
<file path=[Content_Types].xml><?xml version="1.0" encoding="utf-8"?>
<Types xmlns="http://schemas.openxmlformats.org/package/2006/content-types">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0"/>
  </p:notesMasterIdLst>
  <p:sldIdLst>
    <p:sldId id="258" r:id="rId2"/>
    <p:sldId id="352" r:id="rId3"/>
    <p:sldId id="260" r:id="rId4"/>
    <p:sldId id="262" r:id="rId5"/>
    <p:sldId id="263" r:id="rId6"/>
    <p:sldId id="264" r:id="rId7"/>
    <p:sldId id="280" r:id="rId8"/>
    <p:sldId id="281" r:id="rId9"/>
    <p:sldId id="284" r:id="rId10"/>
    <p:sldId id="285" r:id="rId11"/>
    <p:sldId id="286" r:id="rId12"/>
    <p:sldId id="287" r:id="rId13"/>
    <p:sldId id="288" r:id="rId14"/>
    <p:sldId id="289" r:id="rId15"/>
    <p:sldId id="290" r:id="rId16"/>
    <p:sldId id="291" r:id="rId17"/>
    <p:sldId id="292" r:id="rId18"/>
    <p:sldId id="293"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28" r:id="rId35"/>
    <p:sldId id="329" r:id="rId36"/>
    <p:sldId id="330" r:id="rId37"/>
    <p:sldId id="331" r:id="rId38"/>
    <p:sldId id="332" r:id="rId39"/>
    <p:sldId id="333" r:id="rId40"/>
    <p:sldId id="350" r:id="rId41"/>
    <p:sldId id="334" r:id="rId42"/>
    <p:sldId id="335" r:id="rId43"/>
    <p:sldId id="312" r:id="rId44"/>
    <p:sldId id="313" r:id="rId45"/>
    <p:sldId id="351" r:id="rId46"/>
    <p:sldId id="336" r:id="rId47"/>
    <p:sldId id="339" r:id="rId48"/>
    <p:sldId id="341" r:id="rId49"/>
    <p:sldId id="342" r:id="rId50"/>
    <p:sldId id="343" r:id="rId51"/>
    <p:sldId id="344" r:id="rId52"/>
    <p:sldId id="346" r:id="rId53"/>
    <p:sldId id="347" r:id="rId54"/>
    <p:sldId id="348"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33A"/>
    <a:srgbClr val="275E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52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56944-02D6-4601-A761-66DCC0986DA7}" type="datetimeFigureOut">
              <a:rPr lang="es-MX" smtClean="0"/>
              <a:t>01/06/2018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5ECC5D-95B0-4877-A482-D06BEB41C442}" type="slidenum">
              <a:rPr lang="es-MX" smtClean="0"/>
              <a:t>‹Nº›</a:t>
            </a:fld>
            <a:endParaRPr lang="es-MX"/>
          </a:p>
        </p:txBody>
      </p:sp>
    </p:spTree>
    <p:extLst>
      <p:ext uri="{BB962C8B-B14F-4D97-AF65-F5344CB8AC3E}">
        <p14:creationId xmlns:p14="http://schemas.microsoft.com/office/powerpoint/2010/main" val="1819768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213" indent="-176213" eaLnBrk="1" hangingPunct="1">
              <a:spcBef>
                <a:spcPct val="0"/>
              </a:spcBef>
              <a:tabLst>
                <a:tab pos="633413" algn="l"/>
              </a:tabLst>
            </a:pPr>
            <a:endParaRPr lang="es-MX" altLang="es-MX" dirty="0"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213" indent="-176213" eaLnBrk="1" hangingPunct="1">
              <a:spcBef>
                <a:spcPct val="0"/>
              </a:spcBef>
              <a:tabLst>
                <a:tab pos="633413" algn="l"/>
              </a:tabLst>
            </a:pPr>
            <a:r>
              <a:rPr lang="es-MX" altLang="es-MX" smtClean="0">
                <a:cs typeface="Arial" charset="0"/>
              </a:rPr>
              <a:t>El procedimiento es el mismo que para las quejas o denuncias relacionadas con propagada transmitida en radio o televisión.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a:xfrm>
            <a:off x="685800" y="4343400"/>
            <a:ext cx="5486400" cy="4514850"/>
          </a:xfrm>
        </p:spPr>
        <p:txBody>
          <a:bodyPr>
            <a:noAutofit/>
          </a:bodyPr>
          <a:lstStyle/>
          <a:p>
            <a:pPr indent="4763" eaLnBrk="1" fontAlgn="auto" hangingPunct="1">
              <a:spcBef>
                <a:spcPts val="0"/>
              </a:spcBef>
              <a:spcAft>
                <a:spcPts val="0"/>
              </a:spcAft>
              <a:tabLst>
                <a:tab pos="633413" algn="l"/>
              </a:tabLst>
              <a:defRPr/>
            </a:pPr>
            <a:endParaRPr lang="es-ES" sz="1000" dirty="0" smtClean="0">
              <a:latin typeface="Arial Narrow"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a:xfrm>
            <a:off x="685800" y="4343400"/>
            <a:ext cx="5486400" cy="4514850"/>
          </a:xfrm>
        </p:spPr>
        <p:txBody>
          <a:bodyPr>
            <a:noAutofit/>
          </a:bodyPr>
          <a:lstStyle/>
          <a:p>
            <a:pPr indent="4763" eaLnBrk="1" fontAlgn="auto" hangingPunct="1">
              <a:spcBef>
                <a:spcPts val="0"/>
              </a:spcBef>
              <a:spcAft>
                <a:spcPts val="0"/>
              </a:spcAft>
              <a:tabLst>
                <a:tab pos="633413" algn="l"/>
              </a:tabLst>
              <a:defRPr/>
            </a:pPr>
            <a:endParaRPr lang="es-ES" sz="1000" dirty="0" smtClean="0">
              <a:latin typeface="Arial Narrow"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a:xfrm>
            <a:off x="685800" y="4343400"/>
            <a:ext cx="5486400" cy="4514850"/>
          </a:xfrm>
        </p:spPr>
        <p:txBody>
          <a:bodyPr>
            <a:noAutofit/>
          </a:bodyPr>
          <a:lstStyle/>
          <a:p>
            <a:pPr indent="4763" eaLnBrk="1" fontAlgn="auto" hangingPunct="1">
              <a:spcBef>
                <a:spcPts val="0"/>
              </a:spcBef>
              <a:spcAft>
                <a:spcPts val="0"/>
              </a:spcAft>
              <a:tabLst>
                <a:tab pos="633413" algn="l"/>
              </a:tabLst>
              <a:defRPr/>
            </a:pPr>
            <a:endParaRPr lang="es-ES" sz="1000" dirty="0" smtClean="0">
              <a:latin typeface="Arial Narrow"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a:xfrm>
            <a:off x="685800" y="4343400"/>
            <a:ext cx="5486400" cy="4514850"/>
          </a:xfrm>
        </p:spPr>
        <p:txBody>
          <a:bodyPr>
            <a:noAutofit/>
          </a:bodyPr>
          <a:lstStyle/>
          <a:p>
            <a:pPr indent="4763" eaLnBrk="1" fontAlgn="auto" hangingPunct="1">
              <a:spcBef>
                <a:spcPts val="0"/>
              </a:spcBef>
              <a:spcAft>
                <a:spcPts val="0"/>
              </a:spcAft>
              <a:tabLst>
                <a:tab pos="633413" algn="l"/>
              </a:tabLst>
              <a:defRPr/>
            </a:pPr>
            <a:endParaRPr lang="es-ES" sz="1000" dirty="0" smtClean="0">
              <a:latin typeface="Arial Narrow"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a:xfrm>
            <a:off x="685800" y="4343400"/>
            <a:ext cx="5486400" cy="4514850"/>
          </a:xfrm>
        </p:spPr>
        <p:txBody>
          <a:bodyPr>
            <a:noAutofit/>
          </a:bodyPr>
          <a:lstStyle/>
          <a:p>
            <a:pPr indent="4763" eaLnBrk="1" fontAlgn="auto" hangingPunct="1">
              <a:spcBef>
                <a:spcPts val="0"/>
              </a:spcBef>
              <a:spcAft>
                <a:spcPts val="0"/>
              </a:spcAft>
              <a:tabLst>
                <a:tab pos="633413" algn="l"/>
              </a:tabLst>
              <a:defRPr/>
            </a:pPr>
            <a:endParaRPr lang="es-ES" sz="1000" dirty="0" smtClean="0">
              <a:latin typeface="Arial Narrow"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a:xfrm>
            <a:off x="685800" y="4343400"/>
            <a:ext cx="5486400" cy="4514850"/>
          </a:xfrm>
        </p:spPr>
        <p:txBody>
          <a:bodyPr>
            <a:noAutofit/>
          </a:bodyPr>
          <a:lstStyle/>
          <a:p>
            <a:pPr indent="4763" eaLnBrk="1" fontAlgn="auto" hangingPunct="1">
              <a:spcBef>
                <a:spcPts val="0"/>
              </a:spcBef>
              <a:spcAft>
                <a:spcPts val="0"/>
              </a:spcAft>
              <a:tabLst>
                <a:tab pos="633413" algn="l"/>
              </a:tabLst>
              <a:defRPr/>
            </a:pPr>
            <a:endParaRPr lang="es-ES" sz="1000" dirty="0" smtClean="0">
              <a:latin typeface="Arial Narrow"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a:xfrm>
            <a:off x="685800" y="4343400"/>
            <a:ext cx="5486400" cy="4514850"/>
          </a:xfrm>
        </p:spPr>
        <p:txBody>
          <a:bodyPr>
            <a:noAutofit/>
          </a:bodyPr>
          <a:lstStyle/>
          <a:p>
            <a:pPr indent="4763" eaLnBrk="1" fontAlgn="auto" hangingPunct="1">
              <a:spcBef>
                <a:spcPts val="0"/>
              </a:spcBef>
              <a:spcAft>
                <a:spcPts val="0"/>
              </a:spcAft>
              <a:tabLst>
                <a:tab pos="633413" algn="l"/>
              </a:tabLst>
              <a:defRPr/>
            </a:pPr>
            <a:endParaRPr lang="es-ES" sz="1000" dirty="0" smtClean="0">
              <a:latin typeface="Arial Narrow"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a:xfrm>
            <a:off x="685800" y="4343400"/>
            <a:ext cx="5486400" cy="4514850"/>
          </a:xfrm>
        </p:spPr>
        <p:txBody>
          <a:bodyPr>
            <a:noAutofit/>
          </a:bodyPr>
          <a:lstStyle/>
          <a:p>
            <a:pPr indent="4763" eaLnBrk="1" fontAlgn="auto" hangingPunct="1">
              <a:spcBef>
                <a:spcPts val="0"/>
              </a:spcBef>
              <a:spcAft>
                <a:spcPts val="0"/>
              </a:spcAft>
              <a:tabLst>
                <a:tab pos="633413" algn="l"/>
              </a:tabLst>
              <a:defRPr/>
            </a:pPr>
            <a:endParaRPr lang="es-ES" sz="1000" dirty="0" smtClean="0">
              <a:latin typeface="Arial Narrow" pitchFamily="34" charset="0"/>
            </a:endParaRPr>
          </a:p>
        </p:txBody>
      </p:sp>
    </p:spTree>
    <p:extLst>
      <p:ext uri="{BB962C8B-B14F-4D97-AF65-F5344CB8AC3E}">
        <p14:creationId xmlns:p14="http://schemas.microsoft.com/office/powerpoint/2010/main" val="3248207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a:xfrm>
            <a:off x="685800" y="4343400"/>
            <a:ext cx="5486400" cy="4514850"/>
          </a:xfrm>
        </p:spPr>
        <p:txBody>
          <a:bodyPr>
            <a:noAutofit/>
          </a:bodyPr>
          <a:lstStyle/>
          <a:p>
            <a:pPr indent="4763" eaLnBrk="1" fontAlgn="auto" hangingPunct="1">
              <a:spcBef>
                <a:spcPts val="0"/>
              </a:spcBef>
              <a:spcAft>
                <a:spcPts val="0"/>
              </a:spcAft>
              <a:tabLst>
                <a:tab pos="633413" algn="l"/>
              </a:tabLst>
              <a:defRPr/>
            </a:pPr>
            <a:endParaRPr lang="es-ES" sz="1000" dirty="0" smtClean="0">
              <a:latin typeface="Arial Narrow"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a:xfrm>
            <a:off x="685800" y="4343400"/>
            <a:ext cx="5486400" cy="4514850"/>
          </a:xfrm>
        </p:spPr>
        <p:txBody>
          <a:bodyPr>
            <a:noAutofit/>
          </a:bodyPr>
          <a:lstStyle/>
          <a:p>
            <a:pPr indent="4763" eaLnBrk="1" fontAlgn="auto" hangingPunct="1">
              <a:spcBef>
                <a:spcPts val="0"/>
              </a:spcBef>
              <a:spcAft>
                <a:spcPts val="0"/>
              </a:spcAft>
              <a:tabLst>
                <a:tab pos="633413" algn="l"/>
              </a:tabLst>
              <a:defRPr/>
            </a:pPr>
            <a:endParaRPr lang="es-ES" sz="1000" dirty="0" smtClean="0">
              <a:latin typeface="Arial Narrow"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s-MX"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s-MX" altLang="es-MX" sz="1000" smtClean="0">
                <a:latin typeface="Arial Narrow" pitchFamily="34" charset="0"/>
              </a:rPr>
              <a:t>La autoridad que conozca de la presentación de una queja o denuncia en forma oral, por medios de comunicación eléctricos o electrónicos, deberá hacerla constar en acta y requerir al denunciante que ratifique su escrito. En caso de no acudir a ratificar dentro del término de tres días contados a partir de haber sido notificado, se tendrá por no presentada la denuncia. </a:t>
            </a:r>
            <a:endParaRPr lang="es-ES" altLang="es-MX" sz="1000" smtClean="0">
              <a:latin typeface="Arial Narrow" pitchFamily="34" charset="0"/>
            </a:endParaRPr>
          </a:p>
          <a:p>
            <a:pPr eaLnBrk="1" hangingPunct="1">
              <a:lnSpc>
                <a:spcPct val="80000"/>
              </a:lnSpc>
              <a:spcBef>
                <a:spcPct val="0"/>
              </a:spcBef>
            </a:pPr>
            <a:r>
              <a:rPr lang="es-MX" altLang="es-MX" sz="1000" smtClean="0">
                <a:latin typeface="Arial Narrow" pitchFamily="34" charset="0"/>
              </a:rPr>
              <a:t>Luego de ser presentada, será remitida dentro de 48 horas a la Secretaría del CG para su trámite. Si es necesario ratificarla luego de esto será remitida. Los órganos desconcentrados que reciban una queja o denuncia, la enviarán a la Secretaría del CG dentro del plazo señalado, una vez que realicen las acciones necesarias para impedir el ocultamiento, menoscabo o destrucción de pruebas, así como para allegarse de elementos probatorios adicionales que puedan aportar elementos para la investigación, sin que dichas medidas impliquen el inicio anticipado de la misma. El órgano del IFE que promueva la denuncia la remitirá inmediatamente a la Secretaría del CG para que la examine junto con las pruebas aportadas. </a:t>
            </a:r>
            <a:endParaRPr lang="es-ES" altLang="es-MX" sz="1000" smtClean="0">
              <a:latin typeface="Arial Narrow" pitchFamily="34" charset="0"/>
            </a:endParaRPr>
          </a:p>
          <a:p>
            <a:pPr eaLnBrk="1" hangingPunct="1">
              <a:lnSpc>
                <a:spcPct val="80000"/>
              </a:lnSpc>
              <a:spcBef>
                <a:spcPct val="0"/>
              </a:spcBef>
            </a:pPr>
            <a:r>
              <a:rPr lang="es-MX" altLang="es-MX" sz="1000" smtClean="0">
                <a:latin typeface="Arial Narrow" pitchFamily="34" charset="0"/>
              </a:rPr>
              <a:t>Recibida la queja o denuncia, la Secretaría del CG la registrará e informará de su presentación al CG. Determinará y solicitará las diligencias necesarias para la investigación. Contará con un plazo de 5 días, a partir de que la reciba para emitir el acuerdo de admisión o propuesta de desechamiento.</a:t>
            </a:r>
          </a:p>
          <a:p>
            <a:pPr eaLnBrk="1" hangingPunct="1">
              <a:lnSpc>
                <a:spcPct val="80000"/>
              </a:lnSpc>
              <a:spcBef>
                <a:spcPct val="0"/>
              </a:spcBef>
            </a:pPr>
            <a:r>
              <a:rPr lang="es-ES" altLang="es-MX" sz="1000" smtClean="0">
                <a:latin typeface="Arial Narrow" pitchFamily="34" charset="0"/>
              </a:rPr>
              <a:t>Si durante la sustanciación de una investigación la Secretaría del CG advierte hechos distintos al objeto del procedimiento motivo de la queja o denuncia que puedan constituir distintas violaciones electorales, o la responsabilidad de actores diversos a los denunciados, sin que medie solicitud de alguna de las partes podrá ordenar el inicio de un nuevo procedimiento de investigación.</a:t>
            </a:r>
            <a:r>
              <a:rPr lang="es-MX" altLang="es-MX" sz="1000" smtClean="0">
                <a:latin typeface="Arial Narrow" pitchFamily="34" charset="0"/>
              </a:rPr>
              <a:t> </a:t>
            </a:r>
          </a:p>
          <a:p>
            <a:pPr eaLnBrk="1" hangingPunct="1">
              <a:lnSpc>
                <a:spcPct val="80000"/>
              </a:lnSpc>
              <a:spcBef>
                <a:spcPct val="0"/>
              </a:spcBef>
            </a:pPr>
            <a:r>
              <a:rPr lang="es-ES" altLang="es-MX" sz="1000" smtClean="0">
                <a:latin typeface="Arial Narrow" pitchFamily="34" charset="0"/>
              </a:rPr>
              <a:t>Admitida la queja o denuncia, la Secretaría del CG emplazará al denunciado y le entregará  copia de la queja o denuncia, así como de las pruebas que en su caso haya aportado el denunciante o hubiera obtenido a prevención la autoridad que la recibió. El denunciado tendrá un plazo de cinco días para contestar, de no hacerlo perderá la oportunidad de ofrecer pruebas sin generar presunción sobre la veracidad de los hechos denunciados. El escrito de contestación deberá reunir los mismo requisitos de forma que el de denuncia. </a:t>
            </a:r>
          </a:p>
          <a:p>
            <a:pPr eaLnBrk="1" hangingPunct="1">
              <a:lnSpc>
                <a:spcPct val="80000"/>
              </a:lnSpc>
              <a:spcBef>
                <a:spcPct val="0"/>
              </a:spcBef>
            </a:pPr>
            <a:r>
              <a:rPr lang="es-ES" altLang="es-MX" sz="1000" smtClean="0">
                <a:latin typeface="Arial Narrow" pitchFamily="34" charset="0"/>
              </a:rPr>
              <a:t>La Secretaría del CG solicitará a los órganos centrales o desconcentrados del IFE que lleven a cabo las investigaciones o recaben las pruebas necesarias. La investigación no podrá exceder de 40 días, contados a partir de la recepción del escrito de queja o denuncia en la Secretaría del CG, o del inicio de oficio del procedimiento por parte del secretario del CG. Dicho plazo podrá ser ampliado de manera excepcional por una sola vez, hasta por otros 40 días, por medio de un acuerdo que emita la Secretaría del CG. </a:t>
            </a:r>
          </a:p>
          <a:p>
            <a:pPr eaLnBrk="1" hangingPunct="1">
              <a:lnSpc>
                <a:spcPct val="80000"/>
              </a:lnSpc>
              <a:spcBef>
                <a:spcPct val="0"/>
              </a:spcBef>
            </a:pPr>
            <a:r>
              <a:rPr lang="es-ES" altLang="es-MX" sz="1000" b="1" smtClean="0">
                <a:latin typeface="Arial Narrow" pitchFamily="34" charset="0"/>
                <a:cs typeface="Arial" charset="0"/>
              </a:rPr>
              <a:t>Medidas cautelares. </a:t>
            </a:r>
            <a:r>
              <a:rPr lang="es-ES" altLang="es-MX" sz="1000" smtClean="0">
                <a:latin typeface="Arial Narrow" pitchFamily="34" charset="0"/>
                <a:cs typeface="Arial" charset="0"/>
              </a:rPr>
              <a:t>Si dentro del plazo fijado para la admisión de la queja o denuncia, la Secretaría considera que deben dictarse medidas cautelares, lo propone a la Comisión de Quejas y Denuncias para que resuelva en un plazo de 24 horas.</a:t>
            </a:r>
            <a:endParaRPr lang="es-ES" altLang="es-MX" sz="1000" smtClean="0">
              <a:latin typeface="Arial Narrow"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altLang="es-MX" smtClean="0"/>
              <a:t>En caso de que se haya ordenado el retiro de propaganda en lugares prohibidos, los responsables deberán observar las reglas de protección al medio ambiente. El acuerdo se deberá notificar a las partes.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4763" eaLnBrk="1" hangingPunct="1">
              <a:lnSpc>
                <a:spcPct val="80000"/>
              </a:lnSpc>
              <a:spcBef>
                <a:spcPct val="0"/>
              </a:spcBef>
              <a:tabLst>
                <a:tab pos="633413" algn="l"/>
              </a:tabLst>
            </a:pPr>
            <a:endParaRPr lang="es-MX" altLang="es-MX" sz="11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altLang="es-MX" b="1" dirty="0" smtClean="0">
                <a:latin typeface="Arial Narrow" pitchFamily="34" charset="0"/>
              </a:rPr>
              <a:t>Actores:</a:t>
            </a:r>
            <a:r>
              <a:rPr lang="es-MX" altLang="es-MX" dirty="0" smtClean="0">
                <a:latin typeface="Arial Narrow" pitchFamily="34" charset="0"/>
              </a:rPr>
              <a:t> Las personas morales por medio de sus representantes y las personas físicas por su propio derecho podrán presentar (por escrito, en forma oral o por medios de comunicación electrónicos) quejas o denuncias por presuntas violaciones a la normatividad electoral.</a:t>
            </a:r>
            <a:endParaRPr lang="es-ES" altLang="es-MX" dirty="0" smtClean="0">
              <a:latin typeface="Arial Narrow" pitchFamily="34" charset="0"/>
            </a:endParaRPr>
          </a:p>
          <a:p>
            <a:pPr eaLnBrk="1" hangingPunct="1">
              <a:spcBef>
                <a:spcPct val="0"/>
              </a:spcBef>
            </a:pPr>
            <a:r>
              <a:rPr lang="es-MX" altLang="es-MX" b="1" dirty="0" smtClean="0">
                <a:latin typeface="Arial Narrow" pitchFamily="34" charset="0"/>
              </a:rPr>
              <a:t>Requisitos de forma de la queja o denuncia:</a:t>
            </a:r>
            <a:r>
              <a:rPr lang="es-MX" altLang="es-MX" dirty="0" smtClean="0">
                <a:latin typeface="Arial Narrow" pitchFamily="34" charset="0"/>
              </a:rPr>
              <a:t> el nombre del quejoso o denunciante; firma autógrafa o huella digital; domicilio para oír y recibir notificaciones; acreditar la personería; narración expresa y clara de los hechos en que se basa la queja o denuncia y, de ser posible, los preceptos presuntamente violados; ofrecer y aportar pruebas o mencionar las que habrán de requerirse, cuando el </a:t>
            </a:r>
            <a:r>
              <a:rPr lang="es-MX" altLang="es-MX" dirty="0" err="1" smtClean="0">
                <a:latin typeface="Arial Narrow" pitchFamily="34" charset="0"/>
              </a:rPr>
              <a:t>promovente</a:t>
            </a:r>
            <a:r>
              <a:rPr lang="es-MX" altLang="es-MX" dirty="0" smtClean="0">
                <a:latin typeface="Arial Narrow" pitchFamily="34" charset="0"/>
              </a:rPr>
              <a:t> acredite que las solicitó oportunamente por escrito al órgano competente, pero no le fueron entregadas. El denunciante deberá relacionar las pruebas con cada uno de los hechos. </a:t>
            </a:r>
            <a:endParaRPr lang="es-ES" altLang="es-MX" dirty="0" smtClean="0">
              <a:latin typeface="Arial Narrow" pitchFamily="34" charset="0"/>
            </a:endParaRPr>
          </a:p>
          <a:p>
            <a:pPr eaLnBrk="1" hangingPunct="1">
              <a:spcBef>
                <a:spcPct val="0"/>
              </a:spcBef>
            </a:pPr>
            <a:r>
              <a:rPr lang="es-MX" altLang="es-MX" dirty="0" smtClean="0">
                <a:latin typeface="Arial Narrow" pitchFamily="34" charset="0"/>
              </a:rPr>
              <a:t>Los partidos políticos deberán presentar las quejas o denuncias por escrito; si sus representantes no acreditan su personería, la queja o denuncia se tendrá por no presentada.  </a:t>
            </a:r>
            <a:endParaRPr lang="es-ES" altLang="es-MX" dirty="0" smtClean="0">
              <a:latin typeface="Arial Narrow" pitchFamily="34" charset="0"/>
            </a:endParaRPr>
          </a:p>
          <a:p>
            <a:pPr eaLnBrk="1" hangingPunct="1">
              <a:spcBef>
                <a:spcPct val="0"/>
              </a:spcBef>
            </a:pPr>
            <a:r>
              <a:rPr lang="es-MX" altLang="es-MX" dirty="0" smtClean="0">
                <a:latin typeface="Arial Narrow" pitchFamily="34" charset="0"/>
              </a:rPr>
              <a:t>Ante la omisión de cualquiera de los requisitos, la Unidad Técnica de lo Contencioso Electoral de la Secretaría Ejecutiva prevendrá al denunciante para que la subsane dentro del plazo improrrogable de 3 días y aclare su denuncia, cuando ésta sea imprecisa, vaga o genérica. En caso de no enmendarse, la denuncia se tendrá por no formulada. </a:t>
            </a:r>
          </a:p>
          <a:p>
            <a:pPr eaLnBrk="1" hangingPunct="1">
              <a:spcBef>
                <a:spcPct val="0"/>
              </a:spcBef>
            </a:pPr>
            <a:endParaRPr lang="es-ES" altLang="es-MX" dirty="0" smtClean="0">
              <a:latin typeface="Arial Narrow"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s-MX" dirty="0" smtClean="0"/>
              <a:t>La autoridad que conozca de la presentación de una queja o denuncia en forma oral, por medios de comunicación electrónicos, deberá hacerla constar en acta y requerir al denunciante que ratifique su escrito. En caso de no acudir a ratificar dentro del término de tres días contados a partir de haber sido notificado, se tendrá por no presentada la denuncia. </a:t>
            </a:r>
          </a:p>
          <a:p>
            <a:r>
              <a:rPr lang="es-MX" altLang="es-MX" dirty="0" smtClean="0"/>
              <a:t>Luego de ser presentada, será remitida dentro de 48 horas a la Unidad Técnica de lo Contencioso Electoral de la Secretaría Ejecutiva para su trámite. Si es necesario ratificarla, luego de esto será remitida. Los órganos desconcentrados que reciban una queja o denuncia, la enviarán a la Unidad Técnica de lo Contencioso Electoral de la Secretaría Ejecutiva  dentro del plazo señalado, una vez que realicen las acciones necesarias para impedir el ocultamiento, menoscabo o destrucción de pruebas, así como para allegarse de elementos probatorios adicionales que puedan aportar elementos para la investigación, sin que dichas medidas impliquen el inicio anticipado de la misma. Recibida la queja o denuncia, la UTCE de la Secretaría</a:t>
            </a:r>
            <a:r>
              <a:rPr lang="es-MX" altLang="es-MX" baseline="0" dirty="0" smtClean="0"/>
              <a:t> Ejecutiva</a:t>
            </a:r>
            <a:r>
              <a:rPr lang="es-MX" altLang="es-MX" dirty="0" smtClean="0"/>
              <a:t> la registrará e informará de su presentación al CG. Determinará y solicitará las diligencias necesarias para la investigación. Contará con un plazo de 5 días, a partir de que la reciba para emitir el acuerdo de admisión o propuesta de </a:t>
            </a:r>
            <a:r>
              <a:rPr lang="es-MX" altLang="es-MX" dirty="0" err="1" smtClean="0"/>
              <a:t>desechamiento</a:t>
            </a:r>
            <a:r>
              <a:rPr lang="es-MX" altLang="es-MX" dirty="0" smtClean="0"/>
              <a:t>.</a:t>
            </a:r>
          </a:p>
          <a:p>
            <a:r>
              <a:rPr lang="es-ES" altLang="es-MX" dirty="0" smtClean="0"/>
              <a:t>Admitida la queja o denuncia, la</a:t>
            </a:r>
            <a:r>
              <a:rPr lang="es-ES" altLang="es-MX" baseline="0" dirty="0" smtClean="0"/>
              <a:t> UTCE </a:t>
            </a:r>
            <a:r>
              <a:rPr lang="es-MX" altLang="es-MX" dirty="0" smtClean="0"/>
              <a:t>de la Secretaría Ejecutiva </a:t>
            </a:r>
            <a:r>
              <a:rPr lang="es-ES" altLang="es-MX" dirty="0" smtClean="0"/>
              <a:t>emplazará al denunciado y le entregará  copia de la queja o denuncia, así como de las pruebas que en su caso haya aportado el denunciante o hubiera obtenido a prevención la autoridad que la recibió. El denunciado tendrá un plazo de cinco días para contestar, de no hacerlo perderá la oportunidad de ofrecer pruebas sin generar presunción sobre la veracidad de los hechos denunciados. El escrito de contestación deberá reunir los mismos requisitos de forma que el de denuncia. </a:t>
            </a:r>
            <a:endParaRPr lang="es-MX" altLang="es-MX" dirty="0" smtClean="0"/>
          </a:p>
          <a:p>
            <a:r>
              <a:rPr lang="es-ES" altLang="es-MX" dirty="0" smtClean="0"/>
              <a:t>La  </a:t>
            </a:r>
            <a:r>
              <a:rPr lang="es-MX" altLang="es-MX" dirty="0" smtClean="0"/>
              <a:t>UTCE</a:t>
            </a:r>
            <a:r>
              <a:rPr lang="es-MX" altLang="es-MX" baseline="0" dirty="0" smtClean="0"/>
              <a:t> </a:t>
            </a:r>
            <a:r>
              <a:rPr lang="es-MX" altLang="es-MX" dirty="0" smtClean="0"/>
              <a:t>de la Secretaría Ejecutiva</a:t>
            </a:r>
            <a:r>
              <a:rPr lang="es-ES" altLang="es-MX" dirty="0" smtClean="0"/>
              <a:t> solicitará a los órganos del INE que lleven a cabo las investigaciones o recaben las pruebas necesarias. La investigación no podrá exceder de 40 días, contados a partir de la recepción del escrito de queja o denuncia en  </a:t>
            </a:r>
            <a:r>
              <a:rPr lang="es-MX" altLang="es-MX" dirty="0" smtClean="0"/>
              <a:t>la UTCE</a:t>
            </a:r>
            <a:r>
              <a:rPr lang="es-MX" altLang="es-MX" baseline="0" dirty="0" smtClean="0"/>
              <a:t> </a:t>
            </a:r>
            <a:r>
              <a:rPr lang="es-MX" altLang="es-MX" dirty="0" smtClean="0"/>
              <a:t>de la Secretaría Ejecutiva</a:t>
            </a:r>
            <a:r>
              <a:rPr lang="es-ES" altLang="es-MX" dirty="0" smtClean="0"/>
              <a:t>, o del inicio de oficio del procedimiento. Dicho plazo podrá ser ampliado de manera excepcional, mediante acuerdo, por una sola vez, hasta por otros 40 días.</a:t>
            </a:r>
            <a:endParaRPr lang="es-MX" altLang="es-MX" dirty="0" smtClean="0"/>
          </a:p>
          <a:p>
            <a:r>
              <a:rPr lang="es-ES" altLang="es-MX" b="1" dirty="0" smtClean="0"/>
              <a:t>Medidas cautelares. </a:t>
            </a:r>
            <a:r>
              <a:rPr lang="es-ES" altLang="es-MX" dirty="0" smtClean="0"/>
              <a:t>Si dentro del plazo fijado para la admisión de la queja o denuncia, la UTCE de la Secretaría Ejecutiva considera que deben dictarse medidas cautelares, lo propondrá</a:t>
            </a:r>
            <a:r>
              <a:rPr lang="es-ES" altLang="es-MX" baseline="0" dirty="0" smtClean="0"/>
              <a:t> así</a:t>
            </a:r>
            <a:r>
              <a:rPr lang="es-ES" altLang="es-MX" dirty="0" smtClean="0"/>
              <a:t> a la Comisión de Quejas y Denuncias para que este último órgano resuelva en un plazo de 24 horas. </a:t>
            </a:r>
            <a:endParaRPr lang="es-MX" altLang="es-MX" dirty="0" smtClean="0"/>
          </a:p>
          <a:p>
            <a:pPr eaLnBrk="1" hangingPunct="1">
              <a:lnSpc>
                <a:spcPct val="80000"/>
              </a:lnSpc>
              <a:spcBef>
                <a:spcPct val="0"/>
              </a:spcBef>
            </a:pPr>
            <a:endParaRPr lang="es-ES" altLang="es-MX" sz="1000" dirty="0" smtClean="0">
              <a:latin typeface="Arial Narrow"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s-MX" altLang="es-MX" sz="1000" smtClean="0">
              <a:latin typeface="Arial Narrow"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2 Marcador de notas"/>
          <p:cNvSpPr>
            <a:spLocks noGrp="1"/>
          </p:cNvSpPr>
          <p:nvPr>
            <p:ph type="body" idx="1"/>
          </p:nvPr>
        </p:nvSpPr>
        <p:spPr bwMode="auto">
          <a:xfrm>
            <a:off x="685800" y="4214813"/>
            <a:ext cx="5486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s-MX" altLang="es-MX" sz="8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Marcador de notas"/>
          <p:cNvSpPr>
            <a:spLocks noGrp="1"/>
          </p:cNvSpPr>
          <p:nvPr>
            <p:ph type="body" idx="1"/>
          </p:nvPr>
        </p:nvSpPr>
        <p:spPr bwMode="auto">
          <a:xfrm>
            <a:off x="685800" y="4214813"/>
            <a:ext cx="5486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s-MX" b="1" dirty="0" smtClean="0"/>
              <a:t>Comisión de Quejas y Denuncias</a:t>
            </a:r>
            <a:endParaRPr lang="es-MX" altLang="es-MX" dirty="0" smtClean="0"/>
          </a:p>
          <a:p>
            <a:r>
              <a:rPr lang="es-ES" altLang="es-MX" dirty="0" smtClean="0"/>
              <a:t>El presidente de la Comisión, a más tardar al día siguiente de la recepción del dictamen, convocará a una sesión que se celebrará  después de 24 horas, para que analicen y valoren el proyecto de resolución. Si el primer proyecto de la Unidad Técnica de lo Contencioso Electoral de la Secretaria Ejecutiva propone el </a:t>
            </a:r>
            <a:r>
              <a:rPr lang="es-ES" altLang="es-MX" dirty="0" err="1" smtClean="0"/>
              <a:t>desechamiento</a:t>
            </a:r>
            <a:r>
              <a:rPr lang="es-ES" altLang="es-MX" dirty="0" smtClean="0"/>
              <a:t> o sobreseimiento o la imposición de una sanción, y la Comisión de Quejas y Denuncias está de acuerdo, será turnado al Consejo General para su estudio y votación. En caso de no aprobarse el </a:t>
            </a:r>
            <a:r>
              <a:rPr lang="es-ES" altLang="es-MX" dirty="0" err="1" smtClean="0"/>
              <a:t>desechamiento</a:t>
            </a:r>
            <a:r>
              <a:rPr lang="es-ES" altLang="es-MX" dirty="0" smtClean="0"/>
              <a:t> o sobreseimiento, o la imposición de la sanción, la Comisión devolverá el proyecto al secretario del CG, exponiendo las razones de su devolución, o sugiriendo en su caso, las diligencias que estime pertinentes para el perfeccionamiento de la investigación. En un plazo no mayor a 15 días después de la devolución, la Unidad Técnica de lo Contencioso Electoral de la Secretaria Ejecutiva emitirá un nuevo proyecto de resolución, debiendo considerar los razonamientos y argumentos que formule la Comisión de Quejas y Denuncias. </a:t>
            </a:r>
            <a:endParaRPr lang="es-MX" altLang="es-MX" dirty="0" smtClean="0"/>
          </a:p>
          <a:p>
            <a:r>
              <a:rPr lang="es-ES" altLang="es-MX" dirty="0" smtClean="0"/>
              <a:t>Cuando el presidente del CG reciba el proyecto de resolución, convocará a sesión, remitiendo copias del mismo a los integrantes del CG, 3 días antes de la fecha de la sesión. El CG determinará: aprobarlo en los términos en que se le presente; aprobarlo, ordenando al Secretario del CG elabore la resolución en el sentido de los argumentos expresados por la mayoría; modificarlo, procediendo a aprobarlo en la sesión siempre que no contradiga el dictamen; rechazarlo y ordenar a la Secretaría del CG elaborar un nuevo proyecto en el sentido de los argumentos, consideraciones y razonamientos expresados por la mayoría. El rechazo de un proyecto de resolución implicará un acuerdo del CG de devolución del proyecto de resolución. </a:t>
            </a:r>
            <a:endParaRPr lang="es-MX" altLang="es-MX" dirty="0" smtClean="0"/>
          </a:p>
          <a:p>
            <a:r>
              <a:rPr lang="es-ES" altLang="es-MX" dirty="0" smtClean="0"/>
              <a:t>En la sesión en que conozca del proyecto de resolución, </a:t>
            </a:r>
            <a:r>
              <a:rPr lang="es-ES" altLang="es-MX" b="1" dirty="0" smtClean="0"/>
              <a:t>el Consejo General  determinará:</a:t>
            </a:r>
            <a:endParaRPr lang="es-MX" altLang="es-MX" dirty="0" smtClean="0"/>
          </a:p>
          <a:p>
            <a:r>
              <a:rPr lang="es-ES" altLang="es-MX" dirty="0" smtClean="0"/>
              <a:t>a) </a:t>
            </a:r>
            <a:r>
              <a:rPr lang="es-ES" altLang="es-MX" b="1" u="sng" dirty="0" smtClean="0"/>
              <a:t>Aprobarlo</a:t>
            </a:r>
            <a:r>
              <a:rPr lang="es-ES" altLang="es-MX" dirty="0" smtClean="0"/>
              <a:t> en sus términos;</a:t>
            </a:r>
            <a:endParaRPr lang="es-MX" altLang="es-MX" dirty="0" smtClean="0"/>
          </a:p>
          <a:p>
            <a:r>
              <a:rPr lang="es-ES" altLang="es-MX" dirty="0" smtClean="0"/>
              <a:t> </a:t>
            </a:r>
            <a:endParaRPr lang="es-MX" altLang="es-MX" dirty="0" smtClean="0"/>
          </a:p>
          <a:p>
            <a:r>
              <a:rPr lang="es-ES" altLang="es-MX" dirty="0" smtClean="0"/>
              <a:t>b) </a:t>
            </a:r>
            <a:r>
              <a:rPr lang="es-ES" altLang="es-MX" b="1" u="sng" dirty="0" smtClean="0"/>
              <a:t>Aprobarlo</a:t>
            </a:r>
            <a:r>
              <a:rPr lang="es-ES" altLang="es-MX" dirty="0" smtClean="0"/>
              <a:t>, ordenando al secretario del Consejo realizar el </a:t>
            </a:r>
            <a:r>
              <a:rPr lang="es-ES" altLang="es-MX" u="sng" dirty="0" smtClean="0"/>
              <a:t>engrose</a:t>
            </a:r>
            <a:r>
              <a:rPr lang="es-ES" altLang="es-MX" dirty="0" smtClean="0"/>
              <a:t>, en el sentido de los argumentos, consideraciones y razonamientos expresados por la mayoría de los Consejeros;</a:t>
            </a:r>
            <a:endParaRPr lang="es-MX" altLang="es-MX" dirty="0" smtClean="0"/>
          </a:p>
          <a:p>
            <a:r>
              <a:rPr lang="es-ES" altLang="es-MX" dirty="0" smtClean="0"/>
              <a:t> </a:t>
            </a:r>
            <a:endParaRPr lang="es-MX" altLang="es-MX" dirty="0" smtClean="0"/>
          </a:p>
          <a:p>
            <a:r>
              <a:rPr lang="es-ES" altLang="es-MX" dirty="0" smtClean="0"/>
              <a:t>c) </a:t>
            </a:r>
            <a:r>
              <a:rPr lang="es-ES" altLang="es-MX" b="1" u="sng" dirty="0" smtClean="0"/>
              <a:t>Aprobarlo con modificaciones</a:t>
            </a:r>
            <a:r>
              <a:rPr lang="es-ES" altLang="es-MX" dirty="0" smtClean="0"/>
              <a:t>, en la propia sesión, siempre y cuando se considere que se puede hacer, sin contradecir lo considerado en el proyecto;</a:t>
            </a:r>
            <a:endParaRPr lang="es-MX" altLang="es-MX" dirty="0" smtClean="0"/>
          </a:p>
          <a:p>
            <a:r>
              <a:rPr lang="es-ES" altLang="es-MX" dirty="0" smtClean="0"/>
              <a:t> </a:t>
            </a:r>
            <a:endParaRPr lang="es-MX" altLang="es-MX" dirty="0" smtClean="0"/>
          </a:p>
          <a:p>
            <a:r>
              <a:rPr lang="es-ES" altLang="es-MX" dirty="0" smtClean="0"/>
              <a:t>d) </a:t>
            </a:r>
            <a:r>
              <a:rPr lang="es-ES" altLang="es-MX" b="1" u="sng" dirty="0" smtClean="0"/>
              <a:t>Rechazarlo y ordenar</a:t>
            </a:r>
            <a:r>
              <a:rPr lang="es-ES" altLang="es-MX" dirty="0" smtClean="0"/>
              <a:t> a la Unidad Técnica Electoral de la Secretaría Ejecutiva </a:t>
            </a:r>
            <a:r>
              <a:rPr lang="es-ES" altLang="es-MX" b="1" u="sng" dirty="0" smtClean="0"/>
              <a:t>elaborar un nuevo proyecto</a:t>
            </a:r>
            <a:r>
              <a:rPr lang="es-ES" altLang="es-MX" dirty="0" smtClean="0"/>
              <a:t>, en el sentido de los argumentos, consideraciones y razonamientos expresados por la mayoría de los Consejeros. En este caso se considera </a:t>
            </a:r>
            <a:r>
              <a:rPr lang="es-ES" altLang="es-MX" b="1" u="sng" dirty="0" smtClean="0"/>
              <a:t>aprobado un acuerdo de devolución </a:t>
            </a:r>
            <a:r>
              <a:rPr lang="es-ES" altLang="es-MX" dirty="0" smtClean="0"/>
              <a:t>del proyecto.</a:t>
            </a:r>
            <a:endParaRPr lang="es-MX" altLang="es-MX" dirty="0" smtClean="0"/>
          </a:p>
          <a:p>
            <a:pPr eaLnBrk="1" hangingPunct="1">
              <a:lnSpc>
                <a:spcPct val="80000"/>
              </a:lnSpc>
              <a:spcBef>
                <a:spcPct val="0"/>
              </a:spcBef>
            </a:pPr>
            <a:endParaRPr lang="es-ES" altLang="es-MX" sz="8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MX" dirty="0" smtClean="0">
              <a:latin typeface="Arial Narrow"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4763" eaLnBrk="1" hangingPunct="1">
              <a:lnSpc>
                <a:spcPct val="80000"/>
              </a:lnSpc>
              <a:spcBef>
                <a:spcPct val="0"/>
              </a:spcBef>
              <a:tabLst>
                <a:tab pos="633413" algn="l"/>
              </a:tabLst>
            </a:pPr>
            <a:endParaRPr lang="es-MX" altLang="es-MX" sz="11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628800"/>
            <a:ext cx="7772400" cy="1470025"/>
          </a:xfrm>
          <a:prstGeom prst="rect">
            <a:avLst/>
          </a:prstGeom>
        </p:spPr>
        <p:txBody>
          <a:bodyPr vert="horz"/>
          <a:lstStyle/>
          <a:p>
            <a:r>
              <a:rPr lang="es-ES_tradnl" dirty="0" smtClean="0"/>
              <a:t>Clic para editar título</a:t>
            </a:r>
            <a:endParaRPr lang="es-ES" dirty="0"/>
          </a:p>
        </p:txBody>
      </p:sp>
      <p:sp>
        <p:nvSpPr>
          <p:cNvPr id="3" name="Subtítulo 2"/>
          <p:cNvSpPr>
            <a:spLocks noGrp="1"/>
          </p:cNvSpPr>
          <p:nvPr>
            <p:ph type="subTitle" idx="1"/>
          </p:nvPr>
        </p:nvSpPr>
        <p:spPr>
          <a:xfrm>
            <a:off x="1371600" y="3384575"/>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dirty="0" smtClean="0"/>
              <a:t>Haga clic para modificar el estilo de subtítulo del patrón</a:t>
            </a:r>
            <a:endParaRPr lang="es-ES" dirty="0"/>
          </a:p>
        </p:txBody>
      </p:sp>
    </p:spTree>
    <p:extLst>
      <p:ext uri="{BB962C8B-B14F-4D97-AF65-F5344CB8AC3E}">
        <p14:creationId xmlns:p14="http://schemas.microsoft.com/office/powerpoint/2010/main" val="2444979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759842"/>
            <a:ext cx="8229600" cy="796950"/>
          </a:xfrm>
          <a:prstGeom prst="rect">
            <a:avLst/>
          </a:prstGeom>
        </p:spPr>
        <p:txBody>
          <a:bodyPr vert="horz"/>
          <a:lstStyle/>
          <a:p>
            <a:r>
              <a:rPr lang="es-ES_tradnl" dirty="0" smtClean="0"/>
              <a:t>Clic para editar título</a:t>
            </a:r>
            <a:endParaRPr lang="es-ES" dirty="0"/>
          </a:p>
        </p:txBody>
      </p:sp>
      <p:sp>
        <p:nvSpPr>
          <p:cNvPr id="3" name="Marcador de texto vertical 2"/>
          <p:cNvSpPr>
            <a:spLocks noGrp="1"/>
          </p:cNvSpPr>
          <p:nvPr>
            <p:ph type="body" orient="vert" idx="1"/>
          </p:nvPr>
        </p:nvSpPr>
        <p:spPr>
          <a:xfrm>
            <a:off x="457200" y="1700809"/>
            <a:ext cx="8229600" cy="4104456"/>
          </a:xfrm>
          <a:prstGeom prst="rect">
            <a:avLst/>
          </a:prstGeom>
        </p:spPr>
        <p:txBody>
          <a:bodyPr vert="eaVert"/>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371490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764704"/>
            <a:ext cx="2057400" cy="5040560"/>
          </a:xfrm>
          <a:prstGeom prst="rect">
            <a:avLst/>
          </a:prstGeom>
        </p:spPr>
        <p:txBody>
          <a:bodyPr vert="eaVert"/>
          <a:lstStyle/>
          <a:p>
            <a:r>
              <a:rPr lang="es-ES_tradnl" dirty="0" smtClean="0"/>
              <a:t>Clic para editar título</a:t>
            </a:r>
            <a:endParaRPr lang="es-ES" dirty="0"/>
          </a:p>
        </p:txBody>
      </p:sp>
      <p:sp>
        <p:nvSpPr>
          <p:cNvPr id="3" name="Marcador de texto vertical 2"/>
          <p:cNvSpPr>
            <a:spLocks noGrp="1"/>
          </p:cNvSpPr>
          <p:nvPr>
            <p:ph type="body" orient="vert" idx="1"/>
          </p:nvPr>
        </p:nvSpPr>
        <p:spPr>
          <a:xfrm>
            <a:off x="457200" y="764704"/>
            <a:ext cx="6019800" cy="5040560"/>
          </a:xfrm>
          <a:prstGeom prst="rect">
            <a:avLst/>
          </a:prstGeom>
        </p:spPr>
        <p:txBody>
          <a:bodyPr vert="eaVert"/>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192493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67544" y="773832"/>
            <a:ext cx="8229600" cy="1143000"/>
          </a:xfrm>
          <a:prstGeom prst="rect">
            <a:avLst/>
          </a:prstGeom>
        </p:spPr>
        <p:txBody>
          <a:bodyPr vert="horz"/>
          <a:lstStyle/>
          <a:p>
            <a:r>
              <a:rPr lang="es-ES_tradnl" dirty="0" smtClean="0"/>
              <a:t>Clic para editar título</a:t>
            </a:r>
            <a:endParaRPr lang="es-ES" dirty="0"/>
          </a:p>
        </p:txBody>
      </p:sp>
      <p:sp>
        <p:nvSpPr>
          <p:cNvPr id="3" name="Marcador de contenido 2"/>
          <p:cNvSpPr>
            <a:spLocks noGrp="1"/>
          </p:cNvSpPr>
          <p:nvPr>
            <p:ph idx="1"/>
          </p:nvPr>
        </p:nvSpPr>
        <p:spPr>
          <a:xfrm>
            <a:off x="467544" y="1916832"/>
            <a:ext cx="8229600" cy="4381947"/>
          </a:xfrm>
          <a:prstGeom prst="rect">
            <a:avLst/>
          </a:prstGeom>
        </p:spPr>
        <p:txBody>
          <a:bodyPr vert="horz"/>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361426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Tree>
    <p:extLst>
      <p:ext uri="{BB962C8B-B14F-4D97-AF65-F5344CB8AC3E}">
        <p14:creationId xmlns:p14="http://schemas.microsoft.com/office/powerpoint/2010/main" val="283209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9816"/>
            <a:ext cx="8229600" cy="926976"/>
          </a:xfrm>
          <a:prstGeom prst="rect">
            <a:avLst/>
          </a:prstGeom>
        </p:spPr>
        <p:txBody>
          <a:bodyPr vert="horz"/>
          <a:lstStyle/>
          <a:p>
            <a:r>
              <a:rPr lang="es-ES_tradnl" dirty="0" smtClean="0"/>
              <a:t>Clic para editar título</a:t>
            </a:r>
            <a:endParaRPr lang="es-ES" dirty="0"/>
          </a:p>
        </p:txBody>
      </p:sp>
      <p:sp>
        <p:nvSpPr>
          <p:cNvPr id="3" name="Marcador de contenido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98074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634678"/>
            <a:ext cx="8229600" cy="850106"/>
          </a:xfrm>
          <a:prstGeom prst="rect">
            <a:avLst/>
          </a:prstGeom>
        </p:spPr>
        <p:txBody>
          <a:bodyPr vert="horz"/>
          <a:lstStyle>
            <a:lvl1pPr>
              <a:defRPr/>
            </a:lvl1pPr>
          </a:lstStyle>
          <a:p>
            <a:r>
              <a:rPr lang="es-ES_tradnl" dirty="0" smtClean="0"/>
              <a:t>Clic para editar título</a:t>
            </a:r>
            <a:endParaRPr lang="es-ES" dirty="0"/>
          </a:p>
        </p:txBody>
      </p:sp>
      <p:sp>
        <p:nvSpPr>
          <p:cNvPr id="3" name="Marcador de texto 2"/>
          <p:cNvSpPr>
            <a:spLocks noGrp="1"/>
          </p:cNvSpPr>
          <p:nvPr>
            <p:ph type="body" idx="1"/>
          </p:nvPr>
        </p:nvSpPr>
        <p:spPr>
          <a:xfrm>
            <a:off x="457200" y="1853134"/>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4" name="Marcador de contenido 3"/>
          <p:cNvSpPr>
            <a:spLocks noGrp="1"/>
          </p:cNvSpPr>
          <p:nvPr>
            <p:ph sz="half" idx="2"/>
          </p:nvPr>
        </p:nvSpPr>
        <p:spPr>
          <a:xfrm>
            <a:off x="457200" y="2502048"/>
            <a:ext cx="4040188" cy="359124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853134"/>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6" name="Marcador de contenido 5"/>
          <p:cNvSpPr>
            <a:spLocks noGrp="1"/>
          </p:cNvSpPr>
          <p:nvPr>
            <p:ph sz="quarter" idx="4"/>
          </p:nvPr>
        </p:nvSpPr>
        <p:spPr>
          <a:xfrm>
            <a:off x="4645025" y="2502048"/>
            <a:ext cx="4041775" cy="359124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105995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917848"/>
            <a:ext cx="8229600" cy="1143000"/>
          </a:xfrm>
          <a:prstGeom prst="rect">
            <a:avLst/>
          </a:prstGeom>
        </p:spPr>
        <p:txBody>
          <a:bodyPr vert="horz"/>
          <a:lstStyle/>
          <a:p>
            <a:r>
              <a:rPr lang="es-ES_tradnl" smtClean="0"/>
              <a:t>Clic para editar título</a:t>
            </a:r>
            <a:endParaRPr lang="es-ES"/>
          </a:p>
        </p:txBody>
      </p:sp>
    </p:spTree>
    <p:extLst>
      <p:ext uri="{BB962C8B-B14F-4D97-AF65-F5344CB8AC3E}">
        <p14:creationId xmlns:p14="http://schemas.microsoft.com/office/powerpoint/2010/main" val="294155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02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54782"/>
            <a:ext cx="3008313" cy="1162050"/>
          </a:xfrm>
          <a:prstGeom prst="rect">
            <a:avLst/>
          </a:prstGeom>
        </p:spPr>
        <p:txBody>
          <a:bodyPr vert="horz"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744239"/>
            <a:ext cx="5111750" cy="498901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67544" y="1988840"/>
            <a:ext cx="3008313" cy="3744416"/>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234035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756791"/>
            <a:ext cx="5486400" cy="389634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Marcador de texto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3747442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1026" name="Imagen 2" descr="FONDO.ai"/>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n 1" descr="LOGO TEPJF_OK2011.wm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27988" y="5756275"/>
            <a:ext cx="865187"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159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slide" Target="slide6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0.xml"/><Relationship Id="rId7" Type="http://schemas.openxmlformats.org/officeDocument/2006/relationships/slide" Target="slide56.xml"/><Relationship Id="rId2" Type="http://schemas.openxmlformats.org/officeDocument/2006/relationships/slide" Target="slide61.xml"/><Relationship Id="rId1" Type="http://schemas.openxmlformats.org/officeDocument/2006/relationships/slideLayout" Target="../slideLayouts/slideLayout7.xml"/><Relationship Id="rId6" Type="http://schemas.openxmlformats.org/officeDocument/2006/relationships/slide" Target="slide57.xml"/><Relationship Id="rId5" Type="http://schemas.openxmlformats.org/officeDocument/2006/relationships/slide" Target="slide58.xml"/><Relationship Id="rId4" Type="http://schemas.openxmlformats.org/officeDocument/2006/relationships/slide" Target="slide5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64.xml"/><Relationship Id="rId4" Type="http://schemas.openxmlformats.org/officeDocument/2006/relationships/slide" Target="slide65.xml"/></Relationships>
</file>

<file path=ppt/slides/_rels/slide6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title"/>
          </p:nvPr>
        </p:nvSpPr>
        <p:spPr bwMode="auto">
          <a:xfrm>
            <a:off x="792163" y="1867403"/>
            <a:ext cx="7559675" cy="20912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s-MX" altLang="es-MX" sz="4000" dirty="0" smtClean="0">
                <a:solidFill>
                  <a:srgbClr val="0E502B"/>
                </a:solidFill>
              </a:rPr>
              <a:t>Derecho Sancionador Electoral</a:t>
            </a:r>
            <a:br>
              <a:rPr lang="es-MX" altLang="es-MX" sz="4000" dirty="0" smtClean="0">
                <a:solidFill>
                  <a:srgbClr val="0E502B"/>
                </a:solidFill>
              </a:rPr>
            </a:br>
            <a:r>
              <a:rPr lang="es-MX" altLang="es-MX" sz="4000" dirty="0" smtClean="0">
                <a:solidFill>
                  <a:srgbClr val="0E502B"/>
                </a:solidFill>
              </a:rPr>
              <a:t>Procedimientos sancionadores</a:t>
            </a:r>
            <a:br>
              <a:rPr lang="es-MX" altLang="es-MX" sz="4000" dirty="0" smtClean="0">
                <a:solidFill>
                  <a:srgbClr val="0E502B"/>
                </a:solidFill>
              </a:rPr>
            </a:br>
            <a:r>
              <a:rPr lang="es-MX" altLang="es-MX" sz="4000" dirty="0" smtClean="0">
                <a:solidFill>
                  <a:srgbClr val="0E502B"/>
                </a:solidFill>
              </a:rPr>
              <a:t>e individualización de la sanción</a:t>
            </a:r>
          </a:p>
        </p:txBody>
      </p:sp>
      <p:sp>
        <p:nvSpPr>
          <p:cNvPr id="2051" name="Rectangle 9"/>
          <p:cNvSpPr>
            <a:spLocks noChangeArrowheads="1"/>
          </p:cNvSpPr>
          <p:nvPr/>
        </p:nvSpPr>
        <p:spPr bwMode="auto">
          <a:xfrm>
            <a:off x="468313" y="5013325"/>
            <a:ext cx="8135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es-MX" altLang="es-MX" smtClean="0">
                <a:solidFill>
                  <a:srgbClr val="0E502B"/>
                </a:solidFill>
              </a:rPr>
              <a:t>www.te.gob.mx</a:t>
            </a:r>
          </a:p>
          <a:p>
            <a:pPr algn="ctr" defTabSz="914400" fontAlgn="base">
              <a:spcBef>
                <a:spcPct val="0"/>
              </a:spcBef>
              <a:spcAft>
                <a:spcPct val="0"/>
              </a:spcAft>
            </a:pPr>
            <a:r>
              <a:rPr lang="es-MX" altLang="es-MX" smtClean="0">
                <a:solidFill>
                  <a:srgbClr val="0E502B"/>
                </a:solidFill>
              </a:rPr>
              <a:t>www.te.gob.mx/ccje/</a:t>
            </a:r>
          </a:p>
          <a:p>
            <a:pPr algn="ctr" defTabSz="914400" fontAlgn="base">
              <a:spcBef>
                <a:spcPct val="0"/>
              </a:spcBef>
              <a:spcAft>
                <a:spcPct val="0"/>
              </a:spcAft>
            </a:pPr>
            <a:r>
              <a:rPr lang="es-MX" altLang="es-MX" smtClean="0">
                <a:solidFill>
                  <a:srgbClr val="0E502B"/>
                </a:solidFill>
              </a:rPr>
              <a:t>http://www.te.gob.mx/ccje/unidad_capacitacion/materiales_capacitacion.html</a:t>
            </a:r>
          </a:p>
          <a:p>
            <a:pPr algn="ctr" defTabSz="914400" fontAlgn="base">
              <a:spcBef>
                <a:spcPct val="0"/>
              </a:spcBef>
              <a:spcAft>
                <a:spcPct val="0"/>
              </a:spcAft>
            </a:pPr>
            <a:r>
              <a:rPr lang="es-MX" altLang="es-MX" smtClean="0">
                <a:solidFill>
                  <a:srgbClr val="0E502B"/>
                </a:solidFill>
              </a:rPr>
              <a:t>ccje@te.gob.mx</a:t>
            </a:r>
            <a:endParaRPr lang="es-ES" altLang="es-MX" smtClean="0">
              <a:solidFill>
                <a:srgbClr val="0E502B"/>
              </a:solidFill>
            </a:endParaRPr>
          </a:p>
        </p:txBody>
      </p:sp>
    </p:spTree>
    <p:extLst>
      <p:ext uri="{BB962C8B-B14F-4D97-AF65-F5344CB8AC3E}">
        <p14:creationId xmlns:p14="http://schemas.microsoft.com/office/powerpoint/2010/main" val="3584902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6 Rectángulo"/>
          <p:cNvSpPr>
            <a:spLocks noChangeArrowheads="1"/>
          </p:cNvSpPr>
          <p:nvPr/>
        </p:nvSpPr>
        <p:spPr bwMode="auto">
          <a:xfrm>
            <a:off x="0" y="5805488"/>
            <a:ext cx="7777019" cy="1052512"/>
          </a:xfrm>
          <a:prstGeom prst="rect">
            <a:avLst/>
          </a:prstGeom>
          <a:noFill/>
          <a:ln>
            <a:noFill/>
          </a:ln>
          <a:extLst/>
        </p:spPr>
        <p:txBody>
          <a:bodyPr/>
          <a:lstStyle/>
          <a:p>
            <a:pPr algn="ctr" defTabSz="914400" fontAlgn="base">
              <a:spcBef>
                <a:spcPct val="0"/>
              </a:spcBef>
              <a:spcAft>
                <a:spcPct val="0"/>
              </a:spcAft>
            </a:pPr>
            <a:endParaRPr lang="es-MX" altLang="es-MX" smtClean="0">
              <a:solidFill>
                <a:srgbClr val="000000"/>
              </a:solidFill>
            </a:endParaRPr>
          </a:p>
        </p:txBody>
      </p:sp>
      <p:sp>
        <p:nvSpPr>
          <p:cNvPr id="29699" name="AutoShape 9"/>
          <p:cNvSpPr>
            <a:spLocks noChangeArrowheads="1"/>
          </p:cNvSpPr>
          <p:nvPr/>
        </p:nvSpPr>
        <p:spPr bwMode="auto">
          <a:xfrm>
            <a:off x="188913" y="3068638"/>
            <a:ext cx="1214437" cy="374650"/>
          </a:xfrm>
          <a:prstGeom prst="roundRect">
            <a:avLst>
              <a:gd name="adj" fmla="val 16667"/>
            </a:avLst>
          </a:prstGeom>
          <a:solidFill>
            <a:srgbClr val="F2F2F2"/>
          </a:solidFill>
          <a:ln w="28575" algn="ctr">
            <a:solidFill>
              <a:srgbClr val="24533A"/>
            </a:solidFill>
            <a:round/>
            <a:headEnd/>
            <a:tailEnd/>
          </a:ln>
        </p:spPr>
        <p:txBody>
          <a:bodyPr anchor="ctr">
            <a:spAutoFit/>
          </a:bodyPr>
          <a:lstStyle/>
          <a:p>
            <a:pPr algn="ctr" defTabSz="914400" fontAlgn="base">
              <a:spcBef>
                <a:spcPct val="50000"/>
              </a:spcBef>
              <a:spcAft>
                <a:spcPct val="0"/>
              </a:spcAft>
            </a:pPr>
            <a:r>
              <a:rPr lang="es-MX" altLang="es-MX" sz="1600" b="1" dirty="0" smtClean="0">
                <a:solidFill>
                  <a:srgbClr val="24533A"/>
                </a:solidFill>
                <a:cs typeface="Arial" charset="0"/>
              </a:rPr>
              <a:t>INE</a:t>
            </a:r>
            <a:endParaRPr lang="es-ES" altLang="es-MX" sz="1600" b="1" dirty="0" smtClean="0">
              <a:solidFill>
                <a:srgbClr val="24533A"/>
              </a:solidFill>
              <a:cs typeface="Arial" charset="0"/>
            </a:endParaRPr>
          </a:p>
        </p:txBody>
      </p:sp>
      <p:sp>
        <p:nvSpPr>
          <p:cNvPr id="29700" name="AutoShape 10"/>
          <p:cNvSpPr>
            <a:spLocks noChangeArrowheads="1"/>
          </p:cNvSpPr>
          <p:nvPr/>
        </p:nvSpPr>
        <p:spPr bwMode="auto">
          <a:xfrm>
            <a:off x="1828800" y="4049713"/>
            <a:ext cx="2071688" cy="1736725"/>
          </a:xfrm>
          <a:prstGeom prst="roundRect">
            <a:avLst>
              <a:gd name="adj" fmla="val 16667"/>
            </a:avLst>
          </a:prstGeom>
          <a:solidFill>
            <a:srgbClr val="C0C0C0">
              <a:alpha val="29019"/>
            </a:srgbClr>
          </a:solidFill>
          <a:ln w="25400" algn="ctr">
            <a:solidFill>
              <a:srgbClr val="24533A"/>
            </a:solidFill>
            <a:round/>
            <a:headEnd/>
            <a:tailEnd/>
          </a:ln>
        </p:spPr>
        <p:txBody>
          <a:bodyPr anchor="ctr">
            <a:spAutoFit/>
          </a:bodyPr>
          <a:lstStyle/>
          <a:p>
            <a:pPr algn="ctr" defTabSz="914400" fontAlgn="base">
              <a:spcBef>
                <a:spcPct val="0"/>
              </a:spcBef>
              <a:spcAft>
                <a:spcPct val="0"/>
              </a:spcAft>
            </a:pPr>
            <a:r>
              <a:rPr lang="es-MX" altLang="es-MX" sz="1600" smtClean="0">
                <a:solidFill>
                  <a:srgbClr val="000000"/>
                </a:solidFill>
                <a:cs typeface="Arial" charset="0"/>
              </a:rPr>
              <a:t>La Unidad Técnica de lo Contencioso Electoral de la Secretaría Ejecutiva del Consejo General</a:t>
            </a:r>
            <a:endParaRPr lang="es-ES" altLang="es-MX" sz="1600" smtClean="0">
              <a:solidFill>
                <a:srgbClr val="000000"/>
              </a:solidFill>
              <a:cs typeface="Arial" charset="0"/>
            </a:endParaRPr>
          </a:p>
        </p:txBody>
      </p:sp>
      <p:sp>
        <p:nvSpPr>
          <p:cNvPr id="29701" name="AutoShape 11"/>
          <p:cNvSpPr>
            <a:spLocks noChangeArrowheads="1"/>
          </p:cNvSpPr>
          <p:nvPr/>
        </p:nvSpPr>
        <p:spPr bwMode="auto">
          <a:xfrm>
            <a:off x="2352675" y="1009650"/>
            <a:ext cx="1285875" cy="728663"/>
          </a:xfrm>
          <a:prstGeom prst="roundRect">
            <a:avLst>
              <a:gd name="adj" fmla="val 16667"/>
            </a:avLst>
          </a:prstGeom>
          <a:solidFill>
            <a:srgbClr val="C0C0C0">
              <a:alpha val="29019"/>
            </a:srgbClr>
          </a:solidFill>
          <a:ln w="25400" algn="ctr">
            <a:solidFill>
              <a:srgbClr val="24533A"/>
            </a:solidFill>
            <a:round/>
            <a:headEnd/>
            <a:tailEnd/>
          </a:ln>
        </p:spPr>
        <p:txBody>
          <a:bodyPr wrap="none" anchor="ctr"/>
          <a:lstStyle/>
          <a:p>
            <a:pPr algn="ctr" defTabSz="914400" fontAlgn="base">
              <a:spcBef>
                <a:spcPct val="0"/>
              </a:spcBef>
              <a:spcAft>
                <a:spcPct val="0"/>
              </a:spcAft>
            </a:pPr>
            <a:r>
              <a:rPr lang="es-MX" altLang="es-MX" sz="1600" smtClean="0">
                <a:solidFill>
                  <a:srgbClr val="000000"/>
                </a:solidFill>
                <a:cs typeface="Arial" charset="0"/>
              </a:rPr>
              <a:t>Consejo </a:t>
            </a:r>
          </a:p>
          <a:p>
            <a:pPr algn="ctr" defTabSz="914400" fontAlgn="base">
              <a:spcBef>
                <a:spcPct val="0"/>
              </a:spcBef>
              <a:spcAft>
                <a:spcPct val="0"/>
              </a:spcAft>
            </a:pPr>
            <a:r>
              <a:rPr lang="es-MX" altLang="es-MX" sz="1600" smtClean="0">
                <a:solidFill>
                  <a:srgbClr val="000000"/>
                </a:solidFill>
                <a:cs typeface="Arial" charset="0"/>
              </a:rPr>
              <a:t>General</a:t>
            </a:r>
          </a:p>
        </p:txBody>
      </p:sp>
      <p:sp>
        <p:nvSpPr>
          <p:cNvPr id="29702" name="AutoShape 12"/>
          <p:cNvSpPr>
            <a:spLocks noChangeArrowheads="1"/>
          </p:cNvSpPr>
          <p:nvPr/>
        </p:nvSpPr>
        <p:spPr bwMode="auto">
          <a:xfrm>
            <a:off x="1971675" y="2419350"/>
            <a:ext cx="1928813" cy="919163"/>
          </a:xfrm>
          <a:prstGeom prst="roundRect">
            <a:avLst>
              <a:gd name="adj" fmla="val 16667"/>
            </a:avLst>
          </a:prstGeom>
          <a:solidFill>
            <a:srgbClr val="C0C0C0">
              <a:alpha val="29019"/>
            </a:srgbClr>
          </a:solidFill>
          <a:ln w="25400" algn="ctr">
            <a:solidFill>
              <a:srgbClr val="24533A"/>
            </a:solidFill>
            <a:round/>
            <a:headEnd/>
            <a:tailEnd/>
          </a:ln>
        </p:spPr>
        <p:txBody>
          <a:bodyPr anchor="ctr">
            <a:spAutoFit/>
          </a:bodyPr>
          <a:lstStyle/>
          <a:p>
            <a:pPr algn="ctr" defTabSz="914400" fontAlgn="base">
              <a:spcBef>
                <a:spcPct val="0"/>
              </a:spcBef>
              <a:spcAft>
                <a:spcPct val="0"/>
              </a:spcAft>
            </a:pPr>
            <a:r>
              <a:rPr lang="es-MX" altLang="es-MX" sz="1600" smtClean="0">
                <a:solidFill>
                  <a:srgbClr val="000000"/>
                </a:solidFill>
                <a:cs typeface="Arial" charset="0"/>
              </a:rPr>
              <a:t>La Comisión de Denuncias y Quejas</a:t>
            </a:r>
            <a:endParaRPr lang="es-ES" altLang="es-MX" sz="1600" smtClean="0">
              <a:solidFill>
                <a:srgbClr val="000000"/>
              </a:solidFill>
              <a:cs typeface="Arial" charset="0"/>
            </a:endParaRPr>
          </a:p>
        </p:txBody>
      </p:sp>
      <p:sp>
        <p:nvSpPr>
          <p:cNvPr id="29703" name="Text Box 20"/>
          <p:cNvSpPr txBox="1">
            <a:spLocks noChangeArrowheads="1"/>
          </p:cNvSpPr>
          <p:nvPr/>
        </p:nvSpPr>
        <p:spPr bwMode="auto">
          <a:xfrm>
            <a:off x="2767013" y="-26988"/>
            <a:ext cx="63373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MX" altLang="es-MX" sz="2400" b="1" smtClean="0">
                <a:solidFill>
                  <a:srgbClr val="FFFFFF"/>
                </a:solidFill>
              </a:rPr>
              <a:t>Órganos competentes POS</a:t>
            </a:r>
            <a:endParaRPr lang="es-ES" altLang="es-MX" sz="2400" b="1" smtClean="0">
              <a:solidFill>
                <a:srgbClr val="FFFFFF"/>
              </a:solidFill>
            </a:endParaRPr>
          </a:p>
        </p:txBody>
      </p:sp>
      <p:sp>
        <p:nvSpPr>
          <p:cNvPr id="29704" name="5 Rectángulo redondeado"/>
          <p:cNvSpPr>
            <a:spLocks noChangeArrowheads="1"/>
          </p:cNvSpPr>
          <p:nvPr/>
        </p:nvSpPr>
        <p:spPr bwMode="auto">
          <a:xfrm>
            <a:off x="4114800" y="887413"/>
            <a:ext cx="4106863" cy="1000125"/>
          </a:xfrm>
          <a:prstGeom prst="roundRect">
            <a:avLst>
              <a:gd name="adj" fmla="val 16667"/>
            </a:avLst>
          </a:prstGeom>
          <a:noFill/>
          <a:ln w="25400" algn="ctr">
            <a:solidFill>
              <a:srgbClr val="24533A"/>
            </a:solidFill>
            <a:round/>
            <a:headEnd/>
            <a:tailEnd/>
          </a:ln>
          <a:extLst>
            <a:ext uri="{909E8E84-426E-40DD-AFC4-6F175D3DCCD1}">
              <a14:hiddenFill xmlns:a14="http://schemas.microsoft.com/office/drawing/2010/main">
                <a:solidFill>
                  <a:srgbClr val="FFFFFF"/>
                </a:solidFill>
              </a14:hiddenFill>
            </a:ext>
          </a:extLst>
        </p:spPr>
        <p:txBody>
          <a:bodyPr anchor="ctr"/>
          <a:lstStyle/>
          <a:p>
            <a:pPr algn="just" defTabSz="914400" fontAlgn="base">
              <a:spcBef>
                <a:spcPct val="0"/>
              </a:spcBef>
              <a:spcAft>
                <a:spcPct val="0"/>
              </a:spcAft>
            </a:pPr>
            <a:r>
              <a:rPr lang="es-MX" altLang="es-MX" sz="1600" smtClean="0">
                <a:solidFill>
                  <a:srgbClr val="000000"/>
                </a:solidFill>
              </a:rPr>
              <a:t>- Conoce infracciones, y en su caso, impone sanciones.</a:t>
            </a:r>
          </a:p>
          <a:p>
            <a:pPr algn="just" defTabSz="914400" fontAlgn="base">
              <a:spcBef>
                <a:spcPct val="0"/>
              </a:spcBef>
              <a:spcAft>
                <a:spcPct val="0"/>
              </a:spcAft>
            </a:pPr>
            <a:r>
              <a:rPr lang="es-MX" altLang="es-MX" sz="1600" smtClean="0">
                <a:solidFill>
                  <a:srgbClr val="000000"/>
                </a:solidFill>
              </a:rPr>
              <a:t>- Inicia procedimientos y dicta medidas cautelares.</a:t>
            </a:r>
            <a:endParaRPr lang="es-MX" altLang="es-MX" sz="1600" smtClean="0">
              <a:solidFill>
                <a:srgbClr val="000000"/>
              </a:solidFill>
              <a:cs typeface="Arial" charset="0"/>
            </a:endParaRPr>
          </a:p>
        </p:txBody>
      </p:sp>
      <p:sp>
        <p:nvSpPr>
          <p:cNvPr id="29705" name="5 Rectángulo redondeado"/>
          <p:cNvSpPr>
            <a:spLocks noChangeArrowheads="1"/>
          </p:cNvSpPr>
          <p:nvPr/>
        </p:nvSpPr>
        <p:spPr bwMode="auto">
          <a:xfrm>
            <a:off x="3994150" y="4142074"/>
            <a:ext cx="5041900" cy="1376362"/>
          </a:xfrm>
          <a:prstGeom prst="roundRect">
            <a:avLst>
              <a:gd name="adj" fmla="val 16667"/>
            </a:avLst>
          </a:prstGeom>
          <a:noFill/>
          <a:ln w="25400" algn="ctr">
            <a:solidFill>
              <a:srgbClr val="24533A"/>
            </a:solidFill>
            <a:round/>
            <a:headEnd/>
            <a:tailEnd/>
          </a:ln>
          <a:extLst>
            <a:ext uri="{909E8E84-426E-40DD-AFC4-6F175D3DCCD1}">
              <a14:hiddenFill xmlns:a14="http://schemas.microsoft.com/office/drawing/2010/main">
                <a:solidFill>
                  <a:srgbClr val="FFFFFF"/>
                </a:solidFill>
              </a14:hiddenFill>
            </a:ext>
          </a:extLst>
        </p:spPr>
        <p:txBody>
          <a:bodyPr anchor="ctr"/>
          <a:lstStyle/>
          <a:p>
            <a:pPr algn="just" defTabSz="914400" fontAlgn="base">
              <a:spcBef>
                <a:spcPct val="0"/>
              </a:spcBef>
              <a:spcAft>
                <a:spcPct val="0"/>
              </a:spcAft>
            </a:pPr>
            <a:r>
              <a:rPr lang="es-MX" altLang="es-MX" sz="1600" dirty="0" smtClean="0">
                <a:solidFill>
                  <a:srgbClr val="000000"/>
                </a:solidFill>
              </a:rPr>
              <a:t>- Recibe, tramita y substancia el procedimiento que corresponda, y elabora el proyecto de resolución. </a:t>
            </a:r>
          </a:p>
          <a:p>
            <a:pPr algn="just" defTabSz="914400" fontAlgn="base">
              <a:spcBef>
                <a:spcPct val="0"/>
              </a:spcBef>
              <a:spcAft>
                <a:spcPct val="0"/>
              </a:spcAft>
            </a:pPr>
            <a:r>
              <a:rPr lang="es-MX" altLang="es-MX" sz="1600" dirty="0" smtClean="0">
                <a:solidFill>
                  <a:srgbClr val="000000"/>
                </a:solidFill>
              </a:rPr>
              <a:t>- Colabora con </a:t>
            </a:r>
            <a:r>
              <a:rPr lang="es-MX" altLang="es-MX" sz="1600" dirty="0" smtClean="0">
                <a:solidFill>
                  <a:schemeClr val="accent1">
                    <a:lumMod val="50000"/>
                  </a:schemeClr>
                </a:solidFill>
              </a:rPr>
              <a:t>SE del CG para el ejercicio de</a:t>
            </a:r>
            <a:r>
              <a:rPr lang="es-MX" altLang="es-MX" sz="1600" dirty="0" smtClean="0">
                <a:solidFill>
                  <a:srgbClr val="000000"/>
                </a:solidFill>
              </a:rPr>
              <a:t> la facultad de atracción en procedimientos iniciados en los órganos desconcentrados.</a:t>
            </a:r>
            <a:endParaRPr lang="es-MX" altLang="es-MX" sz="1600" dirty="0" smtClean="0">
              <a:solidFill>
                <a:srgbClr val="000000"/>
              </a:solidFill>
              <a:cs typeface="Arial" charset="0"/>
            </a:endParaRPr>
          </a:p>
        </p:txBody>
      </p:sp>
      <p:sp>
        <p:nvSpPr>
          <p:cNvPr id="29706" name="5 Rectángulo redondeado"/>
          <p:cNvSpPr>
            <a:spLocks noChangeArrowheads="1"/>
          </p:cNvSpPr>
          <p:nvPr/>
        </p:nvSpPr>
        <p:spPr bwMode="auto">
          <a:xfrm>
            <a:off x="4038600" y="2114550"/>
            <a:ext cx="4897438" cy="1800225"/>
          </a:xfrm>
          <a:prstGeom prst="roundRect">
            <a:avLst>
              <a:gd name="adj" fmla="val 16667"/>
            </a:avLst>
          </a:prstGeom>
          <a:noFill/>
          <a:ln w="25400" algn="ctr">
            <a:solidFill>
              <a:srgbClr val="24533A"/>
            </a:solidFill>
            <a:round/>
            <a:headEnd/>
            <a:tailEnd/>
          </a:ln>
          <a:extLst>
            <a:ext uri="{909E8E84-426E-40DD-AFC4-6F175D3DCCD1}">
              <a14:hiddenFill xmlns:a14="http://schemas.microsoft.com/office/drawing/2010/main">
                <a:solidFill>
                  <a:srgbClr val="FFFFFF"/>
                </a:solidFill>
              </a14:hiddenFill>
            </a:ext>
          </a:extLst>
        </p:spPr>
        <p:txBody>
          <a:bodyPr anchor="ctr"/>
          <a:lstStyle/>
          <a:p>
            <a:pPr algn="just" defTabSz="914400" fontAlgn="base">
              <a:spcBef>
                <a:spcPct val="0"/>
              </a:spcBef>
              <a:spcAft>
                <a:spcPct val="0"/>
              </a:spcAft>
            </a:pPr>
            <a:r>
              <a:rPr lang="es-MX" altLang="es-MX" sz="1600" dirty="0" smtClean="0">
                <a:solidFill>
                  <a:srgbClr val="000000"/>
                </a:solidFill>
              </a:rPr>
              <a:t>- Resuelve sobre la adopción de medidas cautelares.</a:t>
            </a:r>
          </a:p>
          <a:p>
            <a:pPr algn="just" defTabSz="914400" fontAlgn="base">
              <a:spcBef>
                <a:spcPct val="0"/>
              </a:spcBef>
              <a:spcAft>
                <a:spcPct val="0"/>
              </a:spcAft>
            </a:pPr>
            <a:r>
              <a:rPr lang="es-MX" altLang="es-MX" sz="1600" dirty="0" smtClean="0">
                <a:solidFill>
                  <a:srgbClr val="000000"/>
                </a:solidFill>
              </a:rPr>
              <a:t>- Revisa y valora los proyectos de resolución. </a:t>
            </a:r>
          </a:p>
          <a:p>
            <a:pPr algn="just" defTabSz="914400" fontAlgn="base">
              <a:spcBef>
                <a:spcPct val="0"/>
              </a:spcBef>
              <a:spcAft>
                <a:spcPct val="0"/>
              </a:spcAft>
            </a:pPr>
            <a:r>
              <a:rPr lang="es-MX" altLang="es-MX" sz="1600" dirty="0" smtClean="0">
                <a:solidFill>
                  <a:srgbClr val="000000"/>
                </a:solidFill>
              </a:rPr>
              <a:t>- Turna al Consejo General los proyectos de resolución, o devuelve a la Unidad Técnica de lo Contencioso Electoral con observaciones.</a:t>
            </a:r>
            <a:endParaRPr lang="es-MX" altLang="es-MX" sz="1600" dirty="0" smtClean="0">
              <a:solidFill>
                <a:srgbClr val="000000"/>
              </a:solidFill>
              <a:cs typeface="Arial" charset="0"/>
            </a:endParaRPr>
          </a:p>
        </p:txBody>
      </p:sp>
      <p:sp>
        <p:nvSpPr>
          <p:cNvPr id="18" name="AutoShape 8"/>
          <p:cNvSpPr>
            <a:spLocks/>
          </p:cNvSpPr>
          <p:nvPr/>
        </p:nvSpPr>
        <p:spPr bwMode="auto">
          <a:xfrm>
            <a:off x="1471613" y="692150"/>
            <a:ext cx="360362" cy="5091113"/>
          </a:xfrm>
          <a:prstGeom prst="leftBrace">
            <a:avLst>
              <a:gd name="adj1" fmla="val 73690"/>
              <a:gd name="adj2" fmla="val 50000"/>
            </a:avLst>
          </a:prstGeom>
          <a:noFill/>
          <a:ln w="38100">
            <a:solidFill>
              <a:srgbClr val="24533A"/>
            </a:solidFill>
          </a:ln>
        </p:spPr>
        <p:style>
          <a:lnRef idx="1">
            <a:schemeClr val="accent1"/>
          </a:lnRef>
          <a:fillRef idx="0">
            <a:schemeClr val="accent1"/>
          </a:fillRef>
          <a:effectRef idx="0">
            <a:schemeClr val="accent1"/>
          </a:effectRef>
          <a:fontRef idx="minor">
            <a:schemeClr val="tx1"/>
          </a:fontRef>
        </p:style>
        <p:txBody>
          <a:bodyPr anchor="ctr"/>
          <a:lstStyle/>
          <a:p>
            <a:pPr defTabSz="914400" fontAlgn="base">
              <a:spcBef>
                <a:spcPct val="0"/>
              </a:spcBef>
              <a:spcAft>
                <a:spcPct val="0"/>
              </a:spcAft>
              <a:defRPr/>
            </a:pPr>
            <a:endParaRPr lang="es-MX" dirty="0">
              <a:solidFill>
                <a:srgbClr val="000000"/>
              </a:solidFill>
            </a:endParaRPr>
          </a:p>
        </p:txBody>
      </p:sp>
      <p:sp>
        <p:nvSpPr>
          <p:cNvPr id="29708" name="18 CuadroTexto"/>
          <p:cNvSpPr txBox="1">
            <a:spLocks noChangeArrowheads="1"/>
          </p:cNvSpPr>
          <p:nvPr/>
        </p:nvSpPr>
        <p:spPr bwMode="auto">
          <a:xfrm>
            <a:off x="6620607" y="6081861"/>
            <a:ext cx="1156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s-MX" altLang="es-MX" sz="1200" i="1" dirty="0" smtClean="0">
                <a:solidFill>
                  <a:srgbClr val="000000"/>
                </a:solidFill>
              </a:rPr>
              <a:t>Artículo 459.2</a:t>
            </a:r>
          </a:p>
          <a:p>
            <a:pPr defTabSz="914400" eaLnBrk="1" fontAlgn="base" hangingPunct="1">
              <a:spcBef>
                <a:spcPct val="0"/>
              </a:spcBef>
              <a:spcAft>
                <a:spcPct val="0"/>
              </a:spcAft>
            </a:pPr>
            <a:r>
              <a:rPr lang="es-MX" altLang="es-MX" sz="1200" i="1" dirty="0" smtClean="0">
                <a:solidFill>
                  <a:srgbClr val="000000"/>
                </a:solidFill>
              </a:rPr>
              <a:t>de la </a:t>
            </a:r>
            <a:r>
              <a:rPr lang="es-MX" altLang="es-MX" sz="1200" i="1" dirty="0" err="1" smtClean="0">
                <a:solidFill>
                  <a:srgbClr val="000000"/>
                </a:solidFill>
              </a:rPr>
              <a:t>Lgipe</a:t>
            </a:r>
            <a:endParaRPr lang="es-MX" altLang="es-MX" sz="1200" i="1" dirty="0" smtClean="0">
              <a:solidFill>
                <a:srgbClr val="000000"/>
              </a:solidFill>
            </a:endParaRPr>
          </a:p>
        </p:txBody>
      </p:sp>
      <p:sp>
        <p:nvSpPr>
          <p:cNvPr id="29709" name="AutoShape 12"/>
          <p:cNvSpPr>
            <a:spLocks noChangeArrowheads="1"/>
          </p:cNvSpPr>
          <p:nvPr/>
        </p:nvSpPr>
        <p:spPr bwMode="auto">
          <a:xfrm>
            <a:off x="1625173" y="5853113"/>
            <a:ext cx="5040312" cy="919162"/>
          </a:xfrm>
          <a:prstGeom prst="roundRect">
            <a:avLst>
              <a:gd name="adj" fmla="val 16667"/>
            </a:avLst>
          </a:prstGeom>
          <a:solidFill>
            <a:srgbClr val="C0C0C0">
              <a:alpha val="29019"/>
            </a:srgbClr>
          </a:solidFill>
          <a:ln w="25400" algn="ctr">
            <a:solidFill>
              <a:schemeClr val="bg2"/>
            </a:solidFill>
            <a:round/>
            <a:headEnd/>
            <a:tailEnd/>
          </a:ln>
        </p:spPr>
        <p:txBody>
          <a:bodyPr anchor="ctr">
            <a:spAutoFit/>
          </a:bodyPr>
          <a:lstStyle/>
          <a:p>
            <a:pPr algn="ctr" defTabSz="914400" fontAlgn="base">
              <a:spcBef>
                <a:spcPct val="0"/>
              </a:spcBef>
              <a:spcAft>
                <a:spcPct val="0"/>
              </a:spcAft>
            </a:pPr>
            <a:r>
              <a:rPr lang="es-MX" altLang="es-MX" sz="1600" dirty="0" smtClean="0">
                <a:solidFill>
                  <a:srgbClr val="000000"/>
                </a:solidFill>
                <a:cs typeface="Arial" charset="0"/>
              </a:rPr>
              <a:t>Consejos y Juntas Ejecutivas locales y distritales </a:t>
            </a:r>
            <a:r>
              <a:rPr lang="es-MX" altLang="es-MX" sz="1600" dirty="0" smtClean="0">
                <a:solidFill>
                  <a:schemeClr val="accent1">
                    <a:lumMod val="50000"/>
                  </a:schemeClr>
                </a:solidFill>
                <a:cs typeface="Arial" charset="0"/>
              </a:rPr>
              <a:t>participan</a:t>
            </a:r>
            <a:r>
              <a:rPr lang="es-MX" altLang="es-MX" sz="1600" dirty="0" smtClean="0">
                <a:solidFill>
                  <a:srgbClr val="000000"/>
                </a:solidFill>
                <a:cs typeface="Arial" charset="0"/>
              </a:rPr>
              <a:t> como órganos auxiliares</a:t>
            </a:r>
          </a:p>
          <a:p>
            <a:pPr algn="ctr" defTabSz="914400" fontAlgn="base">
              <a:spcBef>
                <a:spcPct val="0"/>
              </a:spcBef>
              <a:spcAft>
                <a:spcPct val="0"/>
              </a:spcAft>
            </a:pPr>
            <a:r>
              <a:rPr lang="es-MX" altLang="es-MX" sz="1600" dirty="0" smtClean="0">
                <a:solidFill>
                  <a:srgbClr val="000000"/>
                </a:solidFill>
                <a:cs typeface="Arial" charset="0"/>
              </a:rPr>
              <a:t> (salvo lo dispuesto en el art. 474 de la </a:t>
            </a:r>
            <a:r>
              <a:rPr lang="es-MX" altLang="es-MX" sz="1600" dirty="0" err="1" smtClean="0">
                <a:solidFill>
                  <a:srgbClr val="000000"/>
                </a:solidFill>
                <a:cs typeface="Arial" charset="0"/>
              </a:rPr>
              <a:t>Lgipe</a:t>
            </a:r>
            <a:r>
              <a:rPr lang="es-MX" altLang="es-MX" sz="1600" dirty="0" smtClean="0">
                <a:solidFill>
                  <a:srgbClr val="000000"/>
                </a:solidFill>
                <a:cs typeface="Arial" charset="0"/>
              </a:rPr>
              <a:t> </a:t>
            </a:r>
            <a:endParaRPr lang="es-ES" altLang="es-MX" sz="1600" dirty="0" smtClean="0">
              <a:solidFill>
                <a:srgbClr val="000000"/>
              </a:solidFill>
              <a:cs typeface="Arial" charset="0"/>
            </a:endParaRPr>
          </a:p>
        </p:txBody>
      </p:sp>
      <p:sp>
        <p:nvSpPr>
          <p:cNvPr id="29710" name="18 CuadroTexto"/>
          <p:cNvSpPr txBox="1">
            <a:spLocks noChangeArrowheads="1"/>
          </p:cNvSpPr>
          <p:nvPr/>
        </p:nvSpPr>
        <p:spPr bwMode="auto">
          <a:xfrm>
            <a:off x="5494338" y="5553938"/>
            <a:ext cx="1987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dirty="0" smtClean="0">
                <a:solidFill>
                  <a:srgbClr val="000000"/>
                </a:solidFill>
              </a:rPr>
              <a:t>Artículo 459.1 de la </a:t>
            </a:r>
            <a:r>
              <a:rPr lang="es-MX" altLang="es-MX" sz="1200" i="1" dirty="0" err="1" smtClean="0">
                <a:solidFill>
                  <a:srgbClr val="000000"/>
                </a:solidFill>
              </a:rPr>
              <a:t>Lgipe</a:t>
            </a:r>
            <a:endParaRPr lang="es-MX" altLang="es-MX" sz="1200" i="1" dirty="0" smtClean="0">
              <a:solidFill>
                <a:srgbClr val="000000"/>
              </a:solidFill>
            </a:endParaRPr>
          </a:p>
        </p:txBody>
      </p:sp>
    </p:spTree>
    <p:extLst>
      <p:ext uri="{BB962C8B-B14F-4D97-AF65-F5344CB8AC3E}">
        <p14:creationId xmlns:p14="http://schemas.microsoft.com/office/powerpoint/2010/main" val="15983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13"/>
          <p:cNvSpPr>
            <a:spLocks noChangeArrowheads="1"/>
          </p:cNvSpPr>
          <p:nvPr/>
        </p:nvSpPr>
        <p:spPr bwMode="auto">
          <a:xfrm>
            <a:off x="684213" y="2276475"/>
            <a:ext cx="7772400" cy="2447925"/>
          </a:xfrm>
          <a:prstGeom prst="rect">
            <a:avLst/>
          </a:prstGeom>
          <a:noFill/>
          <a:ln w="9525">
            <a:noFill/>
            <a:miter lim="800000"/>
            <a:headEnd/>
            <a:tailEnd/>
          </a:ln>
        </p:spPr>
        <p:txBody>
          <a:bodyPr anchor="ctr"/>
          <a:lstStyle/>
          <a:p>
            <a:pPr algn="ctr" defTabSz="914400" eaLnBrk="0" fontAlgn="base" hangingPunct="0">
              <a:spcBef>
                <a:spcPct val="0"/>
              </a:spcBef>
              <a:spcAft>
                <a:spcPct val="0"/>
              </a:spcAft>
              <a:defRPr/>
            </a:pPr>
            <a:r>
              <a:rPr lang="es-MX" sz="3600" dirty="0">
                <a:solidFill>
                  <a:srgbClr val="0E502B"/>
                </a:solidFill>
              </a:rPr>
              <a:t>Procedimiento administrativo sancionador ordinario</a:t>
            </a:r>
            <a:endParaRPr lang="es-ES" sz="3600" dirty="0">
              <a:solidFill>
                <a:srgbClr val="0E502B"/>
              </a:solidFill>
            </a:endParaRPr>
          </a:p>
        </p:txBody>
      </p:sp>
    </p:spTree>
    <p:extLst>
      <p:ext uri="{BB962C8B-B14F-4D97-AF65-F5344CB8AC3E}">
        <p14:creationId xmlns:p14="http://schemas.microsoft.com/office/powerpoint/2010/main" val="1649721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3190727" y="5774818"/>
            <a:ext cx="4540250" cy="2778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914400" fontAlgn="base">
              <a:spcBef>
                <a:spcPct val="0"/>
              </a:spcBef>
              <a:spcAft>
                <a:spcPct val="0"/>
              </a:spcAft>
            </a:pPr>
            <a:r>
              <a:rPr lang="es-MX" altLang="es-MX" sz="1200" dirty="0" smtClean="0">
                <a:solidFill>
                  <a:schemeClr val="accent1">
                    <a:lumMod val="50000"/>
                  </a:schemeClr>
                </a:solidFill>
              </a:rPr>
              <a:t>Artículo 4.1, I del Reglamento de Quejas y Denuncias</a:t>
            </a:r>
            <a:endParaRPr lang="es-ES" altLang="es-MX" sz="1200" dirty="0" smtClean="0">
              <a:solidFill>
                <a:schemeClr val="accent1">
                  <a:lumMod val="50000"/>
                </a:schemeClr>
              </a:solidFill>
            </a:endParaRPr>
          </a:p>
        </p:txBody>
      </p:sp>
      <p:sp>
        <p:nvSpPr>
          <p:cNvPr id="31747" name="Text Box 14"/>
          <p:cNvSpPr txBox="1">
            <a:spLocks noChangeArrowheads="1"/>
          </p:cNvSpPr>
          <p:nvPr/>
        </p:nvSpPr>
        <p:spPr bwMode="auto">
          <a:xfrm>
            <a:off x="900113" y="46038"/>
            <a:ext cx="828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ES" altLang="es-MX" sz="2000" b="1" smtClean="0">
                <a:solidFill>
                  <a:srgbClr val="FFFFFF"/>
                </a:solidFill>
              </a:rPr>
              <a:t>Finalidad del procedimiento sancionador ordinario</a:t>
            </a:r>
          </a:p>
        </p:txBody>
      </p:sp>
      <p:sp>
        <p:nvSpPr>
          <p:cNvPr id="5" name="Rectangle 5"/>
          <p:cNvSpPr>
            <a:spLocks noChangeArrowheads="1"/>
          </p:cNvSpPr>
          <p:nvPr/>
        </p:nvSpPr>
        <p:spPr bwMode="auto">
          <a:xfrm>
            <a:off x="1034473" y="1163782"/>
            <a:ext cx="7047345" cy="1745673"/>
          </a:xfrm>
          <a:prstGeom prst="rect">
            <a:avLst/>
          </a:prstGeom>
          <a:noFill/>
          <a:ln w="19050">
            <a:solidFill>
              <a:srgbClr val="24533A"/>
            </a:solidFill>
            <a:miter lim="800000"/>
            <a:headEnd/>
            <a:tailEnd/>
          </a:ln>
          <a:extLst/>
        </p:spPr>
        <p:txBody>
          <a:bodyPr anchor="ctr"/>
          <a:lstStyle/>
          <a:p>
            <a:pPr algn="just"/>
            <a:r>
              <a:rPr lang="es-MX" sz="1600" dirty="0">
                <a:solidFill>
                  <a:schemeClr val="accent1">
                    <a:lumMod val="50000"/>
                  </a:schemeClr>
                </a:solidFill>
              </a:rPr>
              <a:t>Los procedimientos sancionadores tienen como finalidad sustanciar las quejas y denuncias presentadas ante el Instituto, o aquéllas iniciadas de oficio, a efecto de que la autoridad competente, mediante la valoración de los medios de prueba que aporten las partes y las que, en su caso, se hayan obtenido durante la investi­gación, determine:</a:t>
            </a:r>
          </a:p>
        </p:txBody>
      </p:sp>
      <p:sp>
        <p:nvSpPr>
          <p:cNvPr id="6" name="Rectangle 5"/>
          <p:cNvSpPr>
            <a:spLocks noChangeArrowheads="1"/>
          </p:cNvSpPr>
          <p:nvPr/>
        </p:nvSpPr>
        <p:spPr bwMode="auto">
          <a:xfrm>
            <a:off x="1034473" y="3105510"/>
            <a:ext cx="7047345" cy="2576945"/>
          </a:xfrm>
          <a:prstGeom prst="rect">
            <a:avLst/>
          </a:prstGeom>
          <a:noFill/>
          <a:ln w="19050">
            <a:solidFill>
              <a:srgbClr val="24533A"/>
            </a:solidFill>
            <a:miter lim="800000"/>
            <a:headEnd/>
            <a:tailEnd/>
          </a:ln>
          <a:extLst/>
        </p:spPr>
        <p:txBody>
          <a:bodyPr anchor="ctr"/>
          <a:lstStyle/>
          <a:p>
            <a:pPr algn="just"/>
            <a:r>
              <a:rPr lang="es-MX" sz="1400" dirty="0">
                <a:solidFill>
                  <a:schemeClr val="accent1">
                    <a:lumMod val="50000"/>
                  </a:schemeClr>
                </a:solidFill>
              </a:rPr>
              <a:t>En el caso de los </a:t>
            </a:r>
            <a:r>
              <a:rPr lang="es-MX" sz="1400" b="1" dirty="0" smtClean="0">
                <a:solidFill>
                  <a:schemeClr val="accent1">
                    <a:lumMod val="50000"/>
                  </a:schemeClr>
                </a:solidFill>
              </a:rPr>
              <a:t>procedimiento ordinarios sancionadores</a:t>
            </a:r>
            <a:r>
              <a:rPr lang="es-MX" sz="1400" dirty="0" smtClean="0">
                <a:solidFill>
                  <a:schemeClr val="accent1">
                    <a:lumMod val="50000"/>
                  </a:schemeClr>
                </a:solidFill>
              </a:rPr>
              <a:t>:</a:t>
            </a:r>
          </a:p>
          <a:p>
            <a:pPr algn="just"/>
            <a:endParaRPr lang="es-MX" sz="1400" dirty="0" smtClean="0">
              <a:solidFill>
                <a:schemeClr val="accent1">
                  <a:lumMod val="50000"/>
                </a:schemeClr>
              </a:solidFill>
            </a:endParaRPr>
          </a:p>
          <a:p>
            <a:pPr algn="just"/>
            <a:r>
              <a:rPr lang="es-MX" sz="1400" b="1" dirty="0">
                <a:solidFill>
                  <a:schemeClr val="accent1">
                    <a:lumMod val="50000"/>
                  </a:schemeClr>
                </a:solidFill>
              </a:rPr>
              <a:t>a) </a:t>
            </a:r>
            <a:r>
              <a:rPr lang="es-MX" sz="1400" dirty="0">
                <a:solidFill>
                  <a:schemeClr val="accent1">
                    <a:lumMod val="50000"/>
                  </a:schemeClr>
                </a:solidFill>
              </a:rPr>
              <a:t>La existencia o no de faltas a la normatividad electoral federal y, en su caso, imponga las sanciones que correspondan, o bien, remita el expediente a la instancia competente, y</a:t>
            </a:r>
          </a:p>
          <a:p>
            <a:pPr algn="just"/>
            <a:r>
              <a:rPr lang="es-MX" sz="1400" b="1" dirty="0">
                <a:solidFill>
                  <a:schemeClr val="accent1">
                    <a:lumMod val="50000"/>
                  </a:schemeClr>
                </a:solidFill>
              </a:rPr>
              <a:t> </a:t>
            </a:r>
            <a:endParaRPr lang="es-MX" sz="1400" dirty="0">
              <a:solidFill>
                <a:schemeClr val="accent1">
                  <a:lumMod val="50000"/>
                </a:schemeClr>
              </a:solidFill>
            </a:endParaRPr>
          </a:p>
          <a:p>
            <a:pPr algn="just"/>
            <a:r>
              <a:rPr lang="es-MX" sz="1400" b="1" dirty="0">
                <a:solidFill>
                  <a:schemeClr val="accent1">
                    <a:lumMod val="50000"/>
                  </a:schemeClr>
                </a:solidFill>
              </a:rPr>
              <a:t>b) </a:t>
            </a:r>
            <a:r>
              <a:rPr lang="es-MX" sz="1400" dirty="0">
                <a:solidFill>
                  <a:schemeClr val="accent1">
                    <a:lumMod val="50000"/>
                  </a:schemeClr>
                </a:solidFill>
              </a:rPr>
              <a:t>Restituir el orden vulnerado e inhibir las con­ductas violatorias de las normas y principios que rigen la materia electoral.</a:t>
            </a:r>
          </a:p>
          <a:p>
            <a:pPr algn="just"/>
            <a:endParaRPr lang="es-MX" sz="1400" dirty="0">
              <a:solidFill>
                <a:schemeClr val="accent1">
                  <a:lumMod val="50000"/>
                </a:schemeClr>
              </a:solidFill>
            </a:endParaRPr>
          </a:p>
        </p:txBody>
      </p:sp>
    </p:spTree>
    <p:extLst>
      <p:ext uri="{BB962C8B-B14F-4D97-AF65-F5344CB8AC3E}">
        <p14:creationId xmlns:p14="http://schemas.microsoft.com/office/powerpoint/2010/main" val="399864121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2"/>
          <p:cNvSpPr>
            <a:spLocks noChangeArrowheads="1"/>
          </p:cNvSpPr>
          <p:nvPr/>
        </p:nvSpPr>
        <p:spPr bwMode="auto">
          <a:xfrm>
            <a:off x="4857750" y="1214438"/>
            <a:ext cx="4033838" cy="1138237"/>
          </a:xfrm>
          <a:prstGeom prst="rect">
            <a:avLst/>
          </a:prstGeom>
          <a:solidFill>
            <a:srgbClr val="F2F2F2"/>
          </a:solidFill>
          <a:ln w="28575" algn="ctr">
            <a:solidFill>
              <a:srgbClr val="24533A"/>
            </a:solidFill>
            <a:miter lim="800000"/>
            <a:headEnd/>
            <a:tailEnd/>
          </a:ln>
        </p:spPr>
        <p:txBody>
          <a:bodyPr anchor="ctr">
            <a:spAutoFit/>
          </a:bodyPr>
          <a:lstStyle/>
          <a:p>
            <a:pPr algn="just" defTabSz="914400" fontAlgn="base">
              <a:spcBef>
                <a:spcPct val="50000"/>
              </a:spcBef>
              <a:spcAft>
                <a:spcPct val="0"/>
              </a:spcAft>
            </a:pPr>
            <a:r>
              <a:rPr lang="es-MX" altLang="es-MX" sz="1700" smtClean="0">
                <a:solidFill>
                  <a:srgbClr val="000000"/>
                </a:solidFill>
                <a:cs typeface="Arial" charset="0"/>
              </a:rPr>
              <a:t>Podrán presentar quejas o denuncias  </a:t>
            </a:r>
            <a:r>
              <a:rPr lang="es-MX" altLang="es-MX" sz="1700" b="1" smtClean="0">
                <a:solidFill>
                  <a:srgbClr val="000000"/>
                </a:solidFill>
                <a:cs typeface="Arial" charset="0"/>
              </a:rPr>
              <a:t>por escrito, en forma oral o por medios de comunicación electrónico.</a:t>
            </a:r>
            <a:endParaRPr lang="es-ES" altLang="es-MX" sz="1700" smtClean="0">
              <a:solidFill>
                <a:srgbClr val="000000"/>
              </a:solidFill>
              <a:cs typeface="Arial" charset="0"/>
            </a:endParaRPr>
          </a:p>
        </p:txBody>
      </p:sp>
      <p:sp>
        <p:nvSpPr>
          <p:cNvPr id="21" name="20 Flecha derecha"/>
          <p:cNvSpPr>
            <a:spLocks noChangeArrowheads="1"/>
          </p:cNvSpPr>
          <p:nvPr/>
        </p:nvSpPr>
        <p:spPr bwMode="auto">
          <a:xfrm>
            <a:off x="4284663" y="1446213"/>
            <a:ext cx="357187" cy="857250"/>
          </a:xfrm>
          <a:prstGeom prst="rightArrow">
            <a:avLst>
              <a:gd name="adj1" fmla="val 50000"/>
              <a:gd name="adj2" fmla="val 50000"/>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s-ES">
              <a:solidFill>
                <a:srgbClr val="000000"/>
              </a:solidFill>
            </a:endParaRPr>
          </a:p>
        </p:txBody>
      </p:sp>
      <p:sp>
        <p:nvSpPr>
          <p:cNvPr id="9220" name="25 Rectángulo redondeado"/>
          <p:cNvSpPr>
            <a:spLocks noChangeArrowheads="1"/>
          </p:cNvSpPr>
          <p:nvPr/>
        </p:nvSpPr>
        <p:spPr bwMode="auto">
          <a:xfrm>
            <a:off x="323850" y="2770188"/>
            <a:ext cx="7105650" cy="3098800"/>
          </a:xfrm>
          <a:prstGeom prst="roundRect">
            <a:avLst>
              <a:gd name="adj" fmla="val 16667"/>
            </a:avLst>
          </a:prstGeom>
          <a:noFill/>
          <a:ln w="9525" algn="ctr">
            <a:solidFill>
              <a:schemeClr val="tx1"/>
            </a:solidFill>
            <a:miter lim="800000"/>
            <a:headEnd/>
            <a:tailEnd/>
          </a:ln>
        </p:spPr>
        <p:txBody>
          <a:bodyPr anchor="ctr">
            <a:spAutoFit/>
          </a:bodyPr>
          <a:lstStyle/>
          <a:p>
            <a:pPr marL="182563" indent="-182563" defTabSz="914400" fontAlgn="base">
              <a:spcBef>
                <a:spcPct val="0"/>
              </a:spcBef>
              <a:spcAft>
                <a:spcPct val="0"/>
              </a:spcAft>
              <a:buClr>
                <a:srgbClr val="560730"/>
              </a:buClr>
              <a:buSzPct val="130000"/>
              <a:buFont typeface="Wingdings" pitchFamily="2" charset="2"/>
              <a:buChar char="§"/>
              <a:defRPr/>
            </a:pPr>
            <a:r>
              <a:rPr lang="es-MX" sz="1600" dirty="0">
                <a:solidFill>
                  <a:srgbClr val="000000"/>
                </a:solidFill>
                <a:cs typeface="Arial" charset="0"/>
              </a:rPr>
              <a:t>  Nombre del quejoso o denunciante; </a:t>
            </a:r>
          </a:p>
          <a:p>
            <a:pPr marL="182563" indent="-182563" defTabSz="914400" fontAlgn="base">
              <a:spcBef>
                <a:spcPct val="0"/>
              </a:spcBef>
              <a:spcAft>
                <a:spcPct val="0"/>
              </a:spcAft>
              <a:buClr>
                <a:srgbClr val="560730"/>
              </a:buClr>
              <a:buSzPct val="130000"/>
              <a:buFont typeface="Wingdings" pitchFamily="2" charset="2"/>
              <a:buChar char="§"/>
              <a:defRPr/>
            </a:pPr>
            <a:r>
              <a:rPr lang="es-MX" sz="1600" dirty="0">
                <a:solidFill>
                  <a:srgbClr val="000000"/>
                </a:solidFill>
                <a:cs typeface="Arial" charset="0"/>
              </a:rPr>
              <a:t>  Firma autógrafa o huella digital; </a:t>
            </a:r>
          </a:p>
          <a:p>
            <a:pPr marL="182563" indent="-182563" defTabSz="914400" fontAlgn="base">
              <a:spcBef>
                <a:spcPct val="0"/>
              </a:spcBef>
              <a:spcAft>
                <a:spcPct val="0"/>
              </a:spcAft>
              <a:buClr>
                <a:srgbClr val="560730"/>
              </a:buClr>
              <a:buSzPct val="130000"/>
              <a:buFont typeface="Wingdings" pitchFamily="2" charset="2"/>
              <a:buChar char="§"/>
              <a:defRPr/>
            </a:pPr>
            <a:r>
              <a:rPr lang="es-MX" sz="1600" dirty="0">
                <a:solidFill>
                  <a:srgbClr val="000000"/>
                </a:solidFill>
                <a:cs typeface="Arial" charset="0"/>
              </a:rPr>
              <a:t>  Domicilio para oír y recibir notificaciones; </a:t>
            </a:r>
          </a:p>
          <a:p>
            <a:pPr marL="182563" indent="-182563" defTabSz="914400" fontAlgn="base">
              <a:spcBef>
                <a:spcPct val="0"/>
              </a:spcBef>
              <a:spcAft>
                <a:spcPct val="0"/>
              </a:spcAft>
              <a:buClr>
                <a:srgbClr val="560730"/>
              </a:buClr>
              <a:buSzPct val="130000"/>
              <a:buFont typeface="Wingdings" pitchFamily="2" charset="2"/>
              <a:buChar char="§"/>
              <a:defRPr/>
            </a:pPr>
            <a:r>
              <a:rPr lang="es-MX" sz="1600" dirty="0">
                <a:solidFill>
                  <a:srgbClr val="000000"/>
                </a:solidFill>
                <a:cs typeface="Arial" charset="0"/>
              </a:rPr>
              <a:t>  Documentos necesarios para acreditar la personería; </a:t>
            </a:r>
          </a:p>
          <a:p>
            <a:pPr marL="182563" indent="-182563" defTabSz="914400" fontAlgn="base">
              <a:spcBef>
                <a:spcPct val="0"/>
              </a:spcBef>
              <a:spcAft>
                <a:spcPct val="0"/>
              </a:spcAft>
              <a:buClr>
                <a:srgbClr val="560730"/>
              </a:buClr>
              <a:buSzPct val="130000"/>
              <a:buFont typeface="Wingdings" pitchFamily="2" charset="2"/>
              <a:buChar char="§"/>
              <a:defRPr/>
            </a:pPr>
            <a:r>
              <a:rPr lang="es-MX" sz="1600" dirty="0">
                <a:solidFill>
                  <a:srgbClr val="000000"/>
                </a:solidFill>
                <a:cs typeface="Arial" charset="0"/>
              </a:rPr>
              <a:t>  Interés jurídico;</a:t>
            </a:r>
          </a:p>
          <a:p>
            <a:pPr marL="182563" indent="-182563" defTabSz="914400" fontAlgn="base">
              <a:spcBef>
                <a:spcPct val="0"/>
              </a:spcBef>
              <a:spcAft>
                <a:spcPct val="0"/>
              </a:spcAft>
              <a:buClr>
                <a:srgbClr val="560730"/>
              </a:buClr>
              <a:buSzPct val="130000"/>
              <a:buFont typeface="Wingdings" pitchFamily="2" charset="2"/>
              <a:buChar char="§"/>
              <a:defRPr/>
            </a:pPr>
            <a:r>
              <a:rPr lang="es-MX" sz="1600" dirty="0">
                <a:solidFill>
                  <a:srgbClr val="000000"/>
                </a:solidFill>
                <a:cs typeface="Arial" charset="0"/>
              </a:rPr>
              <a:t>  Narración expresa y clara de los hechos;</a:t>
            </a:r>
          </a:p>
          <a:p>
            <a:pPr marL="182563" indent="-182563" defTabSz="914400" fontAlgn="base">
              <a:spcBef>
                <a:spcPct val="0"/>
              </a:spcBef>
              <a:spcAft>
                <a:spcPct val="0"/>
              </a:spcAft>
              <a:buClr>
                <a:srgbClr val="560730"/>
              </a:buClr>
              <a:buSzPct val="130000"/>
              <a:buFont typeface="Wingdings" pitchFamily="2" charset="2"/>
              <a:buChar char="§"/>
              <a:defRPr/>
            </a:pPr>
            <a:r>
              <a:rPr lang="es-MX" sz="1600" dirty="0">
                <a:solidFill>
                  <a:srgbClr val="000000"/>
                </a:solidFill>
                <a:cs typeface="Arial" charset="0"/>
              </a:rPr>
              <a:t>  De ser posible, los preceptos presuntamente violados; </a:t>
            </a:r>
          </a:p>
          <a:p>
            <a:pPr marL="182563" indent="-182563" defTabSz="914400" fontAlgn="base">
              <a:spcBef>
                <a:spcPct val="0"/>
              </a:spcBef>
              <a:spcAft>
                <a:spcPct val="0"/>
              </a:spcAft>
              <a:buClr>
                <a:srgbClr val="560730"/>
              </a:buClr>
              <a:buSzPct val="130000"/>
              <a:buFont typeface="Wingdings" pitchFamily="2" charset="2"/>
              <a:buChar char="§"/>
              <a:defRPr/>
            </a:pPr>
            <a:r>
              <a:rPr lang="es-MX" sz="1600" dirty="0">
                <a:solidFill>
                  <a:srgbClr val="000000"/>
                </a:solidFill>
                <a:cs typeface="Arial" charset="0"/>
              </a:rPr>
              <a:t>  Ofrecer y aportar pruebas o mencionar las que habrán de requerirse.</a:t>
            </a:r>
          </a:p>
          <a:p>
            <a:pPr marL="6350" indent="-6350" defTabSz="914400" fontAlgn="base">
              <a:spcBef>
                <a:spcPct val="0"/>
              </a:spcBef>
              <a:spcAft>
                <a:spcPct val="0"/>
              </a:spcAft>
              <a:buClr>
                <a:srgbClr val="560730"/>
              </a:buClr>
              <a:buSzPct val="130000"/>
              <a:defRPr/>
            </a:pPr>
            <a:r>
              <a:rPr lang="es-MX" sz="1600" dirty="0">
                <a:solidFill>
                  <a:srgbClr val="000000"/>
                </a:solidFill>
                <a:cs typeface="Arial" charset="0"/>
              </a:rPr>
              <a:t>En caso de que se omita algún requisito, la UTCE de la Secretaría deberá prevenir al denunciante para que subsane la omisión en tres días improrrogables.</a:t>
            </a:r>
            <a:endParaRPr lang="es-ES" sz="1600" dirty="0">
              <a:solidFill>
                <a:srgbClr val="000000"/>
              </a:solidFill>
              <a:cs typeface="Arial" charset="0"/>
            </a:endParaRPr>
          </a:p>
        </p:txBody>
      </p:sp>
      <p:grpSp>
        <p:nvGrpSpPr>
          <p:cNvPr id="32773" name="35 Grupo"/>
          <p:cNvGrpSpPr>
            <a:grpSpLocks/>
          </p:cNvGrpSpPr>
          <p:nvPr/>
        </p:nvGrpSpPr>
        <p:grpSpPr bwMode="auto">
          <a:xfrm>
            <a:off x="7358063" y="3214688"/>
            <a:ext cx="1643062" cy="1643062"/>
            <a:chOff x="6643702" y="4168799"/>
            <a:chExt cx="1643074" cy="1643074"/>
          </a:xfrm>
        </p:grpSpPr>
        <p:sp>
          <p:nvSpPr>
            <p:cNvPr id="33" name="32 Flecha curvada hacia la izquierda"/>
            <p:cNvSpPr/>
            <p:nvPr/>
          </p:nvSpPr>
          <p:spPr>
            <a:xfrm rot="1398549">
              <a:off x="7072330" y="4168799"/>
              <a:ext cx="571504" cy="1643074"/>
            </a:xfrm>
            <a:prstGeom prst="curvedLeft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s-ES" sz="1600" b="1">
                <a:solidFill>
                  <a:srgbClr val="000000"/>
                </a:solidFill>
              </a:endParaRPr>
            </a:p>
          </p:txBody>
        </p:sp>
        <p:sp>
          <p:nvSpPr>
            <p:cNvPr id="9231" name="26 CuadroTexto"/>
            <p:cNvSpPr txBox="1">
              <a:spLocks noChangeArrowheads="1"/>
            </p:cNvSpPr>
            <p:nvPr/>
          </p:nvSpPr>
          <p:spPr bwMode="auto">
            <a:xfrm>
              <a:off x="6643702" y="4957792"/>
              <a:ext cx="1643074" cy="396878"/>
            </a:xfrm>
            <a:prstGeom prst="rect">
              <a:avLst/>
            </a:prstGeom>
            <a:noFill/>
            <a:ln w="9525">
              <a:noFill/>
              <a:miter lim="800000"/>
              <a:headEnd/>
              <a:tailEnd/>
            </a:ln>
          </p:spPr>
          <p:txBody>
            <a:bodyPr>
              <a:spAutoFit/>
            </a:bodyPr>
            <a:lstStyle/>
            <a:p>
              <a:pPr algn="ctr" defTabSz="914400" fontAlgn="base">
                <a:spcBef>
                  <a:spcPct val="0"/>
                </a:spcBef>
                <a:spcAft>
                  <a:spcPct val="0"/>
                </a:spcAft>
                <a:defRPr/>
              </a:pPr>
              <a:r>
                <a:rPr lang="es-MX" sz="2000" b="1" dirty="0">
                  <a:solidFill>
                    <a:schemeClr val="accent1">
                      <a:lumMod val="50000"/>
                    </a:schemeClr>
                  </a:solidFill>
                  <a:cs typeface="Arial" charset="0"/>
                </a:rPr>
                <a:t>Requisitos</a:t>
              </a:r>
              <a:r>
                <a:rPr lang="es-MX" sz="2000" b="1" dirty="0">
                  <a:solidFill>
                    <a:srgbClr val="7F003F"/>
                  </a:solidFill>
                  <a:cs typeface="Arial" charset="0"/>
                </a:rPr>
                <a:t> </a:t>
              </a:r>
              <a:endParaRPr lang="es-ES" sz="2000" b="1" dirty="0">
                <a:solidFill>
                  <a:srgbClr val="7F003F"/>
                </a:solidFill>
                <a:cs typeface="Arial" charset="0"/>
              </a:endParaRPr>
            </a:p>
          </p:txBody>
        </p:sp>
      </p:grpSp>
      <p:sp>
        <p:nvSpPr>
          <p:cNvPr id="32774" name="Text Box 16"/>
          <p:cNvSpPr txBox="1">
            <a:spLocks noChangeArrowheads="1"/>
          </p:cNvSpPr>
          <p:nvPr/>
        </p:nvSpPr>
        <p:spPr bwMode="auto">
          <a:xfrm>
            <a:off x="1511300" y="42863"/>
            <a:ext cx="7632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MX" altLang="es-MX" sz="2000" b="1" smtClean="0">
                <a:solidFill>
                  <a:srgbClr val="FFFFFF"/>
                </a:solidFill>
              </a:rPr>
              <a:t>Inicio del procedimiento sancionador ordinario</a:t>
            </a:r>
            <a:endParaRPr lang="es-ES" altLang="es-MX" sz="2000" b="1" smtClean="0">
              <a:solidFill>
                <a:srgbClr val="FFFFFF"/>
              </a:solidFill>
            </a:endParaRPr>
          </a:p>
        </p:txBody>
      </p:sp>
      <p:sp>
        <p:nvSpPr>
          <p:cNvPr id="32775" name="16 CuadroTexto"/>
          <p:cNvSpPr txBox="1">
            <a:spLocks noChangeArrowheads="1"/>
          </p:cNvSpPr>
          <p:nvPr/>
        </p:nvSpPr>
        <p:spPr bwMode="auto">
          <a:xfrm>
            <a:off x="4859338" y="6165850"/>
            <a:ext cx="2736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Artículos 464 y 465 de la Lgipe</a:t>
            </a:r>
          </a:p>
        </p:txBody>
      </p:sp>
      <p:sp>
        <p:nvSpPr>
          <p:cNvPr id="17" name="16 Rectángulo"/>
          <p:cNvSpPr/>
          <p:nvPr/>
        </p:nvSpPr>
        <p:spPr>
          <a:xfrm>
            <a:off x="642938" y="1071563"/>
            <a:ext cx="3500437" cy="1500187"/>
          </a:xfrm>
          <a:prstGeom prst="rect">
            <a:avLst/>
          </a:prstGeom>
          <a:solidFill>
            <a:schemeClr val="bg2">
              <a:lumMod val="20000"/>
              <a:lumOff val="80000"/>
            </a:schemeClr>
          </a:solidFill>
          <a:ln>
            <a:solidFill>
              <a:srgbClr val="24533A"/>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r>
              <a:rPr lang="es-MX" sz="1700" dirty="0">
                <a:solidFill>
                  <a:srgbClr val="FFFFFF"/>
                </a:solidFill>
              </a:rPr>
              <a:t> </a:t>
            </a:r>
            <a:r>
              <a:rPr lang="es-MX" sz="1700" dirty="0">
                <a:solidFill>
                  <a:srgbClr val="000000"/>
                </a:solidFill>
              </a:rPr>
              <a:t>Cualquier persona podrá presentar quejas o denuncias por presuntas violaciones a la normatividad electoral. </a:t>
            </a:r>
            <a:endParaRPr lang="es-MX" sz="1700" dirty="0">
              <a:solidFill>
                <a:srgbClr val="FFFFFF"/>
              </a:solidFill>
            </a:endParaRPr>
          </a:p>
        </p:txBody>
      </p:sp>
    </p:spTree>
    <p:extLst>
      <p:ext uri="{BB962C8B-B14F-4D97-AF65-F5344CB8AC3E}">
        <p14:creationId xmlns:p14="http://schemas.microsoft.com/office/powerpoint/2010/main" val="3363174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2"/>
          <p:cNvSpPr>
            <a:spLocks noChangeArrowheads="1"/>
          </p:cNvSpPr>
          <p:nvPr/>
        </p:nvSpPr>
        <p:spPr bwMode="auto">
          <a:xfrm>
            <a:off x="214313" y="908050"/>
            <a:ext cx="4143375" cy="806450"/>
          </a:xfrm>
          <a:prstGeom prst="rect">
            <a:avLst/>
          </a:prstGeom>
          <a:solidFill>
            <a:schemeClr val="bg1">
              <a:lumMod val="95000"/>
            </a:schemeClr>
          </a:solidFill>
          <a:ln w="3175">
            <a:solidFill>
              <a:srgbClr val="24533A"/>
            </a:solidFill>
            <a:miter lim="800000"/>
            <a:headEnd/>
            <a:tailEnd/>
          </a:ln>
        </p:spPr>
        <p:txBody>
          <a:bodyPr anchor="ctr"/>
          <a:lstStyle/>
          <a:p>
            <a:pPr algn="just" defTabSz="914400" fontAlgn="base">
              <a:spcBef>
                <a:spcPct val="0"/>
              </a:spcBef>
              <a:spcAft>
                <a:spcPct val="0"/>
              </a:spcAft>
              <a:defRPr/>
            </a:pPr>
            <a:r>
              <a:rPr lang="es-MX" dirty="0">
                <a:solidFill>
                  <a:srgbClr val="000000"/>
                </a:solidFill>
              </a:rPr>
              <a:t>El órgano del INE que reciba una queja o denuncia</a:t>
            </a:r>
            <a:endParaRPr lang="es-ES" dirty="0">
              <a:solidFill>
                <a:srgbClr val="000000"/>
              </a:solidFill>
            </a:endParaRPr>
          </a:p>
        </p:txBody>
      </p:sp>
      <p:sp>
        <p:nvSpPr>
          <p:cNvPr id="10243" name="Rectangle 12"/>
          <p:cNvSpPr>
            <a:spLocks noChangeArrowheads="1"/>
          </p:cNvSpPr>
          <p:nvPr/>
        </p:nvSpPr>
        <p:spPr bwMode="auto">
          <a:xfrm>
            <a:off x="142875" y="2071688"/>
            <a:ext cx="4248150" cy="857250"/>
          </a:xfrm>
          <a:prstGeom prst="rect">
            <a:avLst/>
          </a:prstGeom>
          <a:solidFill>
            <a:schemeClr val="bg1">
              <a:lumMod val="95000"/>
            </a:schemeClr>
          </a:solidFill>
          <a:ln w="3175">
            <a:solidFill>
              <a:srgbClr val="24533A"/>
            </a:solidFill>
            <a:miter lim="800000"/>
            <a:headEnd/>
            <a:tailEnd/>
          </a:ln>
        </p:spPr>
        <p:txBody>
          <a:bodyPr anchor="ctr"/>
          <a:lstStyle/>
          <a:p>
            <a:pPr algn="just" defTabSz="914400" fontAlgn="base">
              <a:spcBef>
                <a:spcPct val="0"/>
              </a:spcBef>
              <a:spcAft>
                <a:spcPct val="0"/>
              </a:spcAft>
              <a:defRPr/>
            </a:pPr>
            <a:r>
              <a:rPr lang="es-MX" sz="1400" dirty="0">
                <a:solidFill>
                  <a:srgbClr val="000000"/>
                </a:solidFill>
              </a:rPr>
              <a:t>La remitirá dentro del término de 48 horas a </a:t>
            </a:r>
            <a:r>
              <a:rPr lang="es-MX" sz="1400" b="1" dirty="0">
                <a:solidFill>
                  <a:srgbClr val="000000"/>
                </a:solidFill>
              </a:rPr>
              <a:t>la UTCE de la Secretaría Ejecutiva  </a:t>
            </a:r>
            <a:r>
              <a:rPr lang="es-MX" sz="1400" dirty="0">
                <a:solidFill>
                  <a:srgbClr val="000000"/>
                </a:solidFill>
              </a:rPr>
              <a:t>para su trámite.</a:t>
            </a:r>
            <a:endParaRPr lang="es-ES" sz="1400" dirty="0">
              <a:solidFill>
                <a:srgbClr val="000000"/>
              </a:solidFill>
            </a:endParaRPr>
          </a:p>
        </p:txBody>
      </p:sp>
      <p:sp>
        <p:nvSpPr>
          <p:cNvPr id="10244" name="Rectangle 12"/>
          <p:cNvSpPr>
            <a:spLocks noChangeArrowheads="1"/>
          </p:cNvSpPr>
          <p:nvPr/>
        </p:nvSpPr>
        <p:spPr bwMode="auto">
          <a:xfrm>
            <a:off x="754063" y="3311525"/>
            <a:ext cx="3311525" cy="928688"/>
          </a:xfrm>
          <a:prstGeom prst="rect">
            <a:avLst/>
          </a:prstGeom>
          <a:solidFill>
            <a:schemeClr val="bg1">
              <a:lumMod val="95000"/>
            </a:schemeClr>
          </a:solidFill>
          <a:ln w="3175">
            <a:solidFill>
              <a:srgbClr val="24533A"/>
            </a:solidFill>
            <a:miter lim="800000"/>
            <a:headEnd/>
            <a:tailEnd/>
          </a:ln>
        </p:spPr>
        <p:txBody>
          <a:bodyPr anchor="ctr"/>
          <a:lstStyle/>
          <a:p>
            <a:pPr defTabSz="914400" fontAlgn="base">
              <a:spcBef>
                <a:spcPct val="0"/>
              </a:spcBef>
              <a:spcAft>
                <a:spcPct val="0"/>
              </a:spcAft>
              <a:defRPr/>
            </a:pPr>
            <a:r>
              <a:rPr lang="es-ES" dirty="0">
                <a:solidFill>
                  <a:srgbClr val="000000"/>
                </a:solidFill>
              </a:rPr>
              <a:t>Recibida la queja o denuncia, la UTCE de la Secretaría Ejecutiva procederá a:</a:t>
            </a:r>
          </a:p>
        </p:txBody>
      </p:sp>
      <p:sp>
        <p:nvSpPr>
          <p:cNvPr id="33797" name="Text Box 20"/>
          <p:cNvSpPr txBox="1">
            <a:spLocks noChangeArrowheads="1"/>
          </p:cNvSpPr>
          <p:nvPr/>
        </p:nvSpPr>
        <p:spPr bwMode="auto">
          <a:xfrm>
            <a:off x="1331913" y="-14288"/>
            <a:ext cx="7777162"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MX" altLang="es-MX" sz="2000" b="1" smtClean="0">
                <a:solidFill>
                  <a:srgbClr val="FFFFFF"/>
                </a:solidFill>
              </a:rPr>
              <a:t>Etapas del procedimiento sancionador ordinario</a:t>
            </a:r>
            <a:endParaRPr lang="es-ES" altLang="es-MX" sz="2000" b="1" smtClean="0">
              <a:solidFill>
                <a:srgbClr val="FFFFFF"/>
              </a:solidFill>
            </a:endParaRPr>
          </a:p>
        </p:txBody>
      </p:sp>
      <p:sp>
        <p:nvSpPr>
          <p:cNvPr id="33798" name="Text Box 14"/>
          <p:cNvSpPr txBox="1">
            <a:spLocks noChangeArrowheads="1"/>
          </p:cNvSpPr>
          <p:nvPr/>
        </p:nvSpPr>
        <p:spPr bwMode="auto">
          <a:xfrm>
            <a:off x="754063" y="4416849"/>
            <a:ext cx="2519362" cy="647700"/>
          </a:xfrm>
          <a:prstGeom prst="rect">
            <a:avLst/>
          </a:prstGeom>
          <a:solidFill>
            <a:srgbClr val="D9D9D9"/>
          </a:solidFill>
          <a:ln w="28575" algn="ctr">
            <a:solidFill>
              <a:srgbClr val="24533A"/>
            </a:solidFill>
            <a:miter lim="800000"/>
            <a:headEnd/>
            <a:tailEnd/>
          </a:ln>
        </p:spPr>
        <p:txBody>
          <a:bodyPr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fontAlgn="base" hangingPunct="1">
              <a:spcBef>
                <a:spcPct val="50000"/>
              </a:spcBef>
              <a:spcAft>
                <a:spcPct val="0"/>
              </a:spcAft>
            </a:pPr>
            <a:r>
              <a:rPr lang="es-ES" altLang="es-MX" smtClean="0">
                <a:solidFill>
                  <a:srgbClr val="000000"/>
                </a:solidFill>
                <a:cs typeface="Arial" charset="0"/>
              </a:rPr>
              <a:t>Propuesta de medidas cautelares</a:t>
            </a:r>
          </a:p>
        </p:txBody>
      </p:sp>
      <p:sp>
        <p:nvSpPr>
          <p:cNvPr id="33799" name="Line 26"/>
          <p:cNvSpPr>
            <a:spLocks noChangeShapeType="1"/>
          </p:cNvSpPr>
          <p:nvPr/>
        </p:nvSpPr>
        <p:spPr bwMode="auto">
          <a:xfrm>
            <a:off x="2357438" y="1714500"/>
            <a:ext cx="0" cy="288925"/>
          </a:xfrm>
          <a:prstGeom prst="line">
            <a:avLst/>
          </a:prstGeom>
          <a:noFill/>
          <a:ln w="28575">
            <a:solidFill>
              <a:srgbClr val="777777"/>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s-MX" smtClean="0">
              <a:solidFill>
                <a:srgbClr val="000000"/>
              </a:solidFill>
            </a:endParaRPr>
          </a:p>
        </p:txBody>
      </p:sp>
      <p:sp>
        <p:nvSpPr>
          <p:cNvPr id="33800" name="Line 26"/>
          <p:cNvSpPr>
            <a:spLocks noChangeShapeType="1"/>
          </p:cNvSpPr>
          <p:nvPr/>
        </p:nvSpPr>
        <p:spPr bwMode="auto">
          <a:xfrm>
            <a:off x="2357438" y="3000375"/>
            <a:ext cx="0" cy="288925"/>
          </a:xfrm>
          <a:prstGeom prst="line">
            <a:avLst/>
          </a:prstGeom>
          <a:noFill/>
          <a:ln w="28575">
            <a:solidFill>
              <a:srgbClr val="777777"/>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s-MX" smtClean="0">
              <a:solidFill>
                <a:srgbClr val="000000"/>
              </a:solidFill>
            </a:endParaRPr>
          </a:p>
        </p:txBody>
      </p:sp>
      <p:sp>
        <p:nvSpPr>
          <p:cNvPr id="33801" name="25 Rectángulo redondeado"/>
          <p:cNvSpPr>
            <a:spLocks noChangeArrowheads="1"/>
          </p:cNvSpPr>
          <p:nvPr/>
        </p:nvSpPr>
        <p:spPr bwMode="auto">
          <a:xfrm>
            <a:off x="4572000" y="1898650"/>
            <a:ext cx="4321175" cy="2825750"/>
          </a:xfrm>
          <a:prstGeom prst="roundRect">
            <a:avLst>
              <a:gd name="adj" fmla="val 16667"/>
            </a:avLst>
          </a:prstGeom>
          <a:noFill/>
          <a:ln w="12700" algn="ctr">
            <a:solidFill>
              <a:srgbClr val="24533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marL="182563" indent="-182563" algn="just" defTabSz="914400" fontAlgn="base">
              <a:spcBef>
                <a:spcPct val="0"/>
              </a:spcBef>
              <a:spcAft>
                <a:spcPct val="0"/>
              </a:spcAft>
              <a:buClr>
                <a:srgbClr val="560730"/>
              </a:buClr>
              <a:buSzPct val="130000"/>
              <a:buFont typeface="Wingdings" pitchFamily="2" charset="2"/>
              <a:buChar char="§"/>
            </a:pPr>
            <a:r>
              <a:rPr lang="es-MX" altLang="es-MX" sz="1600" smtClean="0">
                <a:solidFill>
                  <a:srgbClr val="000000"/>
                </a:solidFill>
                <a:cs typeface="Arial" charset="0"/>
              </a:rPr>
              <a:t>Registrarla, debiendo informar de su presentación al Consejo General.</a:t>
            </a:r>
          </a:p>
          <a:p>
            <a:pPr marL="182563" indent="-182563" algn="just" defTabSz="914400" fontAlgn="base">
              <a:spcBef>
                <a:spcPct val="0"/>
              </a:spcBef>
              <a:spcAft>
                <a:spcPct val="0"/>
              </a:spcAft>
              <a:buClr>
                <a:srgbClr val="560730"/>
              </a:buClr>
              <a:buSzPct val="130000"/>
              <a:buFont typeface="Wingdings" pitchFamily="2" charset="2"/>
              <a:buChar char="§"/>
            </a:pPr>
            <a:r>
              <a:rPr lang="es-MX" altLang="es-MX" sz="1600" smtClean="0">
                <a:solidFill>
                  <a:srgbClr val="000000"/>
                </a:solidFill>
                <a:cs typeface="Arial" charset="0"/>
              </a:rPr>
              <a:t>Revisarla  y analizarla para determinar si debe prevenir al quejoso.</a:t>
            </a:r>
          </a:p>
          <a:p>
            <a:pPr marL="182563" indent="-182563" algn="just" defTabSz="914400" fontAlgn="base">
              <a:spcBef>
                <a:spcPct val="0"/>
              </a:spcBef>
              <a:spcAft>
                <a:spcPct val="0"/>
              </a:spcAft>
              <a:buClr>
                <a:srgbClr val="560730"/>
              </a:buClr>
              <a:buSzPct val="130000"/>
              <a:buFont typeface="Wingdings" pitchFamily="2" charset="2"/>
              <a:buChar char="§"/>
            </a:pPr>
            <a:r>
              <a:rPr lang="es-MX" altLang="es-MX" sz="1600" smtClean="0">
                <a:solidFill>
                  <a:srgbClr val="000000"/>
                </a:solidFill>
                <a:cs typeface="Arial" charset="0"/>
              </a:rPr>
              <a:t>Analizarla para determinar su admisión o desechamiento (cinco días para emitir el acuerdo correspondiente).</a:t>
            </a:r>
          </a:p>
          <a:p>
            <a:pPr marL="182563" indent="-182563" algn="just" defTabSz="914400" fontAlgn="base">
              <a:spcBef>
                <a:spcPct val="0"/>
              </a:spcBef>
              <a:spcAft>
                <a:spcPct val="0"/>
              </a:spcAft>
              <a:buClr>
                <a:srgbClr val="560730"/>
              </a:buClr>
              <a:buSzPct val="130000"/>
              <a:buFont typeface="Wingdings" pitchFamily="2" charset="2"/>
              <a:buChar char="§"/>
            </a:pPr>
            <a:r>
              <a:rPr lang="es-MX" altLang="es-MX" sz="1600" smtClean="0">
                <a:solidFill>
                  <a:srgbClr val="000000"/>
                </a:solidFill>
                <a:cs typeface="Arial" charset="0"/>
              </a:rPr>
              <a:t>En su caso, determinar y solicitar las diligencias necesarias para el desarrollo de la investigación.</a:t>
            </a:r>
          </a:p>
        </p:txBody>
      </p:sp>
      <p:sp>
        <p:nvSpPr>
          <p:cNvPr id="33802" name="Line 26"/>
          <p:cNvSpPr>
            <a:spLocks noChangeShapeType="1"/>
          </p:cNvSpPr>
          <p:nvPr/>
        </p:nvSpPr>
        <p:spPr bwMode="auto">
          <a:xfrm>
            <a:off x="4067175" y="3573463"/>
            <a:ext cx="433388" cy="0"/>
          </a:xfrm>
          <a:prstGeom prst="line">
            <a:avLst/>
          </a:prstGeom>
          <a:noFill/>
          <a:ln w="28575">
            <a:solidFill>
              <a:srgbClr val="777777"/>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s-MX" smtClean="0">
              <a:solidFill>
                <a:srgbClr val="000000"/>
              </a:solidFill>
            </a:endParaRPr>
          </a:p>
        </p:txBody>
      </p:sp>
      <p:sp>
        <p:nvSpPr>
          <p:cNvPr id="24" name="Rectangle 12"/>
          <p:cNvSpPr>
            <a:spLocks noChangeArrowheads="1"/>
          </p:cNvSpPr>
          <p:nvPr/>
        </p:nvSpPr>
        <p:spPr bwMode="auto">
          <a:xfrm>
            <a:off x="754063" y="5122506"/>
            <a:ext cx="6925031" cy="1043343"/>
          </a:xfrm>
          <a:prstGeom prst="rect">
            <a:avLst/>
          </a:prstGeom>
          <a:solidFill>
            <a:schemeClr val="bg1">
              <a:lumMod val="95000"/>
            </a:schemeClr>
          </a:solidFill>
          <a:ln w="3175">
            <a:solidFill>
              <a:srgbClr val="560730"/>
            </a:solidFill>
            <a:miter lim="800000"/>
            <a:headEnd/>
            <a:tailEnd/>
          </a:ln>
        </p:spPr>
        <p:txBody>
          <a:bodyPr anchor="ctr"/>
          <a:lstStyle/>
          <a:p>
            <a:pPr algn="just" defTabSz="914400" fontAlgn="base">
              <a:spcBef>
                <a:spcPct val="0"/>
              </a:spcBef>
              <a:spcAft>
                <a:spcPct val="0"/>
              </a:spcAft>
              <a:defRPr/>
            </a:pPr>
            <a:r>
              <a:rPr lang="es-ES" sz="1600" dirty="0">
                <a:solidFill>
                  <a:srgbClr val="000000"/>
                </a:solidFill>
              </a:rPr>
              <a:t>Si dentro de los </a:t>
            </a:r>
            <a:r>
              <a:rPr lang="es-ES" sz="1600" b="1" dirty="0">
                <a:solidFill>
                  <a:srgbClr val="000000"/>
                </a:solidFill>
              </a:rPr>
              <a:t>cinco días </a:t>
            </a:r>
            <a:r>
              <a:rPr lang="es-ES" sz="1600" dirty="0">
                <a:solidFill>
                  <a:srgbClr val="000000"/>
                </a:solidFill>
              </a:rPr>
              <a:t>de recibida la denuncia, </a:t>
            </a:r>
            <a:r>
              <a:rPr lang="es-ES" sz="1600" b="1" dirty="0">
                <a:solidFill>
                  <a:srgbClr val="000000"/>
                </a:solidFill>
              </a:rPr>
              <a:t>la UTCE de la Secretaría Ejecutiva </a:t>
            </a:r>
            <a:r>
              <a:rPr lang="es-ES" sz="1600" dirty="0">
                <a:solidFill>
                  <a:srgbClr val="000000"/>
                </a:solidFill>
              </a:rPr>
              <a:t>valora que deben dictarse </a:t>
            </a:r>
            <a:r>
              <a:rPr lang="es-ES" sz="1600" b="1" dirty="0">
                <a:solidFill>
                  <a:srgbClr val="000000"/>
                </a:solidFill>
              </a:rPr>
              <a:t>medidas cautelares,</a:t>
            </a:r>
            <a:r>
              <a:rPr lang="es-ES" sz="1600" dirty="0">
                <a:solidFill>
                  <a:srgbClr val="000000"/>
                </a:solidFill>
              </a:rPr>
              <a:t> lo propondrá a la Comisión de Quejas y Denuncias para que ésta resuelva en un plazo de 24 horas</a:t>
            </a:r>
          </a:p>
        </p:txBody>
      </p:sp>
      <p:sp>
        <p:nvSpPr>
          <p:cNvPr id="33804" name="12 CuadroTexto"/>
          <p:cNvSpPr txBox="1">
            <a:spLocks noChangeArrowheads="1"/>
          </p:cNvSpPr>
          <p:nvPr/>
        </p:nvSpPr>
        <p:spPr bwMode="auto">
          <a:xfrm>
            <a:off x="2555875" y="6308725"/>
            <a:ext cx="50403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Artículos 465, párrafos 6 al 9 y 468.4 de la Lgipe</a:t>
            </a:r>
          </a:p>
        </p:txBody>
      </p:sp>
    </p:spTree>
    <p:extLst>
      <p:ext uri="{BB962C8B-B14F-4D97-AF65-F5344CB8AC3E}">
        <p14:creationId xmlns:p14="http://schemas.microsoft.com/office/powerpoint/2010/main" val="2159041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0"/>
          <p:cNvSpPr txBox="1">
            <a:spLocks noChangeArrowheads="1"/>
          </p:cNvSpPr>
          <p:nvPr/>
        </p:nvSpPr>
        <p:spPr bwMode="auto">
          <a:xfrm>
            <a:off x="1358900" y="14288"/>
            <a:ext cx="7777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MX" altLang="es-MX" sz="2000" b="1" smtClean="0">
                <a:solidFill>
                  <a:srgbClr val="FFFFFF"/>
                </a:solidFill>
              </a:rPr>
              <a:t>Admisión de queja o denuncia</a:t>
            </a:r>
            <a:endParaRPr lang="es-ES" altLang="es-MX" sz="2000" b="1" smtClean="0">
              <a:solidFill>
                <a:srgbClr val="FFFFFF"/>
              </a:solidFill>
            </a:endParaRPr>
          </a:p>
        </p:txBody>
      </p:sp>
      <p:sp>
        <p:nvSpPr>
          <p:cNvPr id="34819" name="Text Box 14"/>
          <p:cNvSpPr txBox="1">
            <a:spLocks noChangeArrowheads="1"/>
          </p:cNvSpPr>
          <p:nvPr/>
        </p:nvSpPr>
        <p:spPr bwMode="auto">
          <a:xfrm>
            <a:off x="214313" y="2125663"/>
            <a:ext cx="1635125" cy="923925"/>
          </a:xfrm>
          <a:prstGeom prst="rect">
            <a:avLst/>
          </a:prstGeom>
          <a:solidFill>
            <a:srgbClr val="D9D9D9"/>
          </a:solidFill>
          <a:ln w="28575" algn="ctr">
            <a:solidFill>
              <a:srgbClr val="24533A"/>
            </a:solidFill>
            <a:miter lim="800000"/>
            <a:headEnd/>
            <a:tailEnd/>
          </a:ln>
        </p:spPr>
        <p:txBody>
          <a:bodyPr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fontAlgn="base" hangingPunct="1">
              <a:spcBef>
                <a:spcPct val="50000"/>
              </a:spcBef>
              <a:spcAft>
                <a:spcPct val="0"/>
              </a:spcAft>
            </a:pPr>
            <a:r>
              <a:rPr lang="es-MX" altLang="es-MX" b="1" smtClean="0">
                <a:solidFill>
                  <a:srgbClr val="000000"/>
                </a:solidFill>
                <a:cs typeface="Arial" charset="0"/>
              </a:rPr>
              <a:t> La UTCE de la Secretaría Ejecutiva</a:t>
            </a:r>
            <a:endParaRPr lang="es-ES" altLang="es-MX" b="1" smtClean="0">
              <a:solidFill>
                <a:srgbClr val="000000"/>
              </a:solidFill>
              <a:cs typeface="Arial" charset="0"/>
            </a:endParaRPr>
          </a:p>
        </p:txBody>
      </p:sp>
      <p:sp>
        <p:nvSpPr>
          <p:cNvPr id="10253" name="Rectangle 12"/>
          <p:cNvSpPr>
            <a:spLocks noChangeArrowheads="1"/>
          </p:cNvSpPr>
          <p:nvPr/>
        </p:nvSpPr>
        <p:spPr bwMode="auto">
          <a:xfrm>
            <a:off x="2555875" y="2636838"/>
            <a:ext cx="6048375" cy="1152525"/>
          </a:xfrm>
          <a:prstGeom prst="rect">
            <a:avLst/>
          </a:prstGeom>
          <a:solidFill>
            <a:schemeClr val="bg1">
              <a:lumMod val="95000"/>
            </a:schemeClr>
          </a:solidFill>
          <a:ln w="3175">
            <a:solidFill>
              <a:srgbClr val="24533A"/>
            </a:solidFill>
            <a:miter lim="800000"/>
            <a:headEnd/>
            <a:tailEnd/>
          </a:ln>
        </p:spPr>
        <p:txBody>
          <a:bodyPr anchor="ctr"/>
          <a:lstStyle/>
          <a:p>
            <a:pPr algn="just" defTabSz="914400" fontAlgn="base">
              <a:spcBef>
                <a:spcPct val="0"/>
              </a:spcBef>
              <a:spcAft>
                <a:spcPct val="0"/>
              </a:spcAft>
              <a:defRPr/>
            </a:pPr>
            <a:r>
              <a:rPr lang="es-ES" b="1" dirty="0">
                <a:solidFill>
                  <a:srgbClr val="000000"/>
                </a:solidFill>
              </a:rPr>
              <a:t>E</a:t>
            </a:r>
            <a:r>
              <a:rPr lang="es-ES" b="1" dirty="0" smtClean="0">
                <a:solidFill>
                  <a:srgbClr val="000000"/>
                </a:solidFill>
              </a:rPr>
              <a:t>mplazará </a:t>
            </a:r>
            <a:r>
              <a:rPr lang="es-ES" b="1" dirty="0">
                <a:solidFill>
                  <a:srgbClr val="000000"/>
                </a:solidFill>
              </a:rPr>
              <a:t>al denunciado</a:t>
            </a:r>
            <a:r>
              <a:rPr lang="es-ES" dirty="0">
                <a:solidFill>
                  <a:srgbClr val="000000"/>
                </a:solidFill>
              </a:rPr>
              <a:t>, quien tendrá un plazo de cinco días para contestar. De no hacerlo, perderá su oportunidad de ofrecer pruebas.</a:t>
            </a:r>
          </a:p>
        </p:txBody>
      </p:sp>
      <p:sp>
        <p:nvSpPr>
          <p:cNvPr id="10254" name="Rectangle 12"/>
          <p:cNvSpPr>
            <a:spLocks noChangeArrowheads="1"/>
          </p:cNvSpPr>
          <p:nvPr/>
        </p:nvSpPr>
        <p:spPr bwMode="auto">
          <a:xfrm>
            <a:off x="2571750" y="1071563"/>
            <a:ext cx="6048375" cy="1296987"/>
          </a:xfrm>
          <a:prstGeom prst="rect">
            <a:avLst/>
          </a:prstGeom>
          <a:solidFill>
            <a:schemeClr val="bg1">
              <a:lumMod val="95000"/>
            </a:schemeClr>
          </a:solidFill>
          <a:ln w="3175">
            <a:solidFill>
              <a:srgbClr val="24533A"/>
            </a:solidFill>
            <a:miter lim="800000"/>
            <a:headEnd/>
            <a:tailEnd/>
          </a:ln>
        </p:spPr>
        <p:txBody>
          <a:bodyPr anchor="ctr"/>
          <a:lstStyle/>
          <a:p>
            <a:pPr algn="just" defTabSz="914400" fontAlgn="base">
              <a:spcBef>
                <a:spcPct val="50000"/>
              </a:spcBef>
              <a:spcAft>
                <a:spcPct val="0"/>
              </a:spcAft>
              <a:defRPr/>
            </a:pPr>
            <a:r>
              <a:rPr lang="es-MX" dirty="0">
                <a:solidFill>
                  <a:srgbClr val="000000"/>
                </a:solidFill>
              </a:rPr>
              <a:t>Dictará</a:t>
            </a:r>
            <a:r>
              <a:rPr lang="es-MX" b="1" dirty="0">
                <a:solidFill>
                  <a:srgbClr val="000000"/>
                </a:solidFill>
              </a:rPr>
              <a:t> </a:t>
            </a:r>
            <a:r>
              <a:rPr lang="es-MX" dirty="0">
                <a:solidFill>
                  <a:srgbClr val="000000"/>
                </a:solidFill>
              </a:rPr>
              <a:t>de inmediato las medidas necesarias para dar fe de los hechos denunciados, para </a:t>
            </a:r>
            <a:r>
              <a:rPr lang="es-MX" b="1" dirty="0">
                <a:solidFill>
                  <a:srgbClr val="000000"/>
                </a:solidFill>
              </a:rPr>
              <a:t>impedir</a:t>
            </a:r>
            <a:r>
              <a:rPr lang="es-MX" dirty="0">
                <a:solidFill>
                  <a:srgbClr val="000000"/>
                </a:solidFill>
              </a:rPr>
              <a:t> que se </a:t>
            </a:r>
            <a:r>
              <a:rPr lang="es-MX" b="1" dirty="0">
                <a:solidFill>
                  <a:srgbClr val="000000"/>
                </a:solidFill>
              </a:rPr>
              <a:t>pierdan,</a:t>
            </a:r>
            <a:r>
              <a:rPr lang="es-MX" dirty="0">
                <a:solidFill>
                  <a:srgbClr val="000000"/>
                </a:solidFill>
              </a:rPr>
              <a:t> </a:t>
            </a:r>
            <a:r>
              <a:rPr lang="es-MX" b="1" dirty="0">
                <a:solidFill>
                  <a:srgbClr val="000000"/>
                </a:solidFill>
              </a:rPr>
              <a:t>destruyan</a:t>
            </a:r>
            <a:r>
              <a:rPr lang="es-MX" dirty="0">
                <a:solidFill>
                  <a:srgbClr val="000000"/>
                </a:solidFill>
              </a:rPr>
              <a:t>, o </a:t>
            </a:r>
            <a:r>
              <a:rPr lang="es-MX" b="1" dirty="0">
                <a:solidFill>
                  <a:srgbClr val="000000"/>
                </a:solidFill>
              </a:rPr>
              <a:t>alteren</a:t>
            </a:r>
            <a:r>
              <a:rPr lang="es-MX" dirty="0">
                <a:solidFill>
                  <a:srgbClr val="000000"/>
                </a:solidFill>
              </a:rPr>
              <a:t> las huellas o vestigios y en general, para evitar que se </a:t>
            </a:r>
            <a:r>
              <a:rPr lang="es-MX" b="1" dirty="0">
                <a:solidFill>
                  <a:srgbClr val="000000"/>
                </a:solidFill>
              </a:rPr>
              <a:t>dificulte </a:t>
            </a:r>
            <a:r>
              <a:rPr lang="es-MX" dirty="0">
                <a:solidFill>
                  <a:srgbClr val="000000"/>
                </a:solidFill>
              </a:rPr>
              <a:t>la </a:t>
            </a:r>
            <a:r>
              <a:rPr lang="es-MX" b="1" dirty="0">
                <a:solidFill>
                  <a:srgbClr val="000000"/>
                </a:solidFill>
              </a:rPr>
              <a:t>investigación.</a:t>
            </a:r>
          </a:p>
        </p:txBody>
      </p:sp>
      <p:cxnSp>
        <p:nvCxnSpPr>
          <p:cNvPr id="34822" name="24 Conector angular"/>
          <p:cNvCxnSpPr>
            <a:cxnSpLocks noChangeShapeType="1"/>
            <a:stCxn id="34819" idx="3"/>
            <a:endCxn id="10254" idx="1"/>
          </p:cNvCxnSpPr>
          <p:nvPr/>
        </p:nvCxnSpPr>
        <p:spPr bwMode="auto">
          <a:xfrm flipV="1">
            <a:off x="1849438" y="1720850"/>
            <a:ext cx="722312" cy="866775"/>
          </a:xfrm>
          <a:prstGeom prst="bentConnector3">
            <a:avLst>
              <a:gd name="adj1" fmla="val 50000"/>
            </a:avLst>
          </a:prstGeom>
          <a:noFill/>
          <a:ln w="28575">
            <a:solidFill>
              <a:srgbClr val="777777"/>
            </a:solidFill>
            <a:round/>
            <a:headEnd/>
            <a:tailEnd type="triangle" w="med" len="med"/>
          </a:ln>
          <a:extLst>
            <a:ext uri="{909E8E84-426E-40DD-AFC4-6F175D3DCCD1}">
              <a14:hiddenFill xmlns:a14="http://schemas.microsoft.com/office/drawing/2010/main">
                <a:noFill/>
              </a14:hiddenFill>
            </a:ext>
          </a:extLst>
        </p:spPr>
      </p:cxnSp>
      <p:sp>
        <p:nvSpPr>
          <p:cNvPr id="10257" name="Rectangle 12"/>
          <p:cNvSpPr>
            <a:spLocks noChangeArrowheads="1"/>
          </p:cNvSpPr>
          <p:nvPr/>
        </p:nvSpPr>
        <p:spPr bwMode="auto">
          <a:xfrm>
            <a:off x="2571750" y="4194175"/>
            <a:ext cx="6032500" cy="1755775"/>
          </a:xfrm>
          <a:prstGeom prst="rect">
            <a:avLst/>
          </a:prstGeom>
          <a:solidFill>
            <a:schemeClr val="bg1">
              <a:lumMod val="95000"/>
            </a:schemeClr>
          </a:solidFill>
          <a:ln w="3175">
            <a:solidFill>
              <a:srgbClr val="24533A"/>
            </a:solidFill>
            <a:miter lim="800000"/>
            <a:headEnd/>
            <a:tailEnd/>
          </a:ln>
        </p:spPr>
        <p:txBody>
          <a:bodyPr anchor="ctr"/>
          <a:lstStyle/>
          <a:p>
            <a:pPr algn="just" defTabSz="914400" fontAlgn="base">
              <a:spcBef>
                <a:spcPct val="0"/>
              </a:spcBef>
              <a:spcAft>
                <a:spcPct val="0"/>
              </a:spcAft>
              <a:defRPr/>
            </a:pPr>
            <a:r>
              <a:rPr lang="es-ES" dirty="0">
                <a:solidFill>
                  <a:srgbClr val="000000"/>
                </a:solidFill>
              </a:rPr>
              <a:t>La contestación deberá:</a:t>
            </a:r>
          </a:p>
          <a:p>
            <a:pPr marL="182563" indent="-182563" algn="just" defTabSz="914400" fontAlgn="base">
              <a:spcBef>
                <a:spcPct val="0"/>
              </a:spcBef>
              <a:spcAft>
                <a:spcPct val="0"/>
              </a:spcAft>
              <a:buClr>
                <a:srgbClr val="560730"/>
              </a:buClr>
              <a:buSzPct val="130000"/>
              <a:buFont typeface="Wingdings" pitchFamily="2" charset="2"/>
              <a:buChar char="§"/>
              <a:defRPr/>
            </a:pPr>
            <a:r>
              <a:rPr lang="es-ES" dirty="0">
                <a:solidFill>
                  <a:srgbClr val="000000"/>
                </a:solidFill>
                <a:cs typeface="Arial" charset="0"/>
              </a:rPr>
              <a:t>Señalar el </a:t>
            </a:r>
            <a:r>
              <a:rPr lang="es-ES" b="1" dirty="0">
                <a:solidFill>
                  <a:srgbClr val="000000"/>
                </a:solidFill>
                <a:cs typeface="Arial" charset="0"/>
              </a:rPr>
              <a:t>nombre</a:t>
            </a:r>
            <a:r>
              <a:rPr lang="es-MX" dirty="0">
                <a:solidFill>
                  <a:srgbClr val="000000"/>
                </a:solidFill>
                <a:cs typeface="Arial" charset="0"/>
              </a:rPr>
              <a:t> del denunciado o su representante, con firma autógrafa o huella digital.</a:t>
            </a:r>
          </a:p>
          <a:p>
            <a:pPr marL="182563" indent="-182563" algn="just" defTabSz="914400" fontAlgn="base">
              <a:spcBef>
                <a:spcPct val="0"/>
              </a:spcBef>
              <a:spcAft>
                <a:spcPct val="0"/>
              </a:spcAft>
              <a:buClr>
                <a:srgbClr val="560730"/>
              </a:buClr>
              <a:buSzPct val="130000"/>
              <a:buFont typeface="Wingdings" pitchFamily="2" charset="2"/>
              <a:buChar char="§"/>
              <a:defRPr/>
            </a:pPr>
            <a:r>
              <a:rPr lang="es-MX" dirty="0">
                <a:solidFill>
                  <a:srgbClr val="000000"/>
                </a:solidFill>
                <a:cs typeface="Arial" charset="0"/>
              </a:rPr>
              <a:t>Referirse a los </a:t>
            </a:r>
            <a:r>
              <a:rPr lang="es-MX" b="1" dirty="0">
                <a:solidFill>
                  <a:srgbClr val="000000"/>
                </a:solidFill>
                <a:cs typeface="Arial" charset="0"/>
              </a:rPr>
              <a:t>hechos</a:t>
            </a:r>
            <a:r>
              <a:rPr lang="es-MX" dirty="0">
                <a:solidFill>
                  <a:srgbClr val="000000"/>
                </a:solidFill>
                <a:cs typeface="Arial" charset="0"/>
              </a:rPr>
              <a:t> que se le imputan.</a:t>
            </a:r>
          </a:p>
          <a:p>
            <a:pPr marL="182563" indent="-182563" algn="just" defTabSz="914400" fontAlgn="base">
              <a:spcBef>
                <a:spcPct val="0"/>
              </a:spcBef>
              <a:spcAft>
                <a:spcPct val="0"/>
              </a:spcAft>
              <a:buClr>
                <a:srgbClr val="560730"/>
              </a:buClr>
              <a:buSzPct val="130000"/>
              <a:buFont typeface="Wingdings" pitchFamily="2" charset="2"/>
              <a:buChar char="§"/>
              <a:defRPr/>
            </a:pPr>
            <a:r>
              <a:rPr lang="es-MX" dirty="0">
                <a:solidFill>
                  <a:srgbClr val="000000"/>
                </a:solidFill>
                <a:cs typeface="Arial" charset="0"/>
              </a:rPr>
              <a:t>Señalar domicilio para oír y recibir </a:t>
            </a:r>
            <a:r>
              <a:rPr lang="es-MX" b="1" dirty="0">
                <a:solidFill>
                  <a:srgbClr val="000000"/>
                </a:solidFill>
                <a:cs typeface="Arial" charset="0"/>
              </a:rPr>
              <a:t>notificaciones</a:t>
            </a:r>
            <a:r>
              <a:rPr lang="es-MX" dirty="0">
                <a:solidFill>
                  <a:srgbClr val="000000"/>
                </a:solidFill>
                <a:cs typeface="Arial" charset="0"/>
              </a:rPr>
              <a:t>.</a:t>
            </a:r>
          </a:p>
          <a:p>
            <a:pPr marL="182563" indent="-182563" algn="just" defTabSz="914400" fontAlgn="base">
              <a:spcBef>
                <a:spcPct val="0"/>
              </a:spcBef>
              <a:spcAft>
                <a:spcPct val="0"/>
              </a:spcAft>
              <a:buClr>
                <a:srgbClr val="560730"/>
              </a:buClr>
              <a:buSzPct val="130000"/>
              <a:buFont typeface="Wingdings" pitchFamily="2" charset="2"/>
              <a:buChar char="§"/>
              <a:defRPr/>
            </a:pPr>
            <a:r>
              <a:rPr lang="es-MX" dirty="0">
                <a:solidFill>
                  <a:srgbClr val="000000"/>
                </a:solidFill>
                <a:cs typeface="Arial" charset="0"/>
              </a:rPr>
              <a:t>Ofrecer y aportar </a:t>
            </a:r>
            <a:r>
              <a:rPr lang="es-MX" b="1" dirty="0">
                <a:solidFill>
                  <a:srgbClr val="000000"/>
                </a:solidFill>
                <a:cs typeface="Arial" charset="0"/>
              </a:rPr>
              <a:t>pruebas</a:t>
            </a:r>
            <a:r>
              <a:rPr lang="es-MX" dirty="0">
                <a:solidFill>
                  <a:srgbClr val="000000"/>
                </a:solidFill>
                <a:cs typeface="Arial" charset="0"/>
              </a:rPr>
              <a:t>.</a:t>
            </a:r>
            <a:endParaRPr lang="es-ES" dirty="0">
              <a:solidFill>
                <a:srgbClr val="000000"/>
              </a:solidFill>
              <a:cs typeface="Arial" charset="0"/>
            </a:endParaRPr>
          </a:p>
        </p:txBody>
      </p:sp>
      <p:cxnSp>
        <p:nvCxnSpPr>
          <p:cNvPr id="34824" name="29 Conector angular"/>
          <p:cNvCxnSpPr>
            <a:cxnSpLocks noChangeShapeType="1"/>
            <a:stCxn id="34819" idx="3"/>
            <a:endCxn id="10253" idx="1"/>
          </p:cNvCxnSpPr>
          <p:nvPr/>
        </p:nvCxnSpPr>
        <p:spPr bwMode="auto">
          <a:xfrm>
            <a:off x="1849438" y="2587625"/>
            <a:ext cx="706437" cy="625475"/>
          </a:xfrm>
          <a:prstGeom prst="bentConnector3">
            <a:avLst>
              <a:gd name="adj1" fmla="val 50000"/>
            </a:avLst>
          </a:prstGeom>
          <a:noFill/>
          <a:ln w="28575">
            <a:solidFill>
              <a:srgbClr val="777777"/>
            </a:solidFill>
            <a:round/>
            <a:headEnd/>
            <a:tailEnd type="triangle" w="med" len="med"/>
          </a:ln>
          <a:extLst>
            <a:ext uri="{909E8E84-426E-40DD-AFC4-6F175D3DCCD1}">
              <a14:hiddenFill xmlns:a14="http://schemas.microsoft.com/office/drawing/2010/main">
                <a:noFill/>
              </a14:hiddenFill>
            </a:ext>
          </a:extLst>
        </p:spPr>
      </p:cxnSp>
      <p:cxnSp>
        <p:nvCxnSpPr>
          <p:cNvPr id="34825" name="31 Conector recto de flecha"/>
          <p:cNvCxnSpPr>
            <a:cxnSpLocks noChangeShapeType="1"/>
            <a:stCxn id="10253" idx="2"/>
          </p:cNvCxnSpPr>
          <p:nvPr/>
        </p:nvCxnSpPr>
        <p:spPr bwMode="auto">
          <a:xfrm rot="5400000">
            <a:off x="5436394" y="3933032"/>
            <a:ext cx="288925" cy="1587"/>
          </a:xfrm>
          <a:prstGeom prst="straightConnector1">
            <a:avLst/>
          </a:prstGeom>
          <a:noFill/>
          <a:ln w="28575">
            <a:solidFill>
              <a:srgbClr val="777777"/>
            </a:solidFill>
            <a:round/>
            <a:headEnd/>
            <a:tailEnd type="triangle" w="med" len="med"/>
          </a:ln>
          <a:extLst>
            <a:ext uri="{909E8E84-426E-40DD-AFC4-6F175D3DCCD1}">
              <a14:hiddenFill xmlns:a14="http://schemas.microsoft.com/office/drawing/2010/main">
                <a:noFill/>
              </a14:hiddenFill>
            </a:ext>
          </a:extLst>
        </p:spPr>
      </p:cxnSp>
      <p:sp>
        <p:nvSpPr>
          <p:cNvPr id="34826" name="9 CuadroTexto"/>
          <p:cNvSpPr txBox="1">
            <a:spLocks noChangeArrowheads="1"/>
          </p:cNvSpPr>
          <p:nvPr/>
        </p:nvSpPr>
        <p:spPr bwMode="auto">
          <a:xfrm>
            <a:off x="2555875" y="6308725"/>
            <a:ext cx="50403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Artículos 467, 468.2 Lgipe</a:t>
            </a:r>
          </a:p>
        </p:txBody>
      </p:sp>
    </p:spTree>
    <p:extLst>
      <p:ext uri="{BB962C8B-B14F-4D97-AF65-F5344CB8AC3E}">
        <p14:creationId xmlns:p14="http://schemas.microsoft.com/office/powerpoint/2010/main" val="2980454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0"/>
          <p:cNvSpPr>
            <a:spLocks noChangeArrowheads="1"/>
          </p:cNvSpPr>
          <p:nvPr/>
        </p:nvSpPr>
        <p:spPr bwMode="auto">
          <a:xfrm rot="10800000" flipV="1">
            <a:off x="684213" y="3173413"/>
            <a:ext cx="7848600" cy="831850"/>
          </a:xfrm>
          <a:prstGeom prst="rect">
            <a:avLst/>
          </a:prstGeom>
          <a:solidFill>
            <a:schemeClr val="bg1">
              <a:lumMod val="95000"/>
            </a:schemeClr>
          </a:solidFill>
          <a:ln w="3175">
            <a:solidFill>
              <a:srgbClr val="560730"/>
            </a:solidFill>
            <a:miter lim="800000"/>
            <a:headEnd/>
            <a:tailEnd/>
          </a:ln>
        </p:spPr>
        <p:txBody>
          <a:bodyPr anchor="ctr"/>
          <a:lstStyle/>
          <a:p>
            <a:pPr defTabSz="914400" fontAlgn="base">
              <a:spcBef>
                <a:spcPct val="50000"/>
              </a:spcBef>
              <a:spcAft>
                <a:spcPct val="0"/>
              </a:spcAft>
              <a:defRPr/>
            </a:pPr>
            <a:r>
              <a:rPr lang="es-MX" dirty="0">
                <a:solidFill>
                  <a:srgbClr val="000000"/>
                </a:solidFill>
              </a:rPr>
              <a:t>Se </a:t>
            </a:r>
            <a:r>
              <a:rPr lang="es-MX" b="1" dirty="0">
                <a:solidFill>
                  <a:srgbClr val="000000"/>
                </a:solidFill>
              </a:rPr>
              <a:t>allegará</a:t>
            </a:r>
            <a:r>
              <a:rPr lang="es-MX" dirty="0">
                <a:solidFill>
                  <a:srgbClr val="000000"/>
                </a:solidFill>
              </a:rPr>
              <a:t> de los elementos de convicción que estime pertinentes para </a:t>
            </a:r>
            <a:r>
              <a:rPr lang="es-MX" b="1" dirty="0">
                <a:solidFill>
                  <a:srgbClr val="000000"/>
                </a:solidFill>
              </a:rPr>
              <a:t>integrar el expediente</a:t>
            </a:r>
            <a:r>
              <a:rPr lang="es-MX" dirty="0">
                <a:solidFill>
                  <a:srgbClr val="000000"/>
                </a:solidFill>
              </a:rPr>
              <a:t> respectivo.</a:t>
            </a:r>
          </a:p>
        </p:txBody>
      </p:sp>
      <p:sp>
        <p:nvSpPr>
          <p:cNvPr id="35843" name="Text Box 14"/>
          <p:cNvSpPr txBox="1">
            <a:spLocks noChangeArrowheads="1"/>
          </p:cNvSpPr>
          <p:nvPr/>
        </p:nvSpPr>
        <p:spPr bwMode="auto">
          <a:xfrm>
            <a:off x="287338" y="0"/>
            <a:ext cx="8856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MX" altLang="es-MX" sz="2000" b="1" smtClean="0">
                <a:solidFill>
                  <a:srgbClr val="FFFFFF"/>
                </a:solidFill>
              </a:rPr>
              <a:t>Investigación en el procedimiento sancionador ordinario</a:t>
            </a:r>
            <a:endParaRPr lang="es-ES" altLang="es-MX" sz="2000" b="1" smtClean="0">
              <a:solidFill>
                <a:srgbClr val="FFFFFF"/>
              </a:solidFill>
            </a:endParaRPr>
          </a:p>
        </p:txBody>
      </p:sp>
      <p:sp>
        <p:nvSpPr>
          <p:cNvPr id="12" name="Rectangle 20"/>
          <p:cNvSpPr>
            <a:spLocks noChangeArrowheads="1"/>
          </p:cNvSpPr>
          <p:nvPr/>
        </p:nvSpPr>
        <p:spPr bwMode="auto">
          <a:xfrm rot="10800000" flipV="1">
            <a:off x="684213" y="928688"/>
            <a:ext cx="4032250" cy="1924050"/>
          </a:xfrm>
          <a:prstGeom prst="rect">
            <a:avLst/>
          </a:prstGeom>
          <a:solidFill>
            <a:schemeClr val="bg1">
              <a:lumMod val="95000"/>
            </a:schemeClr>
          </a:solidFill>
          <a:ln w="3175">
            <a:solidFill>
              <a:srgbClr val="24533A"/>
            </a:solidFill>
            <a:miter lim="800000"/>
            <a:headEnd/>
            <a:tailEnd/>
          </a:ln>
        </p:spPr>
        <p:txBody>
          <a:bodyPr anchor="ctr"/>
          <a:lstStyle/>
          <a:p>
            <a:pPr algn="just" defTabSz="914400" fontAlgn="base">
              <a:spcBef>
                <a:spcPct val="0"/>
              </a:spcBef>
              <a:spcAft>
                <a:spcPct val="0"/>
              </a:spcAft>
              <a:defRPr/>
            </a:pPr>
            <a:r>
              <a:rPr lang="es-ES" dirty="0">
                <a:solidFill>
                  <a:srgbClr val="000000"/>
                </a:solidFill>
              </a:rPr>
              <a:t>La </a:t>
            </a:r>
            <a:r>
              <a:rPr lang="es-ES" b="1" dirty="0">
                <a:solidFill>
                  <a:srgbClr val="000000"/>
                </a:solidFill>
              </a:rPr>
              <a:t>UTCE de la Secretaría Ejecutiva  </a:t>
            </a:r>
            <a:r>
              <a:rPr lang="es-ES" dirty="0">
                <a:solidFill>
                  <a:srgbClr val="000000"/>
                </a:solidFill>
              </a:rPr>
              <a:t>cuenta con 40 días para realizar una investigación sobre los hechos, que </a:t>
            </a:r>
            <a:r>
              <a:rPr lang="es-MX" dirty="0">
                <a:solidFill>
                  <a:srgbClr val="000000"/>
                </a:solidFill>
              </a:rPr>
              <a:t>podrá ser ampliado en forma excepcional por un período igual.</a:t>
            </a:r>
            <a:endParaRPr lang="es-ES" dirty="0">
              <a:solidFill>
                <a:srgbClr val="000000"/>
              </a:solidFill>
            </a:endParaRPr>
          </a:p>
        </p:txBody>
      </p:sp>
      <p:cxnSp>
        <p:nvCxnSpPr>
          <p:cNvPr id="35845" name="14 Conector recto de flecha"/>
          <p:cNvCxnSpPr>
            <a:cxnSpLocks noChangeShapeType="1"/>
          </p:cNvCxnSpPr>
          <p:nvPr/>
        </p:nvCxnSpPr>
        <p:spPr bwMode="auto">
          <a:xfrm>
            <a:off x="4756367" y="1916112"/>
            <a:ext cx="428625" cy="1587"/>
          </a:xfrm>
          <a:prstGeom prst="straightConnector1">
            <a:avLst/>
          </a:prstGeom>
          <a:noFill/>
          <a:ln w="28575">
            <a:solidFill>
              <a:srgbClr val="24533A"/>
            </a:solidFill>
            <a:round/>
            <a:headEnd/>
            <a:tailEnd type="triangle" w="med" len="med"/>
          </a:ln>
          <a:extLst>
            <a:ext uri="{909E8E84-426E-40DD-AFC4-6F175D3DCCD1}">
              <a14:hiddenFill xmlns:a14="http://schemas.microsoft.com/office/drawing/2010/main">
                <a:noFill/>
              </a14:hiddenFill>
            </a:ext>
          </a:extLst>
        </p:spPr>
      </p:cxnSp>
      <p:cxnSp>
        <p:nvCxnSpPr>
          <p:cNvPr id="35846" name="26 Conector recto de flecha"/>
          <p:cNvCxnSpPr>
            <a:cxnSpLocks noChangeShapeType="1"/>
          </p:cNvCxnSpPr>
          <p:nvPr/>
        </p:nvCxnSpPr>
        <p:spPr bwMode="auto">
          <a:xfrm rot="5400000">
            <a:off x="2628106" y="2996407"/>
            <a:ext cx="288925" cy="1588"/>
          </a:xfrm>
          <a:prstGeom prst="straightConnector1">
            <a:avLst/>
          </a:prstGeom>
          <a:noFill/>
          <a:ln w="28575">
            <a:solidFill>
              <a:srgbClr val="24533A"/>
            </a:solidFill>
            <a:round/>
            <a:headEnd/>
            <a:tailEnd type="triangle" w="med" len="med"/>
          </a:ln>
          <a:extLst>
            <a:ext uri="{909E8E84-426E-40DD-AFC4-6F175D3DCCD1}">
              <a14:hiddenFill xmlns:a14="http://schemas.microsoft.com/office/drawing/2010/main">
                <a:noFill/>
              </a14:hiddenFill>
            </a:ext>
          </a:extLst>
        </p:spPr>
      </p:cxnSp>
      <p:sp>
        <p:nvSpPr>
          <p:cNvPr id="25" name="Rectangle 12"/>
          <p:cNvSpPr>
            <a:spLocks noChangeArrowheads="1"/>
          </p:cNvSpPr>
          <p:nvPr/>
        </p:nvSpPr>
        <p:spPr bwMode="auto">
          <a:xfrm>
            <a:off x="611188" y="4508500"/>
            <a:ext cx="4105275" cy="1706563"/>
          </a:xfrm>
          <a:prstGeom prst="rect">
            <a:avLst/>
          </a:prstGeom>
          <a:solidFill>
            <a:schemeClr val="bg1">
              <a:lumMod val="95000"/>
            </a:schemeClr>
          </a:solidFill>
          <a:ln w="3175">
            <a:solidFill>
              <a:srgbClr val="24533A"/>
            </a:solidFill>
            <a:miter lim="800000"/>
            <a:headEnd/>
            <a:tailEnd/>
          </a:ln>
        </p:spPr>
        <p:txBody>
          <a:bodyPr anchor="ctr"/>
          <a:lstStyle/>
          <a:p>
            <a:pPr algn="just" defTabSz="914400" fontAlgn="base">
              <a:spcBef>
                <a:spcPct val="0"/>
              </a:spcBef>
              <a:spcAft>
                <a:spcPct val="0"/>
              </a:spcAft>
              <a:defRPr/>
            </a:pPr>
            <a:r>
              <a:rPr lang="es-MX" sz="1600" b="1" dirty="0">
                <a:solidFill>
                  <a:srgbClr val="000000"/>
                </a:solidFill>
              </a:rPr>
              <a:t>El Secretario del Consejo General </a:t>
            </a:r>
            <a:r>
              <a:rPr lang="es-MX" sz="1600" dirty="0">
                <a:solidFill>
                  <a:srgbClr val="000000"/>
                </a:solidFill>
              </a:rPr>
              <a:t>podrá solicitar a las autoridades (federales, estatales o municipales) los informes, certificaciones o el apoyo necesario para la realización de diligencias que coadyuven para indagar y verificar la certeza de los hechos denunciados.</a:t>
            </a:r>
          </a:p>
        </p:txBody>
      </p:sp>
      <p:grpSp>
        <p:nvGrpSpPr>
          <p:cNvPr id="35848" name="29 Grupo"/>
          <p:cNvGrpSpPr>
            <a:grpSpLocks/>
          </p:cNvGrpSpPr>
          <p:nvPr/>
        </p:nvGrpSpPr>
        <p:grpSpPr bwMode="auto">
          <a:xfrm>
            <a:off x="5219700" y="1123950"/>
            <a:ext cx="3240088" cy="1584325"/>
            <a:chOff x="5220073" y="1124743"/>
            <a:chExt cx="3240360" cy="1584177"/>
          </a:xfrm>
        </p:grpSpPr>
        <p:sp>
          <p:nvSpPr>
            <p:cNvPr id="11266" name="Rectangle 20"/>
            <p:cNvSpPr>
              <a:spLocks noChangeArrowheads="1"/>
            </p:cNvSpPr>
            <p:nvPr/>
          </p:nvSpPr>
          <p:spPr bwMode="auto">
            <a:xfrm rot="10800000" flipV="1">
              <a:off x="5220073" y="1124743"/>
              <a:ext cx="3240360" cy="1584177"/>
            </a:xfrm>
            <a:prstGeom prst="rect">
              <a:avLst/>
            </a:prstGeom>
            <a:solidFill>
              <a:schemeClr val="bg1">
                <a:lumMod val="95000"/>
              </a:schemeClr>
            </a:solidFill>
            <a:ln w="3175">
              <a:solidFill>
                <a:srgbClr val="24533A"/>
              </a:solidFill>
              <a:miter lim="800000"/>
              <a:headEnd/>
              <a:tailEnd/>
            </a:ln>
          </p:spPr>
          <p:txBody>
            <a:bodyPr anchor="ctr"/>
            <a:lstStyle/>
            <a:p>
              <a:pPr defTabSz="914400" fontAlgn="base">
                <a:spcBef>
                  <a:spcPct val="0"/>
                </a:spcBef>
                <a:spcAft>
                  <a:spcPct val="0"/>
                </a:spcAft>
                <a:defRPr/>
              </a:pPr>
              <a:r>
                <a:rPr lang="es-ES" dirty="0">
                  <a:solidFill>
                    <a:srgbClr val="000000"/>
                  </a:solidFill>
                </a:rPr>
                <a:t>La investigación deber ser:</a:t>
              </a:r>
            </a:p>
            <a:p>
              <a:pPr defTabSz="914400" fontAlgn="base">
                <a:spcBef>
                  <a:spcPct val="0"/>
                </a:spcBef>
                <a:spcAft>
                  <a:spcPct val="0"/>
                </a:spcAft>
                <a:defRPr/>
              </a:pPr>
              <a:endParaRPr lang="es-ES" sz="1000" dirty="0">
                <a:solidFill>
                  <a:srgbClr val="000000"/>
                </a:solidFill>
              </a:endParaRPr>
            </a:p>
            <a:p>
              <a:pPr marL="182563" indent="-182563" defTabSz="914400" fontAlgn="base">
                <a:spcBef>
                  <a:spcPct val="0"/>
                </a:spcBef>
                <a:spcAft>
                  <a:spcPct val="0"/>
                </a:spcAft>
                <a:buClr>
                  <a:srgbClr val="560730"/>
                </a:buClr>
                <a:buSzPct val="110000"/>
                <a:buFont typeface="Wingdings" pitchFamily="2" charset="2"/>
                <a:buChar char="§"/>
                <a:defRPr/>
              </a:pPr>
              <a:r>
                <a:rPr lang="es-MX" dirty="0">
                  <a:solidFill>
                    <a:srgbClr val="000000"/>
                  </a:solidFill>
                  <a:cs typeface="Arial" charset="0"/>
                </a:rPr>
                <a:t>Seria</a:t>
              </a:r>
            </a:p>
            <a:p>
              <a:pPr marL="182563" indent="-182563" defTabSz="914400" fontAlgn="base">
                <a:spcBef>
                  <a:spcPct val="0"/>
                </a:spcBef>
                <a:spcAft>
                  <a:spcPct val="0"/>
                </a:spcAft>
                <a:buClr>
                  <a:srgbClr val="560730"/>
                </a:buClr>
                <a:buSzPct val="110000"/>
                <a:buFont typeface="Wingdings" pitchFamily="2" charset="2"/>
                <a:buChar char="§"/>
                <a:defRPr/>
              </a:pPr>
              <a:r>
                <a:rPr lang="es-MX" dirty="0">
                  <a:solidFill>
                    <a:srgbClr val="000000"/>
                  </a:solidFill>
                  <a:cs typeface="Arial" charset="0"/>
                </a:rPr>
                <a:t>Congruente</a:t>
              </a:r>
            </a:p>
            <a:p>
              <a:pPr marL="182563" indent="-182563" defTabSz="914400" fontAlgn="base">
                <a:spcBef>
                  <a:spcPct val="0"/>
                </a:spcBef>
                <a:spcAft>
                  <a:spcPct val="0"/>
                </a:spcAft>
                <a:buClr>
                  <a:srgbClr val="560730"/>
                </a:buClr>
                <a:buSzPct val="110000"/>
                <a:buFont typeface="Wingdings" pitchFamily="2" charset="2"/>
                <a:buChar char="§"/>
                <a:defRPr/>
              </a:pPr>
              <a:r>
                <a:rPr lang="es-MX" dirty="0">
                  <a:solidFill>
                    <a:srgbClr val="000000"/>
                  </a:solidFill>
                  <a:cs typeface="Arial" charset="0"/>
                </a:rPr>
                <a:t>Idónea</a:t>
              </a:r>
            </a:p>
            <a:p>
              <a:pPr marL="182563" indent="-182563" defTabSz="914400" fontAlgn="base">
                <a:spcBef>
                  <a:spcPct val="0"/>
                </a:spcBef>
                <a:spcAft>
                  <a:spcPct val="0"/>
                </a:spcAft>
                <a:buClr>
                  <a:srgbClr val="560730"/>
                </a:buClr>
                <a:buSzPct val="110000"/>
                <a:buFont typeface="Wingdings" pitchFamily="2" charset="2"/>
                <a:buChar char="§"/>
                <a:defRPr/>
              </a:pPr>
              <a:r>
                <a:rPr lang="es-MX" dirty="0">
                  <a:solidFill>
                    <a:srgbClr val="000000"/>
                  </a:solidFill>
                  <a:cs typeface="Arial" charset="0"/>
                </a:rPr>
                <a:t>Eficaz</a:t>
              </a:r>
            </a:p>
          </p:txBody>
        </p:sp>
        <p:sp>
          <p:nvSpPr>
            <p:cNvPr id="35854" name="25 CuadroTexto"/>
            <p:cNvSpPr txBox="1">
              <a:spLocks noChangeArrowheads="1"/>
            </p:cNvSpPr>
            <p:nvPr/>
          </p:nvSpPr>
          <p:spPr bwMode="auto">
            <a:xfrm>
              <a:off x="6876257" y="1661899"/>
              <a:ext cx="1512168"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82563" indent="-182563"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buClr>
                  <a:srgbClr val="560730"/>
                </a:buClr>
                <a:buSzPct val="110000"/>
                <a:buFont typeface="Wingdings" pitchFamily="2" charset="2"/>
                <a:buChar char="§"/>
              </a:pPr>
              <a:r>
                <a:rPr lang="es-MX" altLang="es-MX" smtClean="0">
                  <a:solidFill>
                    <a:srgbClr val="000000"/>
                  </a:solidFill>
                  <a:cs typeface="Arial" charset="0"/>
                </a:rPr>
                <a:t>Expedita</a:t>
              </a:r>
            </a:p>
            <a:p>
              <a:pPr defTabSz="914400" eaLnBrk="1" fontAlgn="base" hangingPunct="1">
                <a:spcBef>
                  <a:spcPct val="0"/>
                </a:spcBef>
                <a:spcAft>
                  <a:spcPct val="0"/>
                </a:spcAft>
                <a:buClr>
                  <a:srgbClr val="560730"/>
                </a:buClr>
                <a:buSzPct val="110000"/>
                <a:buFont typeface="Wingdings" pitchFamily="2" charset="2"/>
                <a:buChar char="§"/>
              </a:pPr>
              <a:r>
                <a:rPr lang="es-MX" altLang="es-MX" smtClean="0">
                  <a:solidFill>
                    <a:srgbClr val="000000"/>
                  </a:solidFill>
                  <a:cs typeface="Arial" charset="0"/>
                </a:rPr>
                <a:t>Completa </a:t>
              </a:r>
            </a:p>
            <a:p>
              <a:pPr defTabSz="914400" eaLnBrk="1" fontAlgn="base" hangingPunct="1">
                <a:spcBef>
                  <a:spcPct val="0"/>
                </a:spcBef>
                <a:spcAft>
                  <a:spcPct val="0"/>
                </a:spcAft>
                <a:buClr>
                  <a:srgbClr val="560730"/>
                </a:buClr>
                <a:buSzPct val="110000"/>
                <a:buFont typeface="Wingdings" pitchFamily="2" charset="2"/>
                <a:buChar char="§"/>
              </a:pPr>
              <a:r>
                <a:rPr lang="es-MX" altLang="es-MX" smtClean="0">
                  <a:solidFill>
                    <a:srgbClr val="000000"/>
                  </a:solidFill>
                  <a:cs typeface="Arial" charset="0"/>
                </a:rPr>
                <a:t>Exhaustiva</a:t>
              </a:r>
              <a:endParaRPr lang="es-ES" altLang="es-MX" smtClean="0">
                <a:solidFill>
                  <a:srgbClr val="000000"/>
                </a:solidFill>
                <a:cs typeface="Arial" charset="0"/>
              </a:endParaRPr>
            </a:p>
          </p:txBody>
        </p:sp>
      </p:grpSp>
      <p:sp>
        <p:nvSpPr>
          <p:cNvPr id="31" name="Rectangle 12"/>
          <p:cNvSpPr>
            <a:spLocks noChangeArrowheads="1"/>
          </p:cNvSpPr>
          <p:nvPr/>
        </p:nvSpPr>
        <p:spPr bwMode="auto">
          <a:xfrm>
            <a:off x="5076825" y="4508500"/>
            <a:ext cx="3598863" cy="1223963"/>
          </a:xfrm>
          <a:prstGeom prst="rect">
            <a:avLst/>
          </a:prstGeom>
          <a:solidFill>
            <a:schemeClr val="bg1">
              <a:lumMod val="95000"/>
            </a:schemeClr>
          </a:solidFill>
          <a:ln w="3175">
            <a:solidFill>
              <a:srgbClr val="24533A"/>
            </a:solidFill>
            <a:miter lim="800000"/>
            <a:headEnd/>
            <a:tailEnd/>
          </a:ln>
        </p:spPr>
        <p:txBody>
          <a:bodyPr anchor="ctr"/>
          <a:lstStyle/>
          <a:p>
            <a:pPr defTabSz="914400" fontAlgn="base">
              <a:spcBef>
                <a:spcPct val="50000"/>
              </a:spcBef>
              <a:spcAft>
                <a:spcPct val="0"/>
              </a:spcAft>
              <a:defRPr/>
            </a:pPr>
            <a:r>
              <a:rPr lang="es-MX" sz="1600" dirty="0">
                <a:solidFill>
                  <a:srgbClr val="000000"/>
                </a:solidFill>
              </a:rPr>
              <a:t>Puede </a:t>
            </a:r>
            <a:r>
              <a:rPr lang="es-MX" sz="1600" b="1" dirty="0">
                <a:solidFill>
                  <a:srgbClr val="000000"/>
                </a:solidFill>
              </a:rPr>
              <a:t>solicitar </a:t>
            </a:r>
            <a:r>
              <a:rPr lang="es-MX" sz="1600" dirty="0">
                <a:solidFill>
                  <a:srgbClr val="000000"/>
                </a:solidFill>
              </a:rPr>
              <a:t> </a:t>
            </a:r>
            <a:r>
              <a:rPr lang="es-MX" sz="1600" dirty="0" smtClean="0">
                <a:solidFill>
                  <a:srgbClr val="000000"/>
                </a:solidFill>
              </a:rPr>
              <a:t>-mediante </a:t>
            </a:r>
            <a:r>
              <a:rPr lang="es-MX" sz="1600" b="1" dirty="0" smtClean="0">
                <a:solidFill>
                  <a:srgbClr val="000000"/>
                </a:solidFill>
              </a:rPr>
              <a:t>oficio- </a:t>
            </a:r>
            <a:r>
              <a:rPr lang="es-MX" sz="1600" dirty="0">
                <a:solidFill>
                  <a:srgbClr val="000000"/>
                </a:solidFill>
              </a:rPr>
              <a:t>a órganos centrales o descentralizados del </a:t>
            </a:r>
            <a:r>
              <a:rPr lang="es-MX" sz="1600" dirty="0" smtClean="0">
                <a:solidFill>
                  <a:srgbClr val="000000"/>
                </a:solidFill>
              </a:rPr>
              <a:t>INE</a:t>
            </a:r>
            <a:r>
              <a:rPr lang="es-MX" sz="1600" dirty="0">
                <a:solidFill>
                  <a:srgbClr val="000000"/>
                </a:solidFill>
              </a:rPr>
              <a:t>, que lleven a cabo </a:t>
            </a:r>
            <a:r>
              <a:rPr lang="es-MX" sz="1600" b="1" dirty="0">
                <a:solidFill>
                  <a:srgbClr val="000000"/>
                </a:solidFill>
              </a:rPr>
              <a:t>investigaciones</a:t>
            </a:r>
            <a:r>
              <a:rPr lang="es-MX" sz="1600" dirty="0">
                <a:solidFill>
                  <a:srgbClr val="000000"/>
                </a:solidFill>
              </a:rPr>
              <a:t> o recaben pruebas.</a:t>
            </a:r>
          </a:p>
        </p:txBody>
      </p:sp>
      <p:cxnSp>
        <p:nvCxnSpPr>
          <p:cNvPr id="35850" name="32 Conector angular"/>
          <p:cNvCxnSpPr>
            <a:cxnSpLocks noChangeShapeType="1"/>
            <a:stCxn id="25" idx="0"/>
            <a:endCxn id="31" idx="0"/>
          </p:cNvCxnSpPr>
          <p:nvPr/>
        </p:nvCxnSpPr>
        <p:spPr bwMode="auto">
          <a:xfrm rot="5400000" flipH="1" flipV="1">
            <a:off x="4770438" y="2403475"/>
            <a:ext cx="1588" cy="4211637"/>
          </a:xfrm>
          <a:prstGeom prst="bentConnector3">
            <a:avLst>
              <a:gd name="adj1" fmla="val 14395468"/>
            </a:avLst>
          </a:prstGeom>
          <a:noFill/>
          <a:ln w="28575">
            <a:solidFill>
              <a:srgbClr val="24533A"/>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5851" name="34 Conector recto"/>
          <p:cNvCxnSpPr>
            <a:cxnSpLocks noChangeShapeType="1"/>
          </p:cNvCxnSpPr>
          <p:nvPr/>
        </p:nvCxnSpPr>
        <p:spPr bwMode="auto">
          <a:xfrm rot="5400000">
            <a:off x="4715669" y="4148932"/>
            <a:ext cx="287337" cy="0"/>
          </a:xfrm>
          <a:prstGeom prst="line">
            <a:avLst/>
          </a:prstGeom>
          <a:noFill/>
          <a:ln w="28575">
            <a:solidFill>
              <a:srgbClr val="24533A"/>
            </a:solidFill>
            <a:round/>
            <a:headEnd/>
            <a:tailEnd/>
          </a:ln>
          <a:extLst>
            <a:ext uri="{909E8E84-426E-40DD-AFC4-6F175D3DCCD1}">
              <a14:hiddenFill xmlns:a14="http://schemas.microsoft.com/office/drawing/2010/main">
                <a:noFill/>
              </a14:hiddenFill>
            </a:ext>
          </a:extLst>
        </p:spPr>
      </p:cxnSp>
      <p:sp>
        <p:nvSpPr>
          <p:cNvPr id="35852" name="13 CuadroTexto"/>
          <p:cNvSpPr txBox="1">
            <a:spLocks noChangeArrowheads="1"/>
          </p:cNvSpPr>
          <p:nvPr/>
        </p:nvSpPr>
        <p:spPr bwMode="auto">
          <a:xfrm>
            <a:off x="4284663" y="6308725"/>
            <a:ext cx="3311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Artículo 468, párrafos 1, 3 y 5 de la Lgipe</a:t>
            </a:r>
          </a:p>
        </p:txBody>
      </p:sp>
    </p:spTree>
    <p:extLst>
      <p:ext uri="{BB962C8B-B14F-4D97-AF65-F5344CB8AC3E}">
        <p14:creationId xmlns:p14="http://schemas.microsoft.com/office/powerpoint/2010/main" val="4029127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0"/>
          <p:cNvSpPr>
            <a:spLocks noChangeArrowheads="1"/>
          </p:cNvSpPr>
          <p:nvPr/>
        </p:nvSpPr>
        <p:spPr bwMode="auto">
          <a:xfrm rot="10800000" flipV="1">
            <a:off x="285750" y="857250"/>
            <a:ext cx="4321175" cy="1663700"/>
          </a:xfrm>
          <a:prstGeom prst="rect">
            <a:avLst/>
          </a:prstGeom>
          <a:solidFill>
            <a:schemeClr val="bg1">
              <a:lumMod val="95000"/>
            </a:schemeClr>
          </a:solidFill>
          <a:ln w="3175">
            <a:solidFill>
              <a:srgbClr val="560730"/>
            </a:solidFill>
            <a:miter lim="800000"/>
            <a:headEnd/>
            <a:tailEnd/>
          </a:ln>
        </p:spPr>
        <p:txBody>
          <a:bodyPr anchor="ctr"/>
          <a:lstStyle/>
          <a:p>
            <a:pPr algn="just" defTabSz="914400" fontAlgn="base">
              <a:spcBef>
                <a:spcPct val="0"/>
              </a:spcBef>
              <a:spcAft>
                <a:spcPct val="0"/>
              </a:spcAft>
              <a:defRPr/>
            </a:pPr>
            <a:r>
              <a:rPr lang="es-ES" sz="1600" dirty="0">
                <a:solidFill>
                  <a:srgbClr val="000000"/>
                </a:solidFill>
              </a:rPr>
              <a:t>Cuando concluya el desahogo de pruebas y se agote la investigación, </a:t>
            </a:r>
            <a:r>
              <a:rPr lang="es-ES" sz="1600" b="1" dirty="0">
                <a:solidFill>
                  <a:srgbClr val="000000"/>
                </a:solidFill>
              </a:rPr>
              <a:t>la UTCE de la Secretaría Ejecutiva</a:t>
            </a:r>
            <a:r>
              <a:rPr lang="es-ES" sz="1600" dirty="0">
                <a:solidFill>
                  <a:srgbClr val="000000"/>
                </a:solidFill>
              </a:rPr>
              <a:t> pondrá el expediente a la vista de las partes durante un </a:t>
            </a:r>
            <a:r>
              <a:rPr lang="es-ES" sz="1600" b="1" dirty="0">
                <a:solidFill>
                  <a:srgbClr val="000000"/>
                </a:solidFill>
              </a:rPr>
              <a:t>plazo de cinco días</a:t>
            </a:r>
            <a:r>
              <a:rPr lang="es-ES" sz="1600" dirty="0">
                <a:solidFill>
                  <a:srgbClr val="000000"/>
                </a:solidFill>
              </a:rPr>
              <a:t>, para que manifiesten lo que a su derecho convenga. </a:t>
            </a:r>
            <a:endParaRPr lang="es-ES" sz="1600" b="1" dirty="0">
              <a:solidFill>
                <a:srgbClr val="000000"/>
              </a:solidFill>
            </a:endParaRPr>
          </a:p>
        </p:txBody>
      </p:sp>
      <p:sp>
        <p:nvSpPr>
          <p:cNvPr id="11267" name="Rectangle 24"/>
          <p:cNvSpPr>
            <a:spLocks noChangeArrowheads="1"/>
          </p:cNvSpPr>
          <p:nvPr/>
        </p:nvSpPr>
        <p:spPr bwMode="auto">
          <a:xfrm rot="10800000" flipV="1">
            <a:off x="2500313" y="5084763"/>
            <a:ext cx="4743450" cy="1077912"/>
          </a:xfrm>
          <a:prstGeom prst="rect">
            <a:avLst/>
          </a:prstGeom>
          <a:solidFill>
            <a:schemeClr val="bg1">
              <a:lumMod val="95000"/>
            </a:schemeClr>
          </a:solidFill>
          <a:ln w="3175">
            <a:solidFill>
              <a:srgbClr val="560730"/>
            </a:solidFill>
            <a:miter lim="800000"/>
            <a:headEnd/>
            <a:tailEnd/>
          </a:ln>
        </p:spPr>
        <p:txBody>
          <a:bodyPr anchor="ctr"/>
          <a:lstStyle/>
          <a:p>
            <a:pPr algn="just" defTabSz="914400" fontAlgn="base">
              <a:spcBef>
                <a:spcPct val="0"/>
              </a:spcBef>
              <a:spcAft>
                <a:spcPct val="0"/>
              </a:spcAft>
              <a:defRPr/>
            </a:pPr>
            <a:r>
              <a:rPr lang="es-ES" sz="1600" dirty="0">
                <a:solidFill>
                  <a:srgbClr val="000000"/>
                </a:solidFill>
              </a:rPr>
              <a:t>El proyecto de resolución se envía al presidente del </a:t>
            </a:r>
            <a:r>
              <a:rPr lang="es-ES" sz="1600" dirty="0" smtClean="0">
                <a:solidFill>
                  <a:srgbClr val="000000"/>
                </a:solidFill>
              </a:rPr>
              <a:t>Consejo </a:t>
            </a:r>
            <a:r>
              <a:rPr lang="es-ES" sz="1600" dirty="0">
                <a:solidFill>
                  <a:srgbClr val="000000"/>
                </a:solidFill>
              </a:rPr>
              <a:t>G</a:t>
            </a:r>
            <a:r>
              <a:rPr lang="es-ES" sz="1600" dirty="0" smtClean="0">
                <a:solidFill>
                  <a:srgbClr val="000000"/>
                </a:solidFill>
              </a:rPr>
              <a:t>eneral</a:t>
            </a:r>
            <a:r>
              <a:rPr lang="es-ES" sz="1600" dirty="0">
                <a:solidFill>
                  <a:srgbClr val="000000"/>
                </a:solidFill>
              </a:rPr>
              <a:t>, quien convoca a sesión. El Consejo General aprueba o rechaza la resolución y establece las sanciones correspondientes.</a:t>
            </a:r>
          </a:p>
        </p:txBody>
      </p:sp>
      <p:sp>
        <p:nvSpPr>
          <p:cNvPr id="11268" name="Rectangle 20"/>
          <p:cNvSpPr>
            <a:spLocks noChangeArrowheads="1"/>
          </p:cNvSpPr>
          <p:nvPr/>
        </p:nvSpPr>
        <p:spPr bwMode="auto">
          <a:xfrm rot="10800000" flipV="1">
            <a:off x="4787900" y="2636838"/>
            <a:ext cx="3960813" cy="1506537"/>
          </a:xfrm>
          <a:prstGeom prst="rect">
            <a:avLst/>
          </a:prstGeom>
          <a:solidFill>
            <a:schemeClr val="bg1">
              <a:lumMod val="95000"/>
            </a:schemeClr>
          </a:solidFill>
          <a:ln w="3175">
            <a:solidFill>
              <a:srgbClr val="560730"/>
            </a:solidFill>
            <a:miter lim="800000"/>
            <a:headEnd/>
            <a:tailEnd/>
          </a:ln>
        </p:spPr>
        <p:txBody>
          <a:bodyPr anchor="ctr"/>
          <a:lstStyle/>
          <a:p>
            <a:pPr algn="just" defTabSz="914400" fontAlgn="base">
              <a:spcBef>
                <a:spcPct val="0"/>
              </a:spcBef>
              <a:spcAft>
                <a:spcPct val="0"/>
              </a:spcAft>
              <a:defRPr/>
            </a:pPr>
            <a:r>
              <a:rPr lang="es-ES" sz="1600" dirty="0">
                <a:solidFill>
                  <a:srgbClr val="000000"/>
                </a:solidFill>
              </a:rPr>
              <a:t>La </a:t>
            </a:r>
            <a:r>
              <a:rPr lang="es-ES" sz="1600" b="1" dirty="0">
                <a:solidFill>
                  <a:srgbClr val="000000"/>
                </a:solidFill>
              </a:rPr>
              <a:t>UTCE de la Secretaría Ejecutiva</a:t>
            </a:r>
            <a:endParaRPr lang="es-ES" sz="1600" dirty="0">
              <a:solidFill>
                <a:srgbClr val="000000"/>
              </a:solidFill>
            </a:endParaRPr>
          </a:p>
          <a:p>
            <a:pPr algn="just" defTabSz="914400" fontAlgn="base">
              <a:spcBef>
                <a:spcPct val="0"/>
              </a:spcBef>
              <a:spcAft>
                <a:spcPct val="0"/>
              </a:spcAft>
              <a:defRPr/>
            </a:pPr>
            <a:r>
              <a:rPr lang="es-ES" sz="1600" dirty="0">
                <a:solidFill>
                  <a:srgbClr val="000000"/>
                </a:solidFill>
              </a:rPr>
              <a:t>envía el proyecto de resolución a la </a:t>
            </a:r>
            <a:r>
              <a:rPr lang="es-ES" sz="1600" b="1" dirty="0">
                <a:solidFill>
                  <a:srgbClr val="000000"/>
                </a:solidFill>
              </a:rPr>
              <a:t>Comisión de Quejas y Denuncias</a:t>
            </a:r>
            <a:r>
              <a:rPr lang="es-ES" sz="1600" dirty="0">
                <a:solidFill>
                  <a:srgbClr val="000000"/>
                </a:solidFill>
              </a:rPr>
              <a:t>, para que lo </a:t>
            </a:r>
            <a:r>
              <a:rPr lang="es-ES" sz="1600" b="1" dirty="0">
                <a:solidFill>
                  <a:srgbClr val="000000"/>
                </a:solidFill>
              </a:rPr>
              <a:t>conozca y estudie en un plazo de cinco días.</a:t>
            </a:r>
          </a:p>
        </p:txBody>
      </p:sp>
      <p:sp>
        <p:nvSpPr>
          <p:cNvPr id="11269" name="Rectangle 20"/>
          <p:cNvSpPr>
            <a:spLocks noChangeArrowheads="1"/>
          </p:cNvSpPr>
          <p:nvPr/>
        </p:nvSpPr>
        <p:spPr bwMode="auto">
          <a:xfrm rot="10800000" flipV="1">
            <a:off x="395288" y="2638425"/>
            <a:ext cx="3819525" cy="2362200"/>
          </a:xfrm>
          <a:prstGeom prst="rect">
            <a:avLst/>
          </a:prstGeom>
          <a:solidFill>
            <a:schemeClr val="bg1">
              <a:lumMod val="95000"/>
            </a:schemeClr>
          </a:solidFill>
          <a:ln w="3175">
            <a:solidFill>
              <a:srgbClr val="560730"/>
            </a:solidFill>
            <a:miter lim="800000"/>
            <a:headEnd/>
            <a:tailEnd/>
          </a:ln>
        </p:spPr>
        <p:txBody>
          <a:bodyPr anchor="ctr"/>
          <a:lstStyle/>
          <a:p>
            <a:pPr algn="just" defTabSz="914400" fontAlgn="base">
              <a:spcBef>
                <a:spcPct val="0"/>
              </a:spcBef>
              <a:spcAft>
                <a:spcPct val="0"/>
              </a:spcAft>
              <a:defRPr/>
            </a:pPr>
            <a:r>
              <a:rPr lang="es-ES" sz="1600" dirty="0">
                <a:solidFill>
                  <a:srgbClr val="000000"/>
                </a:solidFill>
              </a:rPr>
              <a:t>Se convoca a sesión de la </a:t>
            </a:r>
            <a:r>
              <a:rPr lang="es-ES" sz="1600" dirty="0" smtClean="0">
                <a:solidFill>
                  <a:srgbClr val="000000"/>
                </a:solidFill>
              </a:rPr>
              <a:t>Comisión</a:t>
            </a:r>
            <a:r>
              <a:rPr lang="es-ES" sz="1600" dirty="0">
                <a:solidFill>
                  <a:srgbClr val="000000"/>
                </a:solidFill>
              </a:rPr>
              <a:t>, para analizar y valorar el proyecto: </a:t>
            </a:r>
          </a:p>
          <a:p>
            <a:pPr marL="182563" indent="-182563" algn="just" defTabSz="914400" fontAlgn="base">
              <a:spcBef>
                <a:spcPct val="0"/>
              </a:spcBef>
              <a:spcAft>
                <a:spcPct val="0"/>
              </a:spcAft>
              <a:buClr>
                <a:srgbClr val="560730"/>
              </a:buClr>
              <a:buSzPct val="130000"/>
              <a:buFont typeface="Wingdings" pitchFamily="2" charset="2"/>
              <a:buChar char="§"/>
              <a:defRPr/>
            </a:pPr>
            <a:r>
              <a:rPr lang="es-ES" sz="1600" b="1" dirty="0">
                <a:solidFill>
                  <a:srgbClr val="000000"/>
                </a:solidFill>
                <a:cs typeface="Arial" charset="0"/>
              </a:rPr>
              <a:t>Si no se aprueba, </a:t>
            </a:r>
            <a:r>
              <a:rPr lang="es-ES" sz="1600" dirty="0">
                <a:solidFill>
                  <a:srgbClr val="000000"/>
                </a:solidFill>
                <a:cs typeface="Arial" charset="0"/>
              </a:rPr>
              <a:t>se devuelve a la </a:t>
            </a:r>
            <a:r>
              <a:rPr lang="es-ES" sz="1600" b="1" dirty="0">
                <a:solidFill>
                  <a:srgbClr val="000000"/>
                </a:solidFill>
              </a:rPr>
              <a:t>UTCE de la Secretaría Ejecutiva</a:t>
            </a:r>
            <a:r>
              <a:rPr lang="es-ES" sz="1600" dirty="0">
                <a:solidFill>
                  <a:srgbClr val="000000"/>
                </a:solidFill>
                <a:cs typeface="Arial" charset="0"/>
              </a:rPr>
              <a:t> para que, en un plazo no mayor a 15 días, emita un nuevo proyecto. </a:t>
            </a:r>
          </a:p>
          <a:p>
            <a:pPr marL="182563" indent="-182563" algn="just" defTabSz="914400" fontAlgn="base">
              <a:spcBef>
                <a:spcPct val="0"/>
              </a:spcBef>
              <a:spcAft>
                <a:spcPct val="0"/>
              </a:spcAft>
              <a:buClr>
                <a:srgbClr val="560730"/>
              </a:buClr>
              <a:buSzPct val="130000"/>
              <a:buFont typeface="Wingdings" pitchFamily="2" charset="2"/>
              <a:buChar char="§"/>
              <a:defRPr/>
            </a:pPr>
            <a:r>
              <a:rPr lang="es-ES" sz="1600" b="1" dirty="0">
                <a:solidFill>
                  <a:srgbClr val="000000"/>
                </a:solidFill>
                <a:cs typeface="Arial" charset="0"/>
              </a:rPr>
              <a:t>Si se aprueba, </a:t>
            </a:r>
            <a:r>
              <a:rPr lang="es-ES" sz="1600" dirty="0">
                <a:solidFill>
                  <a:srgbClr val="000000"/>
                </a:solidFill>
                <a:cs typeface="Arial" charset="0"/>
              </a:rPr>
              <a:t>se turna al Consejo General para su estudio y votación. </a:t>
            </a:r>
          </a:p>
        </p:txBody>
      </p:sp>
      <p:sp>
        <p:nvSpPr>
          <p:cNvPr id="36870" name="Text Box 14"/>
          <p:cNvSpPr txBox="1">
            <a:spLocks noChangeArrowheads="1"/>
          </p:cNvSpPr>
          <p:nvPr/>
        </p:nvSpPr>
        <p:spPr bwMode="auto">
          <a:xfrm>
            <a:off x="252413" y="0"/>
            <a:ext cx="8891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MX" altLang="es-MX" sz="2000" b="1" smtClean="0">
                <a:solidFill>
                  <a:srgbClr val="FFFFFF"/>
                </a:solidFill>
              </a:rPr>
              <a:t>Conclusión del procedimiento sancionador ordinario</a:t>
            </a:r>
            <a:endParaRPr lang="es-ES" altLang="es-MX" sz="2000" b="1" smtClean="0">
              <a:solidFill>
                <a:srgbClr val="FFFFFF"/>
              </a:solidFill>
            </a:endParaRPr>
          </a:p>
        </p:txBody>
      </p:sp>
      <p:cxnSp>
        <p:nvCxnSpPr>
          <p:cNvPr id="36871" name="19 Conector recto de flecha"/>
          <p:cNvCxnSpPr>
            <a:cxnSpLocks noChangeShapeType="1"/>
          </p:cNvCxnSpPr>
          <p:nvPr/>
        </p:nvCxnSpPr>
        <p:spPr bwMode="auto">
          <a:xfrm rot="10800000">
            <a:off x="4284663" y="3287713"/>
            <a:ext cx="436562" cy="1587"/>
          </a:xfrm>
          <a:prstGeom prst="straightConnector1">
            <a:avLst/>
          </a:prstGeom>
          <a:noFill/>
          <a:ln w="28575">
            <a:solidFill>
              <a:srgbClr val="777777"/>
            </a:solidFill>
            <a:round/>
            <a:headEnd/>
            <a:tailEnd type="triangle" w="med" len="med"/>
          </a:ln>
          <a:extLst>
            <a:ext uri="{909E8E84-426E-40DD-AFC4-6F175D3DCCD1}">
              <a14:hiddenFill xmlns:a14="http://schemas.microsoft.com/office/drawing/2010/main">
                <a:noFill/>
              </a14:hiddenFill>
            </a:ext>
          </a:extLst>
        </p:spPr>
      </p:cxnSp>
      <p:cxnSp>
        <p:nvCxnSpPr>
          <p:cNvPr id="36872" name="26 Conector recto de flecha"/>
          <p:cNvCxnSpPr>
            <a:cxnSpLocks noChangeShapeType="1"/>
          </p:cNvCxnSpPr>
          <p:nvPr/>
        </p:nvCxnSpPr>
        <p:spPr bwMode="auto">
          <a:xfrm rot="5400000">
            <a:off x="6804819" y="2420144"/>
            <a:ext cx="288925" cy="1587"/>
          </a:xfrm>
          <a:prstGeom prst="straightConnector1">
            <a:avLst/>
          </a:prstGeom>
          <a:noFill/>
          <a:ln w="28575">
            <a:solidFill>
              <a:srgbClr val="777777"/>
            </a:solidFill>
            <a:round/>
            <a:headEnd/>
            <a:tailEnd type="triangle" w="med" len="med"/>
          </a:ln>
          <a:extLst>
            <a:ext uri="{909E8E84-426E-40DD-AFC4-6F175D3DCCD1}">
              <a14:hiddenFill xmlns:a14="http://schemas.microsoft.com/office/drawing/2010/main">
                <a:noFill/>
              </a14:hiddenFill>
            </a:ext>
          </a:extLst>
        </p:spPr>
      </p:cxnSp>
      <p:sp>
        <p:nvSpPr>
          <p:cNvPr id="15" name="Rectangle 20"/>
          <p:cNvSpPr>
            <a:spLocks noChangeArrowheads="1"/>
          </p:cNvSpPr>
          <p:nvPr/>
        </p:nvSpPr>
        <p:spPr bwMode="auto">
          <a:xfrm rot="10800000" flipV="1">
            <a:off x="5183188" y="981075"/>
            <a:ext cx="3565525" cy="1223963"/>
          </a:xfrm>
          <a:prstGeom prst="rect">
            <a:avLst/>
          </a:prstGeom>
          <a:solidFill>
            <a:schemeClr val="bg1">
              <a:lumMod val="95000"/>
            </a:schemeClr>
          </a:solidFill>
          <a:ln w="3175">
            <a:solidFill>
              <a:srgbClr val="560730"/>
            </a:solidFill>
            <a:miter lim="800000"/>
            <a:headEnd/>
            <a:tailEnd/>
          </a:ln>
        </p:spPr>
        <p:txBody>
          <a:bodyPr anchor="ctr"/>
          <a:lstStyle/>
          <a:p>
            <a:pPr defTabSz="914400" fontAlgn="base">
              <a:spcBef>
                <a:spcPct val="0"/>
              </a:spcBef>
              <a:spcAft>
                <a:spcPct val="0"/>
              </a:spcAft>
              <a:defRPr/>
            </a:pPr>
            <a:r>
              <a:rPr lang="es-ES" sz="1600" dirty="0">
                <a:solidFill>
                  <a:srgbClr val="000000"/>
                </a:solidFill>
              </a:rPr>
              <a:t>Transcurrido el plazo, </a:t>
            </a:r>
            <a:r>
              <a:rPr lang="es-ES" sz="1600" b="1" dirty="0">
                <a:solidFill>
                  <a:srgbClr val="000000"/>
                </a:solidFill>
              </a:rPr>
              <a:t>elaborará el proyecto de resolución en un término máximo de diez días </a:t>
            </a:r>
            <a:r>
              <a:rPr lang="es-ES" sz="1600" dirty="0">
                <a:solidFill>
                  <a:srgbClr val="000000"/>
                </a:solidFill>
              </a:rPr>
              <a:t>(podrá ampliarse por un </a:t>
            </a:r>
            <a:r>
              <a:rPr lang="es-ES" sz="1600" dirty="0" smtClean="0">
                <a:solidFill>
                  <a:srgbClr val="000000"/>
                </a:solidFill>
              </a:rPr>
              <a:t>plazo igual).</a:t>
            </a:r>
            <a:r>
              <a:rPr lang="es-ES" sz="1600" b="1" dirty="0" smtClean="0">
                <a:solidFill>
                  <a:srgbClr val="000000"/>
                </a:solidFill>
              </a:rPr>
              <a:t> </a:t>
            </a:r>
            <a:endParaRPr lang="es-ES" sz="1600" b="1" dirty="0">
              <a:solidFill>
                <a:srgbClr val="000000"/>
              </a:solidFill>
            </a:endParaRPr>
          </a:p>
        </p:txBody>
      </p:sp>
      <p:cxnSp>
        <p:nvCxnSpPr>
          <p:cNvPr id="36874" name="16 Conector recto de flecha"/>
          <p:cNvCxnSpPr>
            <a:cxnSpLocks noChangeShapeType="1"/>
          </p:cNvCxnSpPr>
          <p:nvPr/>
        </p:nvCxnSpPr>
        <p:spPr bwMode="auto">
          <a:xfrm>
            <a:off x="4716463" y="1628775"/>
            <a:ext cx="431800" cy="1588"/>
          </a:xfrm>
          <a:prstGeom prst="straightConnector1">
            <a:avLst/>
          </a:prstGeom>
          <a:noFill/>
          <a:ln w="28575">
            <a:solidFill>
              <a:srgbClr val="777777"/>
            </a:solidFill>
            <a:round/>
            <a:headEnd/>
            <a:tailEnd type="triangle" w="med" len="med"/>
          </a:ln>
          <a:extLst>
            <a:ext uri="{909E8E84-426E-40DD-AFC4-6F175D3DCCD1}">
              <a14:hiddenFill xmlns:a14="http://schemas.microsoft.com/office/drawing/2010/main">
                <a:noFill/>
              </a14:hiddenFill>
            </a:ext>
          </a:extLst>
        </p:spPr>
      </p:cxnSp>
      <p:cxnSp>
        <p:nvCxnSpPr>
          <p:cNvPr id="36875" name="31 Forma"/>
          <p:cNvCxnSpPr>
            <a:cxnSpLocks noChangeShapeType="1"/>
            <a:endCxn id="11267" idx="0"/>
          </p:cNvCxnSpPr>
          <p:nvPr/>
        </p:nvCxnSpPr>
        <p:spPr bwMode="auto">
          <a:xfrm rot="16200000" flipH="1">
            <a:off x="4108450" y="4321176"/>
            <a:ext cx="866775" cy="660400"/>
          </a:xfrm>
          <a:prstGeom prst="bentConnector3">
            <a:avLst>
              <a:gd name="adj1" fmla="val 861"/>
            </a:avLst>
          </a:prstGeom>
          <a:noFill/>
          <a:ln w="28575">
            <a:solidFill>
              <a:srgbClr val="777777"/>
            </a:solidFill>
            <a:round/>
            <a:headEnd/>
            <a:tailEnd type="triangle" w="med" len="med"/>
          </a:ln>
          <a:extLst>
            <a:ext uri="{909E8E84-426E-40DD-AFC4-6F175D3DCCD1}">
              <a14:hiddenFill xmlns:a14="http://schemas.microsoft.com/office/drawing/2010/main">
                <a:noFill/>
              </a14:hiddenFill>
            </a:ext>
          </a:extLst>
        </p:spPr>
      </p:cxnSp>
      <p:sp>
        <p:nvSpPr>
          <p:cNvPr id="36876" name="12 CuadroTexto"/>
          <p:cNvSpPr txBox="1">
            <a:spLocks noChangeArrowheads="1"/>
          </p:cNvSpPr>
          <p:nvPr/>
        </p:nvSpPr>
        <p:spPr bwMode="auto">
          <a:xfrm>
            <a:off x="2555875" y="6308725"/>
            <a:ext cx="50403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Artículo 469 de la Lgipe</a:t>
            </a:r>
          </a:p>
        </p:txBody>
      </p:sp>
    </p:spTree>
    <p:extLst>
      <p:ext uri="{BB962C8B-B14F-4D97-AF65-F5344CB8AC3E}">
        <p14:creationId xmlns:p14="http://schemas.microsoft.com/office/powerpoint/2010/main" val="533369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13"/>
          <p:cNvSpPr>
            <a:spLocks noChangeArrowheads="1"/>
          </p:cNvSpPr>
          <p:nvPr/>
        </p:nvSpPr>
        <p:spPr bwMode="auto">
          <a:xfrm>
            <a:off x="685800" y="2205038"/>
            <a:ext cx="7772400" cy="2447925"/>
          </a:xfrm>
          <a:prstGeom prst="rect">
            <a:avLst/>
          </a:prstGeom>
          <a:noFill/>
          <a:ln w="9525">
            <a:noFill/>
            <a:miter lim="800000"/>
            <a:headEnd/>
            <a:tailEnd/>
          </a:ln>
        </p:spPr>
        <p:txBody>
          <a:bodyPr anchor="ctr"/>
          <a:lstStyle/>
          <a:p>
            <a:pPr defTabSz="914400" eaLnBrk="0" fontAlgn="base" hangingPunct="0">
              <a:spcBef>
                <a:spcPct val="0"/>
              </a:spcBef>
              <a:spcAft>
                <a:spcPct val="0"/>
              </a:spcAft>
              <a:defRPr/>
            </a:pPr>
            <a:r>
              <a:rPr lang="es-MX" sz="3600" dirty="0">
                <a:solidFill>
                  <a:srgbClr val="0E502B"/>
                </a:solidFill>
              </a:rPr>
              <a:t>Procedimiento especial sancionador</a:t>
            </a:r>
            <a:endParaRPr lang="es-ES" sz="3600" dirty="0">
              <a:solidFill>
                <a:srgbClr val="0E502B"/>
              </a:solidFill>
            </a:endParaRPr>
          </a:p>
        </p:txBody>
      </p:sp>
    </p:spTree>
    <p:extLst>
      <p:ext uri="{BB962C8B-B14F-4D97-AF65-F5344CB8AC3E}">
        <p14:creationId xmlns:p14="http://schemas.microsoft.com/office/powerpoint/2010/main" val="3421734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Text Box 14"/>
          <p:cNvSpPr txBox="1">
            <a:spLocks noChangeArrowheads="1"/>
          </p:cNvSpPr>
          <p:nvPr/>
        </p:nvSpPr>
        <p:spPr bwMode="auto">
          <a:xfrm>
            <a:off x="862013" y="0"/>
            <a:ext cx="8281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ES" altLang="es-MX" sz="2000" b="1" smtClean="0">
                <a:solidFill>
                  <a:srgbClr val="FFFFFF"/>
                </a:solidFill>
              </a:rPr>
              <a:t>Finalidad del procedimiento especial sancionador </a:t>
            </a:r>
          </a:p>
        </p:txBody>
      </p:sp>
      <p:sp>
        <p:nvSpPr>
          <p:cNvPr id="40969" name="Rectangle 5"/>
          <p:cNvSpPr>
            <a:spLocks noChangeArrowheads="1"/>
          </p:cNvSpPr>
          <p:nvPr/>
        </p:nvSpPr>
        <p:spPr bwMode="auto">
          <a:xfrm>
            <a:off x="179386" y="1163782"/>
            <a:ext cx="3600449" cy="2124363"/>
          </a:xfrm>
          <a:prstGeom prst="rect">
            <a:avLst/>
          </a:prstGeom>
          <a:noFill/>
          <a:ln w="19050">
            <a:solidFill>
              <a:srgbClr val="24533A"/>
            </a:solidFill>
            <a:miter lim="800000"/>
            <a:headEnd/>
            <a:tailEnd/>
          </a:ln>
          <a:extLst/>
        </p:spPr>
        <p:txBody>
          <a:bodyPr anchor="ctr"/>
          <a:lstStyle/>
          <a:p>
            <a:pPr defTabSz="914400" fontAlgn="base">
              <a:spcBef>
                <a:spcPct val="0"/>
              </a:spcBef>
              <a:spcAft>
                <a:spcPct val="0"/>
              </a:spcAft>
            </a:pPr>
            <a:endParaRPr lang="es-ES" altLang="es-MX" sz="1600" dirty="0" smtClean="0">
              <a:solidFill>
                <a:srgbClr val="000000"/>
              </a:solidFill>
            </a:endParaRPr>
          </a:p>
        </p:txBody>
      </p:sp>
      <p:sp>
        <p:nvSpPr>
          <p:cNvPr id="40965" name="41 CuadroTexto"/>
          <p:cNvSpPr txBox="1">
            <a:spLocks noChangeArrowheads="1"/>
          </p:cNvSpPr>
          <p:nvPr/>
        </p:nvSpPr>
        <p:spPr bwMode="auto">
          <a:xfrm>
            <a:off x="4315684" y="1522413"/>
            <a:ext cx="4763655"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ts val="1200"/>
              </a:spcBef>
              <a:spcAft>
                <a:spcPct val="0"/>
              </a:spcAft>
              <a:buClr>
                <a:srgbClr val="560730"/>
              </a:buClr>
              <a:buSzPct val="110000"/>
              <a:buFont typeface="Wingdings" pitchFamily="2" charset="2"/>
              <a:buChar char="§"/>
            </a:pPr>
            <a:r>
              <a:rPr lang="es-MX" altLang="es-MX" dirty="0" smtClean="0">
                <a:solidFill>
                  <a:srgbClr val="000000"/>
                </a:solidFill>
                <a:cs typeface="Arial" charset="0"/>
              </a:rPr>
              <a:t> Violen lo establecido en la base III del artículo 41 o en el párrafo octavo del artículo 134 constitucional.</a:t>
            </a:r>
          </a:p>
          <a:p>
            <a:pPr defTabSz="914400" eaLnBrk="1" fontAlgn="base" hangingPunct="1">
              <a:spcBef>
                <a:spcPts val="1200"/>
              </a:spcBef>
              <a:spcAft>
                <a:spcPct val="0"/>
              </a:spcAft>
              <a:buClr>
                <a:srgbClr val="560730"/>
              </a:buClr>
              <a:buSzPct val="110000"/>
              <a:buFont typeface="Wingdings" pitchFamily="2" charset="2"/>
              <a:buChar char="§"/>
            </a:pPr>
            <a:r>
              <a:rPr lang="es-MX" altLang="es-MX" dirty="0" smtClean="0">
                <a:solidFill>
                  <a:srgbClr val="000000"/>
                </a:solidFill>
                <a:cs typeface="Arial" charset="0"/>
              </a:rPr>
              <a:t>Contravengan normas sobre propaganda política o electoral.</a:t>
            </a:r>
          </a:p>
          <a:p>
            <a:pPr defTabSz="914400" eaLnBrk="1" fontAlgn="base" hangingPunct="1">
              <a:spcBef>
                <a:spcPts val="1200"/>
              </a:spcBef>
              <a:spcAft>
                <a:spcPct val="0"/>
              </a:spcAft>
              <a:buClr>
                <a:srgbClr val="560730"/>
              </a:buClr>
              <a:buSzPct val="110000"/>
              <a:buFont typeface="Wingdings" pitchFamily="2" charset="2"/>
              <a:buChar char="§"/>
            </a:pPr>
            <a:r>
              <a:rPr lang="es-MX" altLang="es-MX" dirty="0" smtClean="0">
                <a:solidFill>
                  <a:srgbClr val="000000"/>
                </a:solidFill>
                <a:cs typeface="Arial" charset="0"/>
              </a:rPr>
              <a:t> Constituyan actos anticipados de precampaña o campaña.</a:t>
            </a:r>
          </a:p>
          <a:p>
            <a:pPr defTabSz="914400" eaLnBrk="1" fontAlgn="base" hangingPunct="1">
              <a:spcBef>
                <a:spcPts val="1200"/>
              </a:spcBef>
              <a:spcAft>
                <a:spcPct val="0"/>
              </a:spcAft>
              <a:buClr>
                <a:srgbClr val="560730"/>
              </a:buClr>
              <a:buSzPct val="110000"/>
            </a:pPr>
            <a:endParaRPr lang="es-MX" altLang="es-MX" dirty="0" smtClean="0">
              <a:solidFill>
                <a:srgbClr val="000000"/>
              </a:solidFill>
              <a:cs typeface="Arial" charset="0"/>
            </a:endParaRPr>
          </a:p>
        </p:txBody>
      </p:sp>
      <p:sp>
        <p:nvSpPr>
          <p:cNvPr id="43" name="AutoShape 8"/>
          <p:cNvSpPr>
            <a:spLocks/>
          </p:cNvSpPr>
          <p:nvPr/>
        </p:nvSpPr>
        <p:spPr bwMode="auto">
          <a:xfrm>
            <a:off x="4034704" y="908049"/>
            <a:ext cx="361950" cy="3960813"/>
          </a:xfrm>
          <a:prstGeom prst="leftBrace">
            <a:avLst>
              <a:gd name="adj1" fmla="val 73690"/>
              <a:gd name="adj2" fmla="val 50000"/>
            </a:avLst>
          </a:prstGeom>
          <a:noFill/>
          <a:ln w="25400">
            <a:solidFill>
              <a:srgbClr val="24533A"/>
            </a:solidFill>
          </a:ln>
        </p:spPr>
        <p:style>
          <a:lnRef idx="1">
            <a:schemeClr val="accent1"/>
          </a:lnRef>
          <a:fillRef idx="0">
            <a:schemeClr val="accent1"/>
          </a:fillRef>
          <a:effectRef idx="0">
            <a:schemeClr val="accent1"/>
          </a:effectRef>
          <a:fontRef idx="minor">
            <a:schemeClr val="tx1"/>
          </a:fontRef>
        </p:style>
        <p:txBody>
          <a:bodyPr anchor="ctr"/>
          <a:lstStyle/>
          <a:p>
            <a:pPr defTabSz="914400" fontAlgn="base">
              <a:spcBef>
                <a:spcPct val="0"/>
              </a:spcBef>
              <a:spcAft>
                <a:spcPct val="0"/>
              </a:spcAft>
              <a:defRPr/>
            </a:pPr>
            <a:endParaRPr lang="es-MX" dirty="0">
              <a:solidFill>
                <a:srgbClr val="000000"/>
              </a:solidFill>
            </a:endParaRPr>
          </a:p>
        </p:txBody>
      </p:sp>
      <p:sp>
        <p:nvSpPr>
          <p:cNvPr id="44" name="43 Rectángulo redondeado"/>
          <p:cNvSpPr/>
          <p:nvPr/>
        </p:nvSpPr>
        <p:spPr>
          <a:xfrm>
            <a:off x="684212" y="5002068"/>
            <a:ext cx="7775575" cy="1439863"/>
          </a:xfrm>
          <a:prstGeom prst="roundRect">
            <a:avLst/>
          </a:prstGeom>
          <a:noFill/>
          <a:ln>
            <a:solidFill>
              <a:srgbClr val="2453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00" fontAlgn="base">
              <a:spcBef>
                <a:spcPct val="0"/>
              </a:spcBef>
              <a:spcAft>
                <a:spcPct val="0"/>
              </a:spcAft>
              <a:defRPr/>
            </a:pPr>
            <a:r>
              <a:rPr lang="es-MX" sz="1600" dirty="0">
                <a:solidFill>
                  <a:srgbClr val="000000"/>
                </a:solidFill>
                <a:cs typeface="Arial" charset="0"/>
              </a:rPr>
              <a:t>Cuando la conducta infractora se relacione con propaganda política o electoral en radio y televisión durante los procesos electorales de las entidades federativas, la autoridad electoral administrativa competente presentará la denuncia ante el Instituto. Los procedimientos relacionados con la difusión de propaganda que </a:t>
            </a:r>
            <a:r>
              <a:rPr lang="es-MX" sz="1600" dirty="0" smtClean="0">
                <a:solidFill>
                  <a:srgbClr val="000000"/>
                </a:solidFill>
                <a:cs typeface="Arial" charset="0"/>
              </a:rPr>
              <a:t>calumnie </a:t>
            </a:r>
            <a:r>
              <a:rPr lang="es-MX" sz="1600" dirty="0">
                <a:solidFill>
                  <a:srgbClr val="000000"/>
                </a:solidFill>
                <a:cs typeface="Arial" charset="0"/>
              </a:rPr>
              <a:t>sólo podrán iniciar a instancia (solicitud) de parte afectada. </a:t>
            </a:r>
            <a:endParaRPr lang="es-ES" sz="1600" i="1" dirty="0">
              <a:solidFill>
                <a:srgbClr val="000000"/>
              </a:solidFill>
              <a:cs typeface="Arial" charset="0"/>
            </a:endParaRPr>
          </a:p>
        </p:txBody>
      </p:sp>
      <p:sp>
        <p:nvSpPr>
          <p:cNvPr id="40968" name="9 CuadroTexto"/>
          <p:cNvSpPr txBox="1">
            <a:spLocks noChangeArrowheads="1"/>
          </p:cNvSpPr>
          <p:nvPr/>
        </p:nvSpPr>
        <p:spPr bwMode="auto">
          <a:xfrm>
            <a:off x="2555875" y="6535738"/>
            <a:ext cx="50403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Artículos 470 y 471, párrafos 1 y 2 del Lgipe</a:t>
            </a:r>
          </a:p>
        </p:txBody>
      </p:sp>
      <p:sp>
        <p:nvSpPr>
          <p:cNvPr id="2" name="1 Rectángulo"/>
          <p:cNvSpPr/>
          <p:nvPr/>
        </p:nvSpPr>
        <p:spPr>
          <a:xfrm>
            <a:off x="179388" y="1163782"/>
            <a:ext cx="3600448" cy="2031325"/>
          </a:xfrm>
          <a:prstGeom prst="rect">
            <a:avLst/>
          </a:prstGeom>
        </p:spPr>
        <p:txBody>
          <a:bodyPr wrap="square">
            <a:spAutoFit/>
          </a:bodyPr>
          <a:lstStyle/>
          <a:p>
            <a:pPr algn="just"/>
            <a:r>
              <a:rPr lang="es-MX" sz="1400" dirty="0" smtClean="0">
                <a:solidFill>
                  <a:schemeClr val="accent1">
                    <a:lumMod val="50000"/>
                  </a:schemeClr>
                </a:solidFill>
              </a:rPr>
              <a:t>Los procedimientos sancionadores tienen como finalidad sustanciar </a:t>
            </a:r>
            <a:r>
              <a:rPr lang="es-MX" sz="1400" dirty="0">
                <a:solidFill>
                  <a:schemeClr val="accent1">
                    <a:lumMod val="50000"/>
                  </a:schemeClr>
                </a:solidFill>
              </a:rPr>
              <a:t>las quejas y denuncias presentadas ante el Instituto, o aquéllas iniciadas de oficio, a efecto de que la autoridad competente, mediante la valoración de los medios de prueba que </a:t>
            </a:r>
            <a:r>
              <a:rPr lang="es-MX" sz="1400" dirty="0" smtClean="0">
                <a:solidFill>
                  <a:schemeClr val="accent1">
                    <a:lumMod val="50000"/>
                  </a:schemeClr>
                </a:solidFill>
              </a:rPr>
              <a:t>aporten </a:t>
            </a:r>
            <a:r>
              <a:rPr lang="es-MX" sz="1400" dirty="0">
                <a:solidFill>
                  <a:schemeClr val="accent1">
                    <a:lumMod val="50000"/>
                  </a:schemeClr>
                </a:solidFill>
              </a:rPr>
              <a:t>las partes y las que, en su caso, se hayan obtenido durante la investi­gación, determine:</a:t>
            </a:r>
          </a:p>
        </p:txBody>
      </p:sp>
      <p:sp>
        <p:nvSpPr>
          <p:cNvPr id="4" name="3 Rectángulo redondeado"/>
          <p:cNvSpPr/>
          <p:nvPr/>
        </p:nvSpPr>
        <p:spPr>
          <a:xfrm>
            <a:off x="179386" y="4687448"/>
            <a:ext cx="3600450" cy="277091"/>
          </a:xfrm>
          <a:prstGeom prst="roundRect">
            <a:avLst/>
          </a:prstGeom>
          <a:no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00" dirty="0" smtClean="0">
                <a:solidFill>
                  <a:schemeClr val="accent1">
                    <a:lumMod val="50000"/>
                  </a:schemeClr>
                </a:solidFill>
              </a:rPr>
              <a:t>Art. 41.1, II, del Reglamento de Quejas y Denuncias del INE </a:t>
            </a:r>
            <a:endParaRPr lang="es-MX" sz="1000" dirty="0">
              <a:solidFill>
                <a:schemeClr val="accent1">
                  <a:lumMod val="50000"/>
                </a:schemeClr>
              </a:solidFill>
            </a:endParaRPr>
          </a:p>
        </p:txBody>
      </p:sp>
      <p:sp>
        <p:nvSpPr>
          <p:cNvPr id="14" name="Rectangle 5"/>
          <p:cNvSpPr>
            <a:spLocks noChangeArrowheads="1"/>
          </p:cNvSpPr>
          <p:nvPr/>
        </p:nvSpPr>
        <p:spPr bwMode="auto">
          <a:xfrm>
            <a:off x="179387" y="3362032"/>
            <a:ext cx="3600449" cy="1279236"/>
          </a:xfrm>
          <a:prstGeom prst="rect">
            <a:avLst/>
          </a:prstGeom>
          <a:noFill/>
          <a:ln w="19050">
            <a:solidFill>
              <a:srgbClr val="24533A"/>
            </a:solidFill>
            <a:miter lim="800000"/>
            <a:headEnd/>
            <a:tailEnd/>
          </a:ln>
          <a:extLst/>
        </p:spPr>
        <p:txBody>
          <a:bodyPr anchor="ctr"/>
          <a:lstStyle/>
          <a:p>
            <a:pPr algn="just"/>
            <a:r>
              <a:rPr lang="es-MX" sz="1400" dirty="0">
                <a:solidFill>
                  <a:schemeClr val="accent1">
                    <a:lumMod val="50000"/>
                  </a:schemeClr>
                </a:solidFill>
              </a:rPr>
              <a:t>En el caso de los </a:t>
            </a:r>
            <a:r>
              <a:rPr lang="es-MX" sz="1400" b="1" dirty="0">
                <a:solidFill>
                  <a:schemeClr val="accent1">
                    <a:lumMod val="50000"/>
                  </a:schemeClr>
                </a:solidFill>
              </a:rPr>
              <a:t>procedimientos especiales sancionadores, </a:t>
            </a:r>
            <a:r>
              <a:rPr lang="es-MX" sz="1400" dirty="0">
                <a:solidFill>
                  <a:schemeClr val="accent1">
                    <a:lumMod val="50000"/>
                  </a:schemeClr>
                </a:solidFill>
              </a:rPr>
              <a:t>sustanciar el procedimiento y turnar el expediente a la Sala Regional Especializada para su resolución.</a:t>
            </a:r>
          </a:p>
        </p:txBody>
      </p:sp>
    </p:spTree>
    <p:extLst>
      <p:ext uri="{BB962C8B-B14F-4D97-AF65-F5344CB8AC3E}">
        <p14:creationId xmlns:p14="http://schemas.microsoft.com/office/powerpoint/2010/main" val="30808183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13"/>
          <p:cNvSpPr>
            <a:spLocks noChangeArrowheads="1"/>
          </p:cNvSpPr>
          <p:nvPr/>
        </p:nvSpPr>
        <p:spPr bwMode="auto">
          <a:xfrm>
            <a:off x="685800" y="2205038"/>
            <a:ext cx="7772400" cy="2447925"/>
          </a:xfrm>
          <a:prstGeom prst="rect">
            <a:avLst/>
          </a:prstGeom>
          <a:noFill/>
          <a:ln w="9525">
            <a:noFill/>
            <a:miter lim="800000"/>
            <a:headEnd/>
            <a:tailEnd/>
          </a:ln>
        </p:spPr>
        <p:txBody>
          <a:bodyPr anchor="ctr"/>
          <a:lstStyle/>
          <a:p>
            <a:pPr algn="ctr" defTabSz="914400" eaLnBrk="0" fontAlgn="base" hangingPunct="0">
              <a:spcBef>
                <a:spcPct val="0"/>
              </a:spcBef>
              <a:spcAft>
                <a:spcPct val="0"/>
              </a:spcAft>
              <a:defRPr/>
            </a:pPr>
            <a:r>
              <a:rPr lang="es-MX" sz="3600" dirty="0">
                <a:solidFill>
                  <a:srgbClr val="0E502B"/>
                </a:solidFill>
              </a:rPr>
              <a:t>1</a:t>
            </a:r>
            <a:r>
              <a:rPr lang="es-MX" sz="3600" dirty="0" smtClean="0">
                <a:solidFill>
                  <a:srgbClr val="0E502B"/>
                </a:solidFill>
              </a:rPr>
              <a:t>. Derecho Sancionador Electoral</a:t>
            </a:r>
            <a:endParaRPr lang="es-ES" sz="3600" dirty="0">
              <a:solidFill>
                <a:srgbClr val="0E502B"/>
              </a:solidFill>
            </a:endParaRPr>
          </a:p>
        </p:txBody>
      </p:sp>
    </p:spTree>
    <p:extLst>
      <p:ext uri="{BB962C8B-B14F-4D97-AF65-F5344CB8AC3E}">
        <p14:creationId xmlns:p14="http://schemas.microsoft.com/office/powerpoint/2010/main" val="2483991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5 Rectángulo redondeado"/>
          <p:cNvSpPr>
            <a:spLocks noChangeArrowheads="1"/>
          </p:cNvSpPr>
          <p:nvPr/>
        </p:nvSpPr>
        <p:spPr bwMode="auto">
          <a:xfrm>
            <a:off x="179388" y="1644650"/>
            <a:ext cx="4464050" cy="3525838"/>
          </a:xfrm>
          <a:prstGeom prst="roundRect">
            <a:avLst>
              <a:gd name="adj"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marL="182563" indent="-182563" algn="just" defTabSz="914400" fontAlgn="base">
              <a:spcBef>
                <a:spcPts val="600"/>
              </a:spcBef>
              <a:spcAft>
                <a:spcPct val="0"/>
              </a:spcAft>
              <a:buClr>
                <a:srgbClr val="560730"/>
              </a:buClr>
              <a:buSzPct val="130000"/>
              <a:buFont typeface="Wingdings" pitchFamily="2" charset="2"/>
              <a:buChar char="§"/>
            </a:pPr>
            <a:r>
              <a:rPr lang="es-MX" altLang="es-MX" sz="1600" smtClean="0">
                <a:solidFill>
                  <a:srgbClr val="000000"/>
                </a:solidFill>
                <a:cs typeface="Arial" charset="0"/>
              </a:rPr>
              <a:t>Nombre del quejoso o denunciante</a:t>
            </a:r>
          </a:p>
          <a:p>
            <a:pPr marL="182563" indent="-182563" algn="just" defTabSz="914400" fontAlgn="base">
              <a:spcBef>
                <a:spcPts val="600"/>
              </a:spcBef>
              <a:spcAft>
                <a:spcPct val="0"/>
              </a:spcAft>
              <a:buClr>
                <a:srgbClr val="560730"/>
              </a:buClr>
              <a:buSzPct val="130000"/>
              <a:buFont typeface="Wingdings" pitchFamily="2" charset="2"/>
              <a:buChar char="§"/>
            </a:pPr>
            <a:r>
              <a:rPr lang="es-MX" altLang="es-MX" sz="1600" smtClean="0">
                <a:solidFill>
                  <a:srgbClr val="000000"/>
                </a:solidFill>
                <a:cs typeface="Arial" charset="0"/>
              </a:rPr>
              <a:t>Domicilio para oír y recibir notificaciones</a:t>
            </a:r>
          </a:p>
          <a:p>
            <a:pPr marL="182563" indent="-182563" algn="just" defTabSz="914400" fontAlgn="base">
              <a:spcBef>
                <a:spcPts val="600"/>
              </a:spcBef>
              <a:spcAft>
                <a:spcPct val="0"/>
              </a:spcAft>
              <a:buClr>
                <a:srgbClr val="560730"/>
              </a:buClr>
              <a:buSzPct val="130000"/>
              <a:buFont typeface="Wingdings" pitchFamily="2" charset="2"/>
              <a:buChar char="§"/>
            </a:pPr>
            <a:r>
              <a:rPr lang="es-MX" altLang="es-MX" sz="1600" smtClean="0">
                <a:solidFill>
                  <a:srgbClr val="000000"/>
                </a:solidFill>
                <a:cs typeface="Arial" charset="0"/>
              </a:rPr>
              <a:t>Documentos necesarios para acreditar la personería</a:t>
            </a:r>
          </a:p>
          <a:p>
            <a:pPr marL="182563" indent="-182563" algn="just" defTabSz="914400" fontAlgn="base">
              <a:spcBef>
                <a:spcPts val="600"/>
              </a:spcBef>
              <a:spcAft>
                <a:spcPct val="0"/>
              </a:spcAft>
              <a:buClr>
                <a:srgbClr val="560730"/>
              </a:buClr>
              <a:buSzPct val="130000"/>
              <a:buFont typeface="Wingdings" pitchFamily="2" charset="2"/>
              <a:buChar char="§"/>
            </a:pPr>
            <a:r>
              <a:rPr lang="es-MX" altLang="es-MX" sz="1600" smtClean="0">
                <a:solidFill>
                  <a:srgbClr val="000000"/>
                </a:solidFill>
                <a:cs typeface="Arial" charset="0"/>
              </a:rPr>
              <a:t>Narración expresa y clara de los hechos</a:t>
            </a:r>
          </a:p>
          <a:p>
            <a:pPr marL="182563" indent="-182563" algn="just" defTabSz="914400" fontAlgn="base">
              <a:spcBef>
                <a:spcPts val="600"/>
              </a:spcBef>
              <a:spcAft>
                <a:spcPct val="0"/>
              </a:spcAft>
              <a:buClr>
                <a:srgbClr val="560730"/>
              </a:buClr>
              <a:buSzPct val="130000"/>
              <a:buFont typeface="Wingdings" pitchFamily="2" charset="2"/>
              <a:buChar char="§"/>
            </a:pPr>
            <a:r>
              <a:rPr lang="es-MX" altLang="es-MX" sz="1600" smtClean="0">
                <a:solidFill>
                  <a:srgbClr val="000000"/>
                </a:solidFill>
                <a:cs typeface="Arial" charset="0"/>
              </a:rPr>
              <a:t>Ofrecer y exhibir  las pruebas con que cuente, o mencionar las que habrán de requerirse, por no tener posibilidad de recabarlas</a:t>
            </a:r>
          </a:p>
          <a:p>
            <a:pPr marL="182563" indent="-182563" algn="just" defTabSz="914400" fontAlgn="base">
              <a:spcBef>
                <a:spcPts val="600"/>
              </a:spcBef>
              <a:spcAft>
                <a:spcPct val="0"/>
              </a:spcAft>
              <a:buClr>
                <a:srgbClr val="560730"/>
              </a:buClr>
              <a:buSzPct val="130000"/>
              <a:buFont typeface="Wingdings" pitchFamily="2" charset="2"/>
              <a:buChar char="§"/>
            </a:pPr>
            <a:r>
              <a:rPr lang="es-MX" altLang="es-MX" sz="1600" smtClean="0">
                <a:solidFill>
                  <a:srgbClr val="000000"/>
                </a:solidFill>
                <a:cs typeface="Arial" charset="0"/>
              </a:rPr>
              <a:t>En su caso, las medidas cautelares que se soliciten</a:t>
            </a:r>
            <a:endParaRPr lang="es-ES" altLang="es-MX" sz="1600" smtClean="0">
              <a:solidFill>
                <a:srgbClr val="000000"/>
              </a:solidFill>
              <a:cs typeface="Arial" charset="0"/>
            </a:endParaRPr>
          </a:p>
        </p:txBody>
      </p:sp>
      <p:sp>
        <p:nvSpPr>
          <p:cNvPr id="41987" name="25 Rectángulo redondeado"/>
          <p:cNvSpPr>
            <a:spLocks noChangeArrowheads="1"/>
          </p:cNvSpPr>
          <p:nvPr/>
        </p:nvSpPr>
        <p:spPr bwMode="auto">
          <a:xfrm>
            <a:off x="4787900" y="1700213"/>
            <a:ext cx="4176713" cy="2536825"/>
          </a:xfrm>
          <a:prstGeom prst="roundRect">
            <a:avLst>
              <a:gd name="adj"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marL="182563" indent="-182563" algn="just" defTabSz="914400" fontAlgn="base">
              <a:spcBef>
                <a:spcPts val="600"/>
              </a:spcBef>
              <a:spcAft>
                <a:spcPct val="0"/>
              </a:spcAft>
              <a:buClr>
                <a:srgbClr val="560730"/>
              </a:buClr>
              <a:buSzPct val="130000"/>
              <a:buFont typeface="Wingdings" pitchFamily="2" charset="2"/>
              <a:buChar char="§"/>
            </a:pPr>
            <a:r>
              <a:rPr lang="es-MX" altLang="es-MX" sz="1600" smtClean="0">
                <a:solidFill>
                  <a:srgbClr val="000000"/>
                </a:solidFill>
                <a:cs typeface="Arial" charset="0"/>
              </a:rPr>
              <a:t>El escrito no reúna los requisitos</a:t>
            </a:r>
          </a:p>
          <a:p>
            <a:pPr marL="182563" indent="-182563" algn="just" defTabSz="914400" fontAlgn="base">
              <a:spcBef>
                <a:spcPts val="600"/>
              </a:spcBef>
              <a:spcAft>
                <a:spcPct val="0"/>
              </a:spcAft>
              <a:buClr>
                <a:srgbClr val="560730"/>
              </a:buClr>
              <a:buSzPct val="130000"/>
              <a:buFont typeface="Wingdings" pitchFamily="2" charset="2"/>
              <a:buChar char="§"/>
            </a:pPr>
            <a:r>
              <a:rPr lang="es-MX" altLang="es-MX" sz="1600" smtClean="0">
                <a:solidFill>
                  <a:srgbClr val="000000"/>
                </a:solidFill>
                <a:cs typeface="Arial" charset="0"/>
              </a:rPr>
              <a:t>Los hechos denunciados no constituyan, de manera evidente, una violación en materia de propaganda político-electoral</a:t>
            </a:r>
          </a:p>
          <a:p>
            <a:pPr marL="182563" indent="-182563" algn="just" defTabSz="914400" fontAlgn="base">
              <a:spcBef>
                <a:spcPts val="600"/>
              </a:spcBef>
              <a:spcAft>
                <a:spcPct val="0"/>
              </a:spcAft>
              <a:buClr>
                <a:srgbClr val="560730"/>
              </a:buClr>
              <a:buSzPct val="130000"/>
              <a:buFont typeface="Wingdings" pitchFamily="2" charset="2"/>
              <a:buChar char="§"/>
            </a:pPr>
            <a:r>
              <a:rPr lang="es-MX" altLang="es-MX" sz="1600" smtClean="0">
                <a:solidFill>
                  <a:srgbClr val="000000"/>
                </a:solidFill>
                <a:cs typeface="Arial" charset="0"/>
              </a:rPr>
              <a:t>No se aporten ni ofrezcan pruebas</a:t>
            </a:r>
          </a:p>
          <a:p>
            <a:pPr marL="182563" indent="-182563" algn="just" defTabSz="914400" fontAlgn="base">
              <a:spcBef>
                <a:spcPts val="600"/>
              </a:spcBef>
              <a:spcAft>
                <a:spcPct val="0"/>
              </a:spcAft>
              <a:buClr>
                <a:srgbClr val="560730"/>
              </a:buClr>
              <a:buSzPct val="130000"/>
              <a:buFont typeface="Wingdings" pitchFamily="2" charset="2"/>
              <a:buChar char="§"/>
            </a:pPr>
            <a:r>
              <a:rPr lang="es-MX" altLang="es-MX" sz="1600" b="1" smtClean="0">
                <a:solidFill>
                  <a:srgbClr val="000000"/>
                </a:solidFill>
                <a:cs typeface="Arial" charset="0"/>
              </a:rPr>
              <a:t>La denuncia sea evidentemente frívola.</a:t>
            </a:r>
          </a:p>
        </p:txBody>
      </p:sp>
      <p:sp>
        <p:nvSpPr>
          <p:cNvPr id="41988" name="25 Rectángulo redondeado"/>
          <p:cNvSpPr>
            <a:spLocks noChangeArrowheads="1"/>
          </p:cNvSpPr>
          <p:nvPr/>
        </p:nvSpPr>
        <p:spPr bwMode="auto">
          <a:xfrm>
            <a:off x="4859338" y="4860925"/>
            <a:ext cx="4033837" cy="1192213"/>
          </a:xfrm>
          <a:prstGeom prst="roundRect">
            <a:avLst>
              <a:gd name="adj" fmla="val 16667"/>
            </a:avLst>
          </a:prstGeom>
          <a:solidFill>
            <a:srgbClr val="F2F2F2"/>
          </a:solidFill>
          <a:ln w="28575" algn="ctr">
            <a:solidFill>
              <a:srgbClr val="24533A"/>
            </a:solidFill>
            <a:round/>
            <a:headEnd/>
            <a:tailEnd/>
          </a:ln>
        </p:spPr>
        <p:txBody>
          <a:bodyPr anchor="ctr">
            <a:spAutoFit/>
          </a:bodyPr>
          <a:lstStyle/>
          <a:p>
            <a:pPr algn="just" defTabSz="914400" fontAlgn="base">
              <a:spcBef>
                <a:spcPct val="50000"/>
              </a:spcBef>
              <a:spcAft>
                <a:spcPct val="0"/>
              </a:spcAft>
              <a:buClr>
                <a:srgbClr val="560730"/>
              </a:buClr>
              <a:buSzPct val="125000"/>
            </a:pPr>
            <a:r>
              <a:rPr lang="es-MX" altLang="es-MX" sz="1600" dirty="0" smtClean="0">
                <a:solidFill>
                  <a:srgbClr val="000000"/>
                </a:solidFill>
                <a:cs typeface="Arial" charset="0"/>
              </a:rPr>
              <a:t>La UTCE de la Secretaria Ejecutiva </a:t>
            </a:r>
            <a:r>
              <a:rPr lang="es-MX" altLang="es-MX" sz="1600" b="1" dirty="0" smtClean="0">
                <a:solidFill>
                  <a:srgbClr val="000000"/>
                </a:solidFill>
                <a:cs typeface="Arial" charset="0"/>
              </a:rPr>
              <a:t>notificará</a:t>
            </a:r>
            <a:r>
              <a:rPr lang="es-MX" altLang="es-MX" sz="1600" dirty="0" smtClean="0">
                <a:solidFill>
                  <a:srgbClr val="000000"/>
                </a:solidFill>
                <a:cs typeface="Arial" charset="0"/>
              </a:rPr>
              <a:t> al denunciante, dentro de un plazo de 12</a:t>
            </a:r>
            <a:r>
              <a:rPr lang="es-MX" altLang="es-MX" sz="1600" b="1" dirty="0" smtClean="0">
                <a:solidFill>
                  <a:srgbClr val="000000"/>
                </a:solidFill>
                <a:cs typeface="Arial" charset="0"/>
              </a:rPr>
              <a:t> horas,</a:t>
            </a:r>
            <a:r>
              <a:rPr lang="es-MX" altLang="es-MX" sz="1600" dirty="0" smtClean="0">
                <a:solidFill>
                  <a:srgbClr val="000000"/>
                </a:solidFill>
                <a:cs typeface="Arial" charset="0"/>
              </a:rPr>
              <a:t> debiendo confirmar por escrito esta notificación.</a:t>
            </a:r>
          </a:p>
        </p:txBody>
      </p:sp>
      <p:sp>
        <p:nvSpPr>
          <p:cNvPr id="41989" name="19 CuadroTexto"/>
          <p:cNvSpPr txBox="1">
            <a:spLocks noChangeArrowheads="1"/>
          </p:cNvSpPr>
          <p:nvPr/>
        </p:nvSpPr>
        <p:spPr bwMode="auto">
          <a:xfrm>
            <a:off x="395288" y="920750"/>
            <a:ext cx="4176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s-MX" altLang="es-MX" b="1" dirty="0" smtClean="0">
                <a:solidFill>
                  <a:srgbClr val="24533A"/>
                </a:solidFill>
              </a:rPr>
              <a:t>Requisitos del escrito de denuncia:</a:t>
            </a:r>
          </a:p>
        </p:txBody>
      </p:sp>
      <p:sp>
        <p:nvSpPr>
          <p:cNvPr id="41990" name="21 CuadroTexto"/>
          <p:cNvSpPr txBox="1">
            <a:spLocks noChangeArrowheads="1"/>
          </p:cNvSpPr>
          <p:nvPr/>
        </p:nvSpPr>
        <p:spPr bwMode="auto">
          <a:xfrm>
            <a:off x="5000625" y="982663"/>
            <a:ext cx="3571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s-MX" altLang="es-MX" b="1" dirty="0" smtClean="0">
                <a:solidFill>
                  <a:srgbClr val="24533A"/>
                </a:solidFill>
              </a:rPr>
              <a:t>Causales de </a:t>
            </a:r>
            <a:r>
              <a:rPr lang="es-MX" altLang="es-MX" b="1" dirty="0" err="1" smtClean="0">
                <a:solidFill>
                  <a:srgbClr val="24533A"/>
                </a:solidFill>
              </a:rPr>
              <a:t>desechamiento</a:t>
            </a:r>
            <a:r>
              <a:rPr lang="es-MX" altLang="es-MX" b="1" dirty="0" smtClean="0">
                <a:solidFill>
                  <a:srgbClr val="24533A"/>
                </a:solidFill>
              </a:rPr>
              <a:t> del procedimiento especial:</a:t>
            </a:r>
          </a:p>
        </p:txBody>
      </p:sp>
      <p:sp>
        <p:nvSpPr>
          <p:cNvPr id="23" name="22 Flecha abajo"/>
          <p:cNvSpPr/>
          <p:nvPr/>
        </p:nvSpPr>
        <p:spPr>
          <a:xfrm>
            <a:off x="7572375" y="4365625"/>
            <a:ext cx="592138" cy="293688"/>
          </a:xfrm>
          <a:prstGeom prst="downArrow">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s-MX">
              <a:solidFill>
                <a:srgbClr val="000000"/>
              </a:solidFill>
            </a:endParaRPr>
          </a:p>
        </p:txBody>
      </p:sp>
      <p:sp>
        <p:nvSpPr>
          <p:cNvPr id="41992" name="8 CuadroTexto"/>
          <p:cNvSpPr txBox="1">
            <a:spLocks noChangeArrowheads="1"/>
          </p:cNvSpPr>
          <p:nvPr/>
        </p:nvSpPr>
        <p:spPr bwMode="auto">
          <a:xfrm>
            <a:off x="827088" y="5229225"/>
            <a:ext cx="2952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Artículo 471, párrafos 3 de la Lgipe</a:t>
            </a:r>
          </a:p>
        </p:txBody>
      </p:sp>
      <p:sp>
        <p:nvSpPr>
          <p:cNvPr id="41993" name="9 Rectángulo redondeado"/>
          <p:cNvSpPr>
            <a:spLocks noChangeArrowheads="1"/>
          </p:cNvSpPr>
          <p:nvPr/>
        </p:nvSpPr>
        <p:spPr bwMode="auto">
          <a:xfrm>
            <a:off x="179388" y="5661025"/>
            <a:ext cx="4392612" cy="576263"/>
          </a:xfrm>
          <a:prstGeom prst="roundRect">
            <a:avLst>
              <a:gd name="adj" fmla="val 16667"/>
            </a:avLst>
          </a:prstGeom>
          <a:noFill/>
          <a:ln w="28575" algn="ctr">
            <a:solidFill>
              <a:srgbClr val="24533A"/>
            </a:solidFill>
            <a:round/>
            <a:headEnd/>
            <a:tailEnd/>
          </a:ln>
        </p:spPr>
        <p:txBody>
          <a:bodyPr/>
          <a:lstStyle/>
          <a:p>
            <a:pPr algn="r" defTabSz="914400" fontAlgn="base">
              <a:spcBef>
                <a:spcPct val="0"/>
              </a:spcBef>
              <a:spcAft>
                <a:spcPct val="0"/>
              </a:spcAft>
            </a:pPr>
            <a:r>
              <a:rPr lang="es-MX" altLang="es-MX" sz="1600" smtClean="0">
                <a:solidFill>
                  <a:srgbClr val="000000"/>
                </a:solidFill>
              </a:rPr>
              <a:t>Admisión. Acuerdo de inicio y emplazamiento </a:t>
            </a:r>
            <a:r>
              <a:rPr lang="es-MX" altLang="es-MX" sz="1400" smtClean="0">
                <a:solidFill>
                  <a:srgbClr val="000000"/>
                </a:solidFill>
              </a:rPr>
              <a:t>Jurisprudencia 1/2010</a:t>
            </a:r>
          </a:p>
          <a:p>
            <a:pPr algn="ctr" defTabSz="914400" fontAlgn="base">
              <a:spcBef>
                <a:spcPct val="0"/>
              </a:spcBef>
              <a:spcAft>
                <a:spcPct val="0"/>
              </a:spcAft>
            </a:pPr>
            <a:r>
              <a:rPr lang="es-MX" altLang="es-MX" sz="1600" smtClean="0">
                <a:solidFill>
                  <a:srgbClr val="000000"/>
                </a:solidFill>
              </a:rPr>
              <a:t>  </a:t>
            </a:r>
          </a:p>
        </p:txBody>
      </p:sp>
      <p:sp>
        <p:nvSpPr>
          <p:cNvPr id="41994" name="10 Rectángulo"/>
          <p:cNvSpPr>
            <a:spLocks noChangeArrowheads="1"/>
          </p:cNvSpPr>
          <p:nvPr/>
        </p:nvSpPr>
        <p:spPr bwMode="auto">
          <a:xfrm>
            <a:off x="862013" y="0"/>
            <a:ext cx="8281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914400" fontAlgn="base">
              <a:spcBef>
                <a:spcPct val="50000"/>
              </a:spcBef>
              <a:spcAft>
                <a:spcPct val="0"/>
              </a:spcAft>
            </a:pPr>
            <a:r>
              <a:rPr lang="es-MX" altLang="es-MX" sz="2000" b="1" smtClean="0">
                <a:solidFill>
                  <a:srgbClr val="FFFFFF"/>
                </a:solidFill>
              </a:rPr>
              <a:t>Admisión o desechamiento </a:t>
            </a:r>
            <a:endParaRPr lang="es-ES" altLang="es-MX" sz="2000" b="1" smtClean="0">
              <a:solidFill>
                <a:srgbClr val="FFFFFF"/>
              </a:solidFill>
            </a:endParaRPr>
          </a:p>
        </p:txBody>
      </p:sp>
      <p:sp>
        <p:nvSpPr>
          <p:cNvPr id="41995" name="8 CuadroTexto"/>
          <p:cNvSpPr txBox="1">
            <a:spLocks noChangeArrowheads="1"/>
          </p:cNvSpPr>
          <p:nvPr/>
        </p:nvSpPr>
        <p:spPr bwMode="auto">
          <a:xfrm>
            <a:off x="5235575" y="6237288"/>
            <a:ext cx="2633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Artículo 471, párrafo 6 de la Lgipe</a:t>
            </a:r>
          </a:p>
        </p:txBody>
      </p:sp>
      <p:sp>
        <p:nvSpPr>
          <p:cNvPr id="41996" name="8 CuadroTexto"/>
          <p:cNvSpPr txBox="1">
            <a:spLocks noChangeArrowheads="1"/>
          </p:cNvSpPr>
          <p:nvPr/>
        </p:nvSpPr>
        <p:spPr bwMode="auto">
          <a:xfrm>
            <a:off x="5003800" y="4303713"/>
            <a:ext cx="25923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Artículo 471, párrafo 5 de la Lgipe</a:t>
            </a:r>
          </a:p>
        </p:txBody>
      </p:sp>
    </p:spTree>
    <p:extLst>
      <p:ext uri="{BB962C8B-B14F-4D97-AF65-F5344CB8AC3E}">
        <p14:creationId xmlns:p14="http://schemas.microsoft.com/office/powerpoint/2010/main" val="3433678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0"/>
          <p:cNvSpPr>
            <a:spLocks noChangeArrowheads="1"/>
          </p:cNvSpPr>
          <p:nvPr/>
        </p:nvSpPr>
        <p:spPr bwMode="auto">
          <a:xfrm rot="10800000" flipV="1">
            <a:off x="250825" y="4005263"/>
            <a:ext cx="3889375" cy="1944687"/>
          </a:xfrm>
          <a:prstGeom prst="rect">
            <a:avLst/>
          </a:prstGeom>
          <a:solidFill>
            <a:schemeClr val="bg1">
              <a:lumMod val="95000"/>
            </a:schemeClr>
          </a:solidFill>
          <a:ln w="3175">
            <a:solidFill>
              <a:srgbClr val="560730"/>
            </a:solidFill>
            <a:miter lim="800000"/>
            <a:headEnd/>
            <a:tailEnd/>
          </a:ln>
        </p:spPr>
        <p:txBody>
          <a:bodyPr anchor="ctr"/>
          <a:lstStyle/>
          <a:p>
            <a:pPr algn="just" defTabSz="914400" fontAlgn="base">
              <a:spcBef>
                <a:spcPct val="0"/>
              </a:spcBef>
              <a:spcAft>
                <a:spcPct val="0"/>
              </a:spcAft>
              <a:defRPr/>
            </a:pPr>
            <a:r>
              <a:rPr lang="es-ES" sz="1500" dirty="0">
                <a:solidFill>
                  <a:srgbClr val="000000"/>
                </a:solidFill>
              </a:rPr>
              <a:t>El informe circunstanciado debe contener</a:t>
            </a:r>
          </a:p>
          <a:p>
            <a:pPr algn="just" defTabSz="914400" fontAlgn="base">
              <a:spcBef>
                <a:spcPct val="0"/>
              </a:spcBef>
              <a:spcAft>
                <a:spcPct val="0"/>
              </a:spcAft>
              <a:buFont typeface="Arial" charset="0"/>
              <a:buChar char="•"/>
              <a:defRPr/>
            </a:pPr>
            <a:r>
              <a:rPr lang="es-ES" sz="1500" b="1" dirty="0">
                <a:solidFill>
                  <a:srgbClr val="000000"/>
                </a:solidFill>
              </a:rPr>
              <a:t>La relatoría de los hechos que dieron motivo a la queja o denuncia</a:t>
            </a:r>
          </a:p>
          <a:p>
            <a:pPr algn="just" defTabSz="914400" fontAlgn="base">
              <a:spcBef>
                <a:spcPct val="0"/>
              </a:spcBef>
              <a:spcAft>
                <a:spcPct val="0"/>
              </a:spcAft>
              <a:buFont typeface="Arial" charset="0"/>
              <a:buChar char="•"/>
              <a:defRPr/>
            </a:pPr>
            <a:r>
              <a:rPr lang="es-ES" sz="1500" b="1" dirty="0">
                <a:solidFill>
                  <a:srgbClr val="000000"/>
                </a:solidFill>
              </a:rPr>
              <a:t>Las diligencias que se haya realizado</a:t>
            </a:r>
          </a:p>
          <a:p>
            <a:pPr algn="just" defTabSz="914400" fontAlgn="base">
              <a:spcBef>
                <a:spcPct val="0"/>
              </a:spcBef>
              <a:spcAft>
                <a:spcPct val="0"/>
              </a:spcAft>
              <a:buFont typeface="Arial" charset="0"/>
              <a:buChar char="•"/>
              <a:defRPr/>
            </a:pPr>
            <a:r>
              <a:rPr lang="es-ES" sz="1500" b="1" dirty="0">
                <a:solidFill>
                  <a:srgbClr val="000000"/>
                </a:solidFill>
              </a:rPr>
              <a:t>Pruebas aportadas por las partes</a:t>
            </a:r>
          </a:p>
          <a:p>
            <a:pPr algn="just" defTabSz="914400" fontAlgn="base">
              <a:spcBef>
                <a:spcPct val="0"/>
              </a:spcBef>
              <a:spcAft>
                <a:spcPct val="0"/>
              </a:spcAft>
              <a:buFont typeface="Arial" charset="0"/>
              <a:buChar char="•"/>
              <a:defRPr/>
            </a:pPr>
            <a:r>
              <a:rPr lang="es-ES" sz="1500" b="1" dirty="0">
                <a:solidFill>
                  <a:srgbClr val="000000"/>
                </a:solidFill>
              </a:rPr>
              <a:t>Demás actuaciones realizadas</a:t>
            </a:r>
          </a:p>
          <a:p>
            <a:pPr algn="just" defTabSz="914400" fontAlgn="base">
              <a:spcBef>
                <a:spcPct val="0"/>
              </a:spcBef>
              <a:spcAft>
                <a:spcPct val="0"/>
              </a:spcAft>
              <a:buFont typeface="Arial" charset="0"/>
              <a:buChar char="•"/>
              <a:defRPr/>
            </a:pPr>
            <a:r>
              <a:rPr lang="es-ES" sz="1500" b="1" dirty="0">
                <a:solidFill>
                  <a:srgbClr val="000000"/>
                </a:solidFill>
              </a:rPr>
              <a:t>Las conclusiones sobre la queja o denuncia</a:t>
            </a:r>
          </a:p>
        </p:txBody>
      </p:sp>
      <p:sp>
        <p:nvSpPr>
          <p:cNvPr id="15362" name="Rectangle 20"/>
          <p:cNvSpPr>
            <a:spLocks noChangeArrowheads="1"/>
          </p:cNvSpPr>
          <p:nvPr/>
        </p:nvSpPr>
        <p:spPr bwMode="auto">
          <a:xfrm rot="10800000" flipV="1">
            <a:off x="971550" y="836613"/>
            <a:ext cx="7200900" cy="936625"/>
          </a:xfrm>
          <a:prstGeom prst="rect">
            <a:avLst/>
          </a:prstGeom>
          <a:solidFill>
            <a:schemeClr val="bg1">
              <a:lumMod val="95000"/>
            </a:schemeClr>
          </a:solidFill>
          <a:ln w="3175">
            <a:solidFill>
              <a:srgbClr val="560730"/>
            </a:solidFill>
            <a:miter lim="800000"/>
            <a:headEnd/>
            <a:tailEnd/>
          </a:ln>
        </p:spPr>
        <p:txBody>
          <a:bodyPr anchor="ctr"/>
          <a:lstStyle/>
          <a:p>
            <a:pPr algn="just" defTabSz="914400" fontAlgn="base">
              <a:spcBef>
                <a:spcPct val="0"/>
              </a:spcBef>
              <a:spcAft>
                <a:spcPct val="0"/>
              </a:spcAft>
              <a:defRPr/>
            </a:pPr>
            <a:r>
              <a:rPr lang="es-ES" sz="1600" dirty="0">
                <a:solidFill>
                  <a:srgbClr val="000000"/>
                </a:solidFill>
              </a:rPr>
              <a:t>La UTCE recibe la denuncia y la examina junto con las pruebas aportadas.</a:t>
            </a:r>
          </a:p>
          <a:p>
            <a:pPr algn="just" defTabSz="914400" fontAlgn="base">
              <a:spcBef>
                <a:spcPct val="0"/>
              </a:spcBef>
              <a:spcAft>
                <a:spcPct val="0"/>
              </a:spcAft>
              <a:defRPr/>
            </a:pPr>
            <a:r>
              <a:rPr lang="es-ES" sz="1600" dirty="0">
                <a:solidFill>
                  <a:srgbClr val="000000"/>
                </a:solidFill>
              </a:rPr>
              <a:t>En su caso, podrá realizar diligencias de </a:t>
            </a:r>
            <a:r>
              <a:rPr lang="es-ES" sz="1600" dirty="0" smtClean="0">
                <a:solidFill>
                  <a:srgbClr val="000000"/>
                </a:solidFill>
              </a:rPr>
              <a:t>investigación preliminares.</a:t>
            </a:r>
            <a:endParaRPr lang="es-ES" sz="1600" dirty="0">
              <a:solidFill>
                <a:srgbClr val="000000"/>
              </a:solidFill>
            </a:endParaRPr>
          </a:p>
          <a:p>
            <a:pPr algn="r" defTabSz="914400" fontAlgn="base">
              <a:spcBef>
                <a:spcPct val="0"/>
              </a:spcBef>
              <a:spcAft>
                <a:spcPct val="0"/>
              </a:spcAft>
              <a:defRPr/>
            </a:pPr>
            <a:r>
              <a:rPr lang="es-ES" sz="1600" dirty="0">
                <a:solidFill>
                  <a:srgbClr val="000000"/>
                </a:solidFill>
              </a:rPr>
              <a:t> </a:t>
            </a:r>
            <a:r>
              <a:rPr lang="es-ES" sz="1000" dirty="0" smtClean="0">
                <a:solidFill>
                  <a:srgbClr val="000000"/>
                </a:solidFill>
              </a:rPr>
              <a:t>Arts. </a:t>
            </a:r>
            <a:r>
              <a:rPr lang="es-ES" sz="1000" dirty="0" smtClean="0">
                <a:solidFill>
                  <a:schemeClr val="accent1">
                    <a:lumMod val="50000"/>
                  </a:schemeClr>
                </a:solidFill>
              </a:rPr>
              <a:t>17; 49 y 61.2  </a:t>
            </a:r>
            <a:r>
              <a:rPr lang="es-ES" sz="1000" dirty="0" err="1">
                <a:solidFill>
                  <a:srgbClr val="000000"/>
                </a:solidFill>
              </a:rPr>
              <a:t>RQyD</a:t>
            </a:r>
            <a:endParaRPr lang="es-ES" sz="1000" dirty="0">
              <a:solidFill>
                <a:srgbClr val="000000"/>
              </a:solidFill>
            </a:endParaRPr>
          </a:p>
        </p:txBody>
      </p:sp>
      <p:sp>
        <p:nvSpPr>
          <p:cNvPr id="15364" name="Rectangle 20"/>
          <p:cNvSpPr>
            <a:spLocks noChangeArrowheads="1"/>
          </p:cNvSpPr>
          <p:nvPr/>
        </p:nvSpPr>
        <p:spPr bwMode="auto">
          <a:xfrm rot="10800000" flipV="1">
            <a:off x="4787900" y="2276475"/>
            <a:ext cx="4105275" cy="1368425"/>
          </a:xfrm>
          <a:prstGeom prst="rect">
            <a:avLst/>
          </a:prstGeom>
          <a:solidFill>
            <a:schemeClr val="bg1">
              <a:lumMod val="95000"/>
            </a:schemeClr>
          </a:solidFill>
          <a:ln w="3175">
            <a:solidFill>
              <a:srgbClr val="560730"/>
            </a:solidFill>
            <a:miter lim="800000"/>
            <a:headEnd/>
            <a:tailEnd/>
          </a:ln>
        </p:spPr>
        <p:txBody>
          <a:bodyPr anchor="ctr"/>
          <a:lstStyle/>
          <a:p>
            <a:pPr defTabSz="914400" fontAlgn="base">
              <a:spcBef>
                <a:spcPct val="0"/>
              </a:spcBef>
              <a:spcAft>
                <a:spcPct val="0"/>
              </a:spcAft>
              <a:defRPr/>
            </a:pPr>
            <a:r>
              <a:rPr lang="es-ES" sz="1500" dirty="0">
                <a:solidFill>
                  <a:srgbClr val="000000"/>
                </a:solidFill>
              </a:rPr>
              <a:t>Admitida la denuncia, corre traslado a las partes y las notifica para que asistan a una </a:t>
            </a:r>
            <a:r>
              <a:rPr lang="es-ES" sz="1500" b="1" dirty="0">
                <a:solidFill>
                  <a:srgbClr val="000000"/>
                </a:solidFill>
              </a:rPr>
              <a:t>audiencia de pruebas y alegatos, dentro de las 48 horas </a:t>
            </a:r>
            <a:r>
              <a:rPr lang="es-ES" sz="1500" dirty="0">
                <a:solidFill>
                  <a:srgbClr val="000000"/>
                </a:solidFill>
              </a:rPr>
              <a:t>siguientes al emplazamiento.</a:t>
            </a:r>
          </a:p>
          <a:p>
            <a:pPr algn="just" defTabSz="914400" fontAlgn="base">
              <a:spcBef>
                <a:spcPct val="0"/>
              </a:spcBef>
              <a:spcAft>
                <a:spcPct val="0"/>
              </a:spcAft>
              <a:defRPr/>
            </a:pPr>
            <a:r>
              <a:rPr lang="es-MX" sz="1400" dirty="0">
                <a:solidFill>
                  <a:srgbClr val="000000"/>
                </a:solidFill>
              </a:rPr>
              <a:t>                                  Jurisprudencia 27/2009</a:t>
            </a:r>
          </a:p>
          <a:p>
            <a:pPr defTabSz="914400" fontAlgn="base">
              <a:spcBef>
                <a:spcPct val="0"/>
              </a:spcBef>
              <a:spcAft>
                <a:spcPct val="0"/>
              </a:spcAft>
              <a:defRPr/>
            </a:pPr>
            <a:endParaRPr lang="es-ES" sz="1500" dirty="0">
              <a:solidFill>
                <a:srgbClr val="000000"/>
              </a:solidFill>
            </a:endParaRPr>
          </a:p>
        </p:txBody>
      </p:sp>
      <p:sp>
        <p:nvSpPr>
          <p:cNvPr id="15365" name="Rectangle 20"/>
          <p:cNvSpPr>
            <a:spLocks noChangeArrowheads="1"/>
          </p:cNvSpPr>
          <p:nvPr/>
        </p:nvSpPr>
        <p:spPr bwMode="auto">
          <a:xfrm rot="10800000" flipV="1">
            <a:off x="250825" y="2214563"/>
            <a:ext cx="4321175" cy="1404937"/>
          </a:xfrm>
          <a:prstGeom prst="rect">
            <a:avLst/>
          </a:prstGeom>
          <a:solidFill>
            <a:schemeClr val="bg1">
              <a:lumMod val="95000"/>
            </a:schemeClr>
          </a:solidFill>
          <a:ln w="3175">
            <a:solidFill>
              <a:srgbClr val="560730"/>
            </a:solidFill>
            <a:miter lim="800000"/>
            <a:headEnd/>
            <a:tailEnd/>
          </a:ln>
        </p:spPr>
        <p:txBody>
          <a:bodyPr anchor="ctr"/>
          <a:lstStyle/>
          <a:p>
            <a:pPr algn="just" defTabSz="914400" fontAlgn="base">
              <a:spcBef>
                <a:spcPct val="0"/>
              </a:spcBef>
              <a:spcAft>
                <a:spcPct val="0"/>
              </a:spcAft>
              <a:defRPr/>
            </a:pPr>
            <a:r>
              <a:rPr lang="es-ES" sz="1500" dirty="0">
                <a:solidFill>
                  <a:srgbClr val="000000"/>
                </a:solidFill>
              </a:rPr>
              <a:t>Si </a:t>
            </a:r>
            <a:r>
              <a:rPr lang="es-ES" sz="1500" b="1" dirty="0">
                <a:solidFill>
                  <a:srgbClr val="000000"/>
                </a:solidFill>
              </a:rPr>
              <a:t>la UTCE de la Secretaría Ejecutiva </a:t>
            </a:r>
            <a:r>
              <a:rPr lang="es-ES" sz="1500" dirty="0">
                <a:solidFill>
                  <a:srgbClr val="000000"/>
                </a:solidFill>
              </a:rPr>
              <a:t>considera necesaria la adopción de </a:t>
            </a:r>
            <a:r>
              <a:rPr lang="es-ES" sz="1500" b="1" dirty="0">
                <a:solidFill>
                  <a:srgbClr val="000000"/>
                </a:solidFill>
              </a:rPr>
              <a:t>medidas cautelares</a:t>
            </a:r>
            <a:r>
              <a:rPr lang="es-ES" sz="1500" dirty="0">
                <a:solidFill>
                  <a:srgbClr val="000000"/>
                </a:solidFill>
              </a:rPr>
              <a:t>, las propondrá a la Comisión de Quejas y Denuncias dentro de las </a:t>
            </a:r>
            <a:r>
              <a:rPr lang="es-ES" sz="1500" b="1" dirty="0">
                <a:solidFill>
                  <a:srgbClr val="000000"/>
                </a:solidFill>
              </a:rPr>
              <a:t>siguientes 48 horas</a:t>
            </a:r>
            <a:r>
              <a:rPr lang="es-ES" sz="1500" dirty="0">
                <a:solidFill>
                  <a:srgbClr val="000000"/>
                </a:solidFill>
              </a:rPr>
              <a:t>.</a:t>
            </a:r>
            <a:r>
              <a:rPr lang="es-MX" sz="1400" dirty="0">
                <a:solidFill>
                  <a:srgbClr val="000000"/>
                </a:solidFill>
              </a:rPr>
              <a:t> </a:t>
            </a:r>
          </a:p>
          <a:p>
            <a:pPr defTabSz="914400" fontAlgn="base">
              <a:spcBef>
                <a:spcPct val="0"/>
              </a:spcBef>
              <a:spcAft>
                <a:spcPct val="0"/>
              </a:spcAft>
              <a:defRPr/>
            </a:pPr>
            <a:r>
              <a:rPr lang="es-MX" sz="1400" dirty="0">
                <a:solidFill>
                  <a:srgbClr val="000000"/>
                </a:solidFill>
              </a:rPr>
              <a:t>                                     Jurisprudencia 7/2012</a:t>
            </a:r>
            <a:endParaRPr lang="es-ES" sz="1500" dirty="0">
              <a:solidFill>
                <a:srgbClr val="000000"/>
              </a:solidFill>
            </a:endParaRPr>
          </a:p>
        </p:txBody>
      </p:sp>
      <p:sp>
        <p:nvSpPr>
          <p:cNvPr id="43014" name="Text Box 16"/>
          <p:cNvSpPr txBox="1">
            <a:spLocks noChangeArrowheads="1"/>
          </p:cNvSpPr>
          <p:nvPr/>
        </p:nvSpPr>
        <p:spPr bwMode="auto">
          <a:xfrm>
            <a:off x="863600" y="0"/>
            <a:ext cx="828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MX" altLang="es-MX" sz="2000" b="1" smtClean="0">
                <a:solidFill>
                  <a:srgbClr val="FFFFFF"/>
                </a:solidFill>
              </a:rPr>
              <a:t>Etapas del procedimiento especial sancionador </a:t>
            </a:r>
            <a:endParaRPr lang="es-ES" altLang="es-MX" sz="2000" b="1" smtClean="0">
              <a:solidFill>
                <a:srgbClr val="FFFFFF"/>
              </a:solidFill>
            </a:endParaRPr>
          </a:p>
        </p:txBody>
      </p:sp>
      <p:sp>
        <p:nvSpPr>
          <p:cNvPr id="15" name="14 Botón de acción: Hacia delante o Siguiente">
            <a:hlinkClick r:id="rId3" action="ppaction://hlinksldjump" highlightClick="1"/>
          </p:cNvPr>
          <p:cNvSpPr/>
          <p:nvPr/>
        </p:nvSpPr>
        <p:spPr bwMode="auto">
          <a:xfrm>
            <a:off x="8520113" y="3238500"/>
            <a:ext cx="360362" cy="360363"/>
          </a:xfrm>
          <a:prstGeom prst="actionButtonForwardNext">
            <a:avLst/>
          </a:prstGeom>
          <a:solidFill>
            <a:schemeClr val="bg1">
              <a:lumMod val="85000"/>
              <a:alpha val="65000"/>
            </a:schemeClr>
          </a:solidFill>
          <a:ln w="9525" algn="ctr">
            <a:solidFill>
              <a:srgbClr val="24533A"/>
            </a:solidFill>
            <a:round/>
            <a:headEnd/>
            <a:tailEnd/>
          </a:ln>
        </p:spPr>
        <p:txBody>
          <a:bodyPr/>
          <a:lstStyle/>
          <a:p>
            <a:pPr defTabSz="914400" fontAlgn="base">
              <a:spcBef>
                <a:spcPct val="0"/>
              </a:spcBef>
              <a:spcAft>
                <a:spcPct val="0"/>
              </a:spcAft>
              <a:defRPr/>
            </a:pPr>
            <a:endParaRPr lang="es-ES" dirty="0">
              <a:solidFill>
                <a:srgbClr val="000000"/>
              </a:solidFill>
            </a:endParaRPr>
          </a:p>
        </p:txBody>
      </p:sp>
      <p:sp>
        <p:nvSpPr>
          <p:cNvPr id="17" name="16 Botón de acción: Hacia delante o Siguiente">
            <a:hlinkClick r:id="rId4" action="ppaction://hlinksldjump" highlightClick="1"/>
          </p:cNvPr>
          <p:cNvSpPr/>
          <p:nvPr/>
        </p:nvSpPr>
        <p:spPr bwMode="auto">
          <a:xfrm>
            <a:off x="4140200" y="3213100"/>
            <a:ext cx="360363" cy="360363"/>
          </a:xfrm>
          <a:prstGeom prst="actionButtonForwardNext">
            <a:avLst/>
          </a:prstGeom>
          <a:solidFill>
            <a:schemeClr val="bg1">
              <a:lumMod val="85000"/>
              <a:alpha val="65000"/>
            </a:schemeClr>
          </a:solidFill>
          <a:ln w="9525" algn="ctr">
            <a:solidFill>
              <a:srgbClr val="24533A"/>
            </a:solidFill>
            <a:round/>
            <a:headEnd/>
            <a:tailEnd/>
          </a:ln>
        </p:spPr>
        <p:txBody>
          <a:bodyPr/>
          <a:lstStyle/>
          <a:p>
            <a:pPr defTabSz="914400" fontAlgn="base">
              <a:spcBef>
                <a:spcPct val="0"/>
              </a:spcBef>
              <a:spcAft>
                <a:spcPct val="0"/>
              </a:spcAft>
              <a:defRPr/>
            </a:pPr>
            <a:endParaRPr lang="es-ES" dirty="0">
              <a:solidFill>
                <a:srgbClr val="000000"/>
              </a:solidFill>
            </a:endParaRPr>
          </a:p>
        </p:txBody>
      </p:sp>
      <p:cxnSp>
        <p:nvCxnSpPr>
          <p:cNvPr id="43017" name="20 Conector angular"/>
          <p:cNvCxnSpPr>
            <a:cxnSpLocks noChangeShapeType="1"/>
            <a:stCxn id="15365" idx="0"/>
            <a:endCxn id="15364" idx="0"/>
          </p:cNvCxnSpPr>
          <p:nvPr/>
        </p:nvCxnSpPr>
        <p:spPr bwMode="auto">
          <a:xfrm rot="16200000" flipH="1">
            <a:off x="4595020" y="30956"/>
            <a:ext cx="61912" cy="4429125"/>
          </a:xfrm>
          <a:prstGeom prst="bentConnector3">
            <a:avLst>
              <a:gd name="adj1" fmla="val -369185"/>
            </a:avLst>
          </a:prstGeom>
          <a:noFill/>
          <a:ln w="28575">
            <a:solidFill>
              <a:srgbClr val="777777"/>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3018" name="21 Conector recto"/>
          <p:cNvCxnSpPr>
            <a:cxnSpLocks noChangeShapeType="1"/>
          </p:cNvCxnSpPr>
          <p:nvPr/>
        </p:nvCxnSpPr>
        <p:spPr bwMode="auto">
          <a:xfrm flipH="1">
            <a:off x="4716463" y="1773238"/>
            <a:ext cx="0" cy="215900"/>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cxnSp>
      <p:sp>
        <p:nvSpPr>
          <p:cNvPr id="23" name="Rectangle 24"/>
          <p:cNvSpPr>
            <a:spLocks noChangeArrowheads="1"/>
          </p:cNvSpPr>
          <p:nvPr/>
        </p:nvSpPr>
        <p:spPr bwMode="auto">
          <a:xfrm rot="10800000" flipV="1">
            <a:off x="4572000" y="4010025"/>
            <a:ext cx="4321175" cy="1939925"/>
          </a:xfrm>
          <a:prstGeom prst="rect">
            <a:avLst/>
          </a:prstGeom>
          <a:solidFill>
            <a:schemeClr val="bg1">
              <a:lumMod val="95000"/>
            </a:schemeClr>
          </a:solidFill>
          <a:ln w="3175">
            <a:solidFill>
              <a:srgbClr val="560730"/>
            </a:solidFill>
            <a:miter lim="800000"/>
            <a:headEnd/>
            <a:tailEnd/>
          </a:ln>
        </p:spPr>
        <p:txBody>
          <a:bodyPr anchor="ctr"/>
          <a:lstStyle/>
          <a:p>
            <a:pPr algn="just" defTabSz="914400" fontAlgn="base">
              <a:spcBef>
                <a:spcPct val="0"/>
              </a:spcBef>
              <a:spcAft>
                <a:spcPct val="0"/>
              </a:spcAft>
              <a:defRPr/>
            </a:pPr>
            <a:r>
              <a:rPr lang="es-ES" sz="1500" b="1" dirty="0">
                <a:solidFill>
                  <a:srgbClr val="000000"/>
                </a:solidFill>
              </a:rPr>
              <a:t>Celebrada la audiencia, la UTCE de la Secretaría Ejecutiva deberá turnar de inmediato el expediente completo a la Sala Regional Especializada del TEPJF, así como un informe circunstanciado.</a:t>
            </a:r>
          </a:p>
          <a:p>
            <a:pPr defTabSz="914400" fontAlgn="base">
              <a:spcBef>
                <a:spcPct val="0"/>
              </a:spcBef>
              <a:spcAft>
                <a:spcPct val="0"/>
              </a:spcAft>
              <a:defRPr/>
            </a:pPr>
            <a:r>
              <a:rPr lang="es-ES" sz="1500" dirty="0">
                <a:solidFill>
                  <a:srgbClr val="000000"/>
                </a:solidFill>
              </a:rPr>
              <a:t>.</a:t>
            </a:r>
          </a:p>
        </p:txBody>
      </p:sp>
      <p:cxnSp>
        <p:nvCxnSpPr>
          <p:cNvPr id="43020" name="24 Conector recto de flecha"/>
          <p:cNvCxnSpPr>
            <a:cxnSpLocks noChangeShapeType="1"/>
          </p:cNvCxnSpPr>
          <p:nvPr/>
        </p:nvCxnSpPr>
        <p:spPr bwMode="auto">
          <a:xfrm rot="5400000">
            <a:off x="6515894" y="3788569"/>
            <a:ext cx="288925" cy="1587"/>
          </a:xfrm>
          <a:prstGeom prst="straightConnector1">
            <a:avLst/>
          </a:prstGeom>
          <a:noFill/>
          <a:ln w="28575">
            <a:solidFill>
              <a:srgbClr val="777777"/>
            </a:solidFill>
            <a:round/>
            <a:headEnd/>
            <a:tailEnd type="triangle" w="med" len="med"/>
          </a:ln>
          <a:extLst>
            <a:ext uri="{909E8E84-426E-40DD-AFC4-6F175D3DCCD1}">
              <a14:hiddenFill xmlns:a14="http://schemas.microsoft.com/office/drawing/2010/main">
                <a:noFill/>
              </a14:hiddenFill>
            </a:ext>
          </a:extLst>
        </p:spPr>
      </p:cxnSp>
      <p:cxnSp>
        <p:nvCxnSpPr>
          <p:cNvPr id="43021" name="29 Conector recto de flecha"/>
          <p:cNvCxnSpPr>
            <a:cxnSpLocks noChangeShapeType="1"/>
          </p:cNvCxnSpPr>
          <p:nvPr/>
        </p:nvCxnSpPr>
        <p:spPr bwMode="auto">
          <a:xfrm rot="10800000">
            <a:off x="4211638" y="5013325"/>
            <a:ext cx="360362" cy="1588"/>
          </a:xfrm>
          <a:prstGeom prst="straightConnector1">
            <a:avLst/>
          </a:prstGeom>
          <a:noFill/>
          <a:ln w="28575">
            <a:solidFill>
              <a:srgbClr val="777777"/>
            </a:solidFill>
            <a:round/>
            <a:headEnd/>
            <a:tailEnd type="triangle" w="med" len="med"/>
          </a:ln>
          <a:extLst>
            <a:ext uri="{909E8E84-426E-40DD-AFC4-6F175D3DCCD1}">
              <a14:hiddenFill xmlns:a14="http://schemas.microsoft.com/office/drawing/2010/main">
                <a:noFill/>
              </a14:hiddenFill>
            </a:ext>
          </a:extLst>
        </p:spPr>
      </p:cxnSp>
      <p:sp>
        <p:nvSpPr>
          <p:cNvPr id="43022" name="13 CuadroTexto"/>
          <p:cNvSpPr txBox="1">
            <a:spLocks noChangeArrowheads="1"/>
          </p:cNvSpPr>
          <p:nvPr/>
        </p:nvSpPr>
        <p:spPr bwMode="auto">
          <a:xfrm>
            <a:off x="2555875" y="6308725"/>
            <a:ext cx="50403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Artículos 471, párrafos 7 y 8 y 473 de la Lgipe.</a:t>
            </a:r>
          </a:p>
        </p:txBody>
      </p:sp>
      <p:sp>
        <p:nvSpPr>
          <p:cNvPr id="2" name="1 Rectángulo redondeado"/>
          <p:cNvSpPr/>
          <p:nvPr/>
        </p:nvSpPr>
        <p:spPr>
          <a:xfrm>
            <a:off x="6899568" y="1807300"/>
            <a:ext cx="1620546" cy="261648"/>
          </a:xfrm>
          <a:prstGeom prst="round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dirty="0" smtClean="0">
                <a:solidFill>
                  <a:schemeClr val="accent1">
                    <a:lumMod val="50000"/>
                  </a:schemeClr>
                </a:solidFill>
              </a:rPr>
              <a:t>Tesis LXXVIII/2015</a:t>
            </a:r>
            <a:endParaRPr lang="es-MX" sz="1200" dirty="0">
              <a:solidFill>
                <a:schemeClr val="accent1">
                  <a:lumMod val="50000"/>
                </a:schemeClr>
              </a:solidFill>
            </a:endParaRPr>
          </a:p>
        </p:txBody>
      </p:sp>
    </p:spTree>
    <p:extLst>
      <p:ext uri="{BB962C8B-B14F-4D97-AF65-F5344CB8AC3E}">
        <p14:creationId xmlns:p14="http://schemas.microsoft.com/office/powerpoint/2010/main" val="2827143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288" y="908050"/>
            <a:ext cx="3286125" cy="1279525"/>
          </a:xfrm>
          <a:prstGeom prst="rect">
            <a:avLst/>
          </a:prstGeom>
          <a:solidFill>
            <a:schemeClr val="bg1">
              <a:lumMod val="95000"/>
            </a:schemeClr>
          </a:solidFill>
          <a:ln>
            <a:solidFill>
              <a:srgbClr val="008040"/>
            </a:solidFill>
          </a:ln>
        </p:spPr>
        <p:style>
          <a:lnRef idx="2">
            <a:schemeClr val="dk1"/>
          </a:lnRef>
          <a:fillRef idx="1">
            <a:schemeClr val="lt1"/>
          </a:fillRef>
          <a:effectRef idx="0">
            <a:schemeClr val="dk1"/>
          </a:effectRef>
          <a:fontRef idx="minor">
            <a:schemeClr val="dk1"/>
          </a:fontRef>
        </p:style>
        <p:txBody>
          <a:bodyPr anchor="ctr"/>
          <a:lstStyle/>
          <a:p>
            <a:pPr algn="just" defTabSz="914400" fontAlgn="base">
              <a:spcBef>
                <a:spcPct val="0"/>
              </a:spcBef>
              <a:spcAft>
                <a:spcPct val="0"/>
              </a:spcAft>
              <a:defRPr/>
            </a:pPr>
            <a:r>
              <a:rPr lang="es-MX" sz="1600" dirty="0" smtClean="0">
                <a:solidFill>
                  <a:srgbClr val="000000"/>
                </a:solidFill>
              </a:rPr>
              <a:t>La Sala Regional Especializada (SRE) </a:t>
            </a:r>
            <a:r>
              <a:rPr lang="es-MX" sz="1600" dirty="0">
                <a:solidFill>
                  <a:srgbClr val="000000"/>
                </a:solidFill>
              </a:rPr>
              <a:t>del TEPJF es competente para resolver el procedimiento especial sancionador.</a:t>
            </a:r>
          </a:p>
          <a:p>
            <a:pPr algn="just" defTabSz="914400" fontAlgn="base">
              <a:spcBef>
                <a:spcPct val="0"/>
              </a:spcBef>
              <a:spcAft>
                <a:spcPct val="0"/>
              </a:spcAft>
              <a:defRPr/>
            </a:pPr>
            <a:endParaRPr lang="es-MX" sz="1600" dirty="0">
              <a:solidFill>
                <a:srgbClr val="000000"/>
              </a:solidFill>
            </a:endParaRPr>
          </a:p>
        </p:txBody>
      </p:sp>
      <p:sp>
        <p:nvSpPr>
          <p:cNvPr id="3" name="2 Rectángulo"/>
          <p:cNvSpPr/>
          <p:nvPr/>
        </p:nvSpPr>
        <p:spPr>
          <a:xfrm>
            <a:off x="139700" y="2740025"/>
            <a:ext cx="3856038" cy="2273300"/>
          </a:xfrm>
          <a:prstGeom prst="rect">
            <a:avLst/>
          </a:prstGeom>
          <a:solidFill>
            <a:schemeClr val="bg1">
              <a:lumMod val="95000"/>
            </a:schemeClr>
          </a:solidFill>
          <a:ln>
            <a:solidFill>
              <a:srgbClr val="008040"/>
            </a:solidFill>
          </a:ln>
        </p:spPr>
        <p:style>
          <a:lnRef idx="2">
            <a:schemeClr val="dk1"/>
          </a:lnRef>
          <a:fillRef idx="1">
            <a:schemeClr val="lt1"/>
          </a:fillRef>
          <a:effectRef idx="0">
            <a:schemeClr val="dk1"/>
          </a:effectRef>
          <a:fontRef idx="minor">
            <a:schemeClr val="dk1"/>
          </a:fontRef>
        </p:style>
        <p:txBody>
          <a:bodyPr anchor="ctr"/>
          <a:lstStyle/>
          <a:p>
            <a:pPr algn="just" defTabSz="914400" fontAlgn="base">
              <a:spcBef>
                <a:spcPct val="0"/>
              </a:spcBef>
              <a:spcAft>
                <a:spcPct val="0"/>
              </a:spcAft>
              <a:defRPr/>
            </a:pPr>
            <a:r>
              <a:rPr lang="es-MX" sz="1600" dirty="0">
                <a:solidFill>
                  <a:srgbClr val="000000"/>
                </a:solidFill>
              </a:rPr>
              <a:t>Si la SRE del TEPJF </a:t>
            </a:r>
            <a:r>
              <a:rPr lang="es-MX" sz="1600" dirty="0" smtClean="0">
                <a:solidFill>
                  <a:srgbClr val="000000"/>
                </a:solidFill>
              </a:rPr>
              <a:t>advierte –al recibir el expediente- </a:t>
            </a:r>
            <a:r>
              <a:rPr lang="es-MX" sz="1600" dirty="0">
                <a:solidFill>
                  <a:srgbClr val="000000"/>
                </a:solidFill>
              </a:rPr>
              <a:t>omisiones o deficiencias en la integración del expediente o en su tramitación, así como violación a las reglas establecidas en la LGIPE, podrá realizar u ordenar al Instituto la realización de diligencias para mejor proveer. </a:t>
            </a:r>
          </a:p>
          <a:p>
            <a:pPr algn="just" defTabSz="914400" fontAlgn="base">
              <a:spcBef>
                <a:spcPct val="0"/>
              </a:spcBef>
              <a:spcAft>
                <a:spcPct val="0"/>
              </a:spcAft>
              <a:defRPr/>
            </a:pPr>
            <a:endParaRPr lang="es-MX" sz="1600" dirty="0">
              <a:solidFill>
                <a:srgbClr val="000000"/>
              </a:solidFill>
            </a:endParaRPr>
          </a:p>
        </p:txBody>
      </p:sp>
      <p:sp>
        <p:nvSpPr>
          <p:cNvPr id="4" name="3 Rectángulo"/>
          <p:cNvSpPr/>
          <p:nvPr/>
        </p:nvSpPr>
        <p:spPr>
          <a:xfrm>
            <a:off x="4859338" y="1484313"/>
            <a:ext cx="3889375" cy="2860675"/>
          </a:xfrm>
          <a:prstGeom prst="rect">
            <a:avLst/>
          </a:prstGeom>
          <a:solidFill>
            <a:schemeClr val="bg1">
              <a:lumMod val="95000"/>
            </a:schemeClr>
          </a:solidFill>
          <a:ln>
            <a:solidFill>
              <a:srgbClr val="008040"/>
            </a:solidFill>
          </a:ln>
        </p:spPr>
        <p:style>
          <a:lnRef idx="2">
            <a:schemeClr val="dk1"/>
          </a:lnRef>
          <a:fillRef idx="1">
            <a:schemeClr val="lt1"/>
          </a:fillRef>
          <a:effectRef idx="0">
            <a:schemeClr val="dk1"/>
          </a:effectRef>
          <a:fontRef idx="minor">
            <a:schemeClr val="dk1"/>
          </a:fontRef>
        </p:style>
        <p:txBody>
          <a:bodyPr anchor="ctr"/>
          <a:lstStyle/>
          <a:p>
            <a:pPr algn="just" defTabSz="914400" fontAlgn="base">
              <a:spcBef>
                <a:spcPct val="0"/>
              </a:spcBef>
              <a:spcAft>
                <a:spcPct val="0"/>
              </a:spcAft>
              <a:defRPr/>
            </a:pPr>
            <a:r>
              <a:rPr lang="es-MX" sz="1600" dirty="0">
                <a:solidFill>
                  <a:srgbClr val="000000"/>
                </a:solidFill>
              </a:rPr>
              <a:t>Una vez que se encuentre debidamente integrado el expediente, el magistrado ponente </a:t>
            </a:r>
            <a:r>
              <a:rPr lang="es-MX" sz="1600" dirty="0" smtClean="0">
                <a:solidFill>
                  <a:srgbClr val="000000"/>
                </a:solidFill>
              </a:rPr>
              <a:t>-dentro </a:t>
            </a:r>
            <a:r>
              <a:rPr lang="es-MX" sz="1600" dirty="0">
                <a:solidFill>
                  <a:srgbClr val="000000"/>
                </a:solidFill>
              </a:rPr>
              <a:t>de las 48 horas siguientes, contadas a partir de su </a:t>
            </a:r>
            <a:r>
              <a:rPr lang="es-MX" sz="1600" dirty="0" smtClean="0">
                <a:solidFill>
                  <a:srgbClr val="000000"/>
                </a:solidFill>
              </a:rPr>
              <a:t>turno- </a:t>
            </a:r>
            <a:r>
              <a:rPr lang="es-MX" sz="1600" dirty="0">
                <a:solidFill>
                  <a:srgbClr val="000000"/>
                </a:solidFill>
              </a:rPr>
              <a:t>pondrá a consideración del pleno de la Sala el proyecto de sentencia. El pleno resolverá el asunto en sesión pública en un plazo de 24 horas, contadas a partir de la distribución del proyecto.</a:t>
            </a:r>
          </a:p>
          <a:p>
            <a:pPr algn="just" defTabSz="914400" fontAlgn="base">
              <a:spcBef>
                <a:spcPct val="0"/>
              </a:spcBef>
              <a:spcAft>
                <a:spcPct val="0"/>
              </a:spcAft>
              <a:defRPr/>
            </a:pPr>
            <a:endParaRPr lang="es-MX" sz="1600" dirty="0">
              <a:solidFill>
                <a:srgbClr val="000000"/>
              </a:solidFill>
            </a:endParaRPr>
          </a:p>
        </p:txBody>
      </p:sp>
      <p:sp>
        <p:nvSpPr>
          <p:cNvPr id="5" name="4 Rectángulo"/>
          <p:cNvSpPr/>
          <p:nvPr/>
        </p:nvSpPr>
        <p:spPr>
          <a:xfrm>
            <a:off x="4716463" y="4724400"/>
            <a:ext cx="4259262" cy="1368425"/>
          </a:xfrm>
          <a:prstGeom prst="rect">
            <a:avLst/>
          </a:prstGeom>
          <a:solidFill>
            <a:schemeClr val="bg1">
              <a:lumMod val="95000"/>
            </a:schemeClr>
          </a:solidFill>
          <a:ln>
            <a:solidFill>
              <a:srgbClr val="008040"/>
            </a:solidFill>
          </a:ln>
        </p:spPr>
        <p:style>
          <a:lnRef idx="2">
            <a:schemeClr val="dk1"/>
          </a:lnRef>
          <a:fillRef idx="1">
            <a:schemeClr val="lt1"/>
          </a:fillRef>
          <a:effectRef idx="0">
            <a:schemeClr val="dk1"/>
          </a:effectRef>
          <a:fontRef idx="minor">
            <a:schemeClr val="dk1"/>
          </a:fontRef>
        </p:style>
        <p:txBody>
          <a:bodyPr anchor="ctr"/>
          <a:lstStyle/>
          <a:p>
            <a:pPr algn="just" defTabSz="914400" fontAlgn="base">
              <a:spcBef>
                <a:spcPct val="0"/>
              </a:spcBef>
              <a:spcAft>
                <a:spcPct val="0"/>
              </a:spcAft>
              <a:defRPr/>
            </a:pPr>
            <a:endParaRPr lang="es-MX" dirty="0">
              <a:solidFill>
                <a:srgbClr val="000000"/>
              </a:solidFill>
            </a:endParaRPr>
          </a:p>
          <a:p>
            <a:pPr algn="just" defTabSz="914400" fontAlgn="base">
              <a:spcBef>
                <a:spcPct val="0"/>
              </a:spcBef>
              <a:spcAft>
                <a:spcPct val="0"/>
              </a:spcAft>
              <a:defRPr/>
            </a:pPr>
            <a:r>
              <a:rPr lang="es-MX" sz="1600" dirty="0">
                <a:solidFill>
                  <a:srgbClr val="000000"/>
                </a:solidFill>
              </a:rPr>
              <a:t>Las sentencias podrán:</a:t>
            </a:r>
          </a:p>
          <a:p>
            <a:pPr marL="342900" indent="-342900" algn="just" defTabSz="914400" fontAlgn="base">
              <a:spcBef>
                <a:spcPct val="0"/>
              </a:spcBef>
              <a:spcAft>
                <a:spcPct val="0"/>
              </a:spcAft>
              <a:buFontTx/>
              <a:buAutoNum type="alphaLcParenR"/>
              <a:defRPr/>
            </a:pPr>
            <a:r>
              <a:rPr lang="es-MX" sz="1600" dirty="0">
                <a:solidFill>
                  <a:srgbClr val="000000"/>
                </a:solidFill>
              </a:rPr>
              <a:t>Declarar la inexistencia de la violación y revocar, en su caso, medidas cautelares.</a:t>
            </a:r>
          </a:p>
          <a:p>
            <a:pPr marL="342900" indent="-342900" algn="just" defTabSz="914400" fontAlgn="base">
              <a:spcBef>
                <a:spcPct val="0"/>
              </a:spcBef>
              <a:spcAft>
                <a:spcPct val="0"/>
              </a:spcAft>
              <a:buFontTx/>
              <a:buAutoNum type="alphaLcParenR"/>
              <a:defRPr/>
            </a:pPr>
            <a:r>
              <a:rPr lang="es-MX" sz="1600" dirty="0">
                <a:solidFill>
                  <a:srgbClr val="000000"/>
                </a:solidFill>
              </a:rPr>
              <a:t>Imponer sanciones.</a:t>
            </a:r>
          </a:p>
          <a:p>
            <a:pPr algn="just" defTabSz="914400" fontAlgn="base">
              <a:spcBef>
                <a:spcPct val="0"/>
              </a:spcBef>
              <a:spcAft>
                <a:spcPct val="0"/>
              </a:spcAft>
              <a:defRPr/>
            </a:pPr>
            <a:endParaRPr lang="es-MX" sz="1600" dirty="0">
              <a:solidFill>
                <a:srgbClr val="000000"/>
              </a:solidFill>
            </a:endParaRPr>
          </a:p>
        </p:txBody>
      </p:sp>
      <p:sp>
        <p:nvSpPr>
          <p:cNvPr id="44038" name="5 Rectángulo"/>
          <p:cNvSpPr>
            <a:spLocks noChangeArrowheads="1"/>
          </p:cNvSpPr>
          <p:nvPr/>
        </p:nvSpPr>
        <p:spPr bwMode="auto">
          <a:xfrm>
            <a:off x="1785938" y="0"/>
            <a:ext cx="7358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914400" fontAlgn="base">
              <a:spcBef>
                <a:spcPct val="50000"/>
              </a:spcBef>
              <a:spcAft>
                <a:spcPct val="0"/>
              </a:spcAft>
            </a:pPr>
            <a:r>
              <a:rPr lang="es-MX" altLang="es-MX" sz="2000" b="1" smtClean="0">
                <a:solidFill>
                  <a:srgbClr val="FFFFFF"/>
                </a:solidFill>
              </a:rPr>
              <a:t>Etapas del procedimiento especial sancionador </a:t>
            </a:r>
            <a:endParaRPr lang="es-ES" altLang="es-MX" sz="2000" b="1" smtClean="0">
              <a:solidFill>
                <a:srgbClr val="FFFFFF"/>
              </a:solidFill>
            </a:endParaRPr>
          </a:p>
        </p:txBody>
      </p:sp>
      <p:sp>
        <p:nvSpPr>
          <p:cNvPr id="7" name="6 Flecha derecha"/>
          <p:cNvSpPr/>
          <p:nvPr/>
        </p:nvSpPr>
        <p:spPr>
          <a:xfrm>
            <a:off x="4067175" y="3213100"/>
            <a:ext cx="742950" cy="107950"/>
          </a:xfrm>
          <a:prstGeom prst="rightArrow">
            <a:avLst/>
          </a:prstGeom>
          <a:solidFill>
            <a:srgbClr val="24533A"/>
          </a:solidFill>
          <a:ln>
            <a:solidFill>
              <a:srgbClr val="24533A"/>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s-MX">
              <a:solidFill>
                <a:srgbClr val="FFFFFF"/>
              </a:solidFill>
            </a:endParaRPr>
          </a:p>
        </p:txBody>
      </p:sp>
      <p:sp>
        <p:nvSpPr>
          <p:cNvPr id="8" name="7 Flecha abajo"/>
          <p:cNvSpPr/>
          <p:nvPr/>
        </p:nvSpPr>
        <p:spPr>
          <a:xfrm>
            <a:off x="1614488" y="2205038"/>
            <a:ext cx="107950" cy="481012"/>
          </a:xfrm>
          <a:prstGeom prst="downArrow">
            <a:avLst/>
          </a:prstGeom>
          <a:solidFill>
            <a:srgbClr val="24533A"/>
          </a:solidFill>
          <a:ln>
            <a:solidFill>
              <a:srgbClr val="24533A"/>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s-MX">
              <a:solidFill>
                <a:srgbClr val="FFFFFF"/>
              </a:solidFill>
            </a:endParaRPr>
          </a:p>
        </p:txBody>
      </p:sp>
      <p:sp>
        <p:nvSpPr>
          <p:cNvPr id="44041" name="9 CuadroTexto"/>
          <p:cNvSpPr txBox="1">
            <a:spLocks noChangeArrowheads="1"/>
          </p:cNvSpPr>
          <p:nvPr/>
        </p:nvSpPr>
        <p:spPr bwMode="auto">
          <a:xfrm>
            <a:off x="1828800" y="2205038"/>
            <a:ext cx="187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sz="1200" i="1" smtClean="0">
                <a:solidFill>
                  <a:srgbClr val="000000"/>
                </a:solidFill>
              </a:rPr>
              <a:t>Articulo 475 de la Lgipe</a:t>
            </a:r>
          </a:p>
        </p:txBody>
      </p:sp>
      <p:sp>
        <p:nvSpPr>
          <p:cNvPr id="44042" name="10 Rectángulo"/>
          <p:cNvSpPr>
            <a:spLocks noChangeArrowheads="1"/>
          </p:cNvSpPr>
          <p:nvPr/>
        </p:nvSpPr>
        <p:spPr bwMode="auto">
          <a:xfrm>
            <a:off x="1331913" y="5095875"/>
            <a:ext cx="26146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914400" fontAlgn="base">
              <a:spcBef>
                <a:spcPct val="0"/>
              </a:spcBef>
              <a:spcAft>
                <a:spcPct val="0"/>
              </a:spcAft>
            </a:pPr>
            <a:r>
              <a:rPr lang="es-MX" sz="1200" i="1" smtClean="0">
                <a:solidFill>
                  <a:srgbClr val="000000"/>
                </a:solidFill>
              </a:rPr>
              <a:t>Articulo 476. 2, inciso b) de la Lgipe</a:t>
            </a:r>
          </a:p>
        </p:txBody>
      </p:sp>
      <p:sp>
        <p:nvSpPr>
          <p:cNvPr id="44043" name="11 Rectángulo"/>
          <p:cNvSpPr>
            <a:spLocks noChangeArrowheads="1"/>
          </p:cNvSpPr>
          <p:nvPr/>
        </p:nvSpPr>
        <p:spPr bwMode="auto">
          <a:xfrm>
            <a:off x="5968727" y="6159928"/>
            <a:ext cx="1785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914400" fontAlgn="base">
              <a:spcBef>
                <a:spcPct val="0"/>
              </a:spcBef>
              <a:spcAft>
                <a:spcPct val="0"/>
              </a:spcAft>
            </a:pPr>
            <a:r>
              <a:rPr lang="es-MX" sz="1200" i="1" dirty="0" smtClean="0">
                <a:solidFill>
                  <a:srgbClr val="000000"/>
                </a:solidFill>
              </a:rPr>
              <a:t>Articulo 477 de la </a:t>
            </a:r>
            <a:r>
              <a:rPr lang="es-MX" sz="1200" i="1" dirty="0" err="1" smtClean="0">
                <a:solidFill>
                  <a:srgbClr val="000000"/>
                </a:solidFill>
              </a:rPr>
              <a:t>Lgipe</a:t>
            </a:r>
            <a:endParaRPr lang="es-MX" sz="1200" i="1" dirty="0" smtClean="0">
              <a:solidFill>
                <a:srgbClr val="000000"/>
              </a:solidFill>
            </a:endParaRPr>
          </a:p>
        </p:txBody>
      </p:sp>
      <p:sp>
        <p:nvSpPr>
          <p:cNvPr id="44044" name="12 Rectángulo"/>
          <p:cNvSpPr>
            <a:spLocks noChangeArrowheads="1"/>
          </p:cNvSpPr>
          <p:nvPr/>
        </p:nvSpPr>
        <p:spPr bwMode="auto">
          <a:xfrm>
            <a:off x="5776913" y="4303713"/>
            <a:ext cx="2947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914400" fontAlgn="base">
              <a:spcBef>
                <a:spcPct val="0"/>
              </a:spcBef>
              <a:spcAft>
                <a:spcPct val="0"/>
              </a:spcAft>
            </a:pPr>
            <a:r>
              <a:rPr lang="es-MX" sz="1200" i="1" smtClean="0">
                <a:solidFill>
                  <a:srgbClr val="000000"/>
                </a:solidFill>
              </a:rPr>
              <a:t>Articulo 476.2, incisos d) y e) de la Lgipe</a:t>
            </a:r>
          </a:p>
        </p:txBody>
      </p:sp>
    </p:spTree>
    <p:extLst>
      <p:ext uri="{BB962C8B-B14F-4D97-AF65-F5344CB8AC3E}">
        <p14:creationId xmlns:p14="http://schemas.microsoft.com/office/powerpoint/2010/main" val="2405994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2"/>
          <p:cNvSpPr>
            <a:spLocks noChangeArrowheads="1"/>
          </p:cNvSpPr>
          <p:nvPr/>
        </p:nvSpPr>
        <p:spPr bwMode="auto">
          <a:xfrm>
            <a:off x="1042988" y="1406525"/>
            <a:ext cx="7559675" cy="2743200"/>
          </a:xfrm>
          <a:prstGeom prst="rect">
            <a:avLst/>
          </a:prstGeom>
          <a:solidFill>
            <a:srgbClr val="F2F2F2"/>
          </a:solidFill>
          <a:ln w="25400" algn="ctr">
            <a:solidFill>
              <a:srgbClr val="24533A"/>
            </a:solidFill>
            <a:miter lim="800000"/>
            <a:headEnd/>
            <a:tailEnd/>
          </a:ln>
        </p:spPr>
        <p:txBody>
          <a:bodyPr anchor="ctr"/>
          <a:lstStyle/>
          <a:p>
            <a:pPr defTabSz="914400" fontAlgn="base">
              <a:spcBef>
                <a:spcPts val="1200"/>
              </a:spcBef>
              <a:spcAft>
                <a:spcPct val="0"/>
              </a:spcAft>
              <a:buClr>
                <a:srgbClr val="560730"/>
              </a:buClr>
            </a:pPr>
            <a:endParaRPr lang="es-MX" altLang="es-MX" sz="1700" smtClean="0">
              <a:solidFill>
                <a:srgbClr val="000000"/>
              </a:solidFill>
              <a:cs typeface="Arial" charset="0"/>
            </a:endParaRPr>
          </a:p>
          <a:p>
            <a:pPr defTabSz="914400" fontAlgn="base">
              <a:spcBef>
                <a:spcPts val="1200"/>
              </a:spcBef>
              <a:spcAft>
                <a:spcPct val="0"/>
              </a:spcAft>
              <a:buClr>
                <a:srgbClr val="560730"/>
              </a:buClr>
            </a:pPr>
            <a:r>
              <a:rPr lang="es-MX" altLang="es-MX" sz="1700" smtClean="0">
                <a:solidFill>
                  <a:srgbClr val="000000"/>
                </a:solidFill>
                <a:cs typeface="Arial" charset="0"/>
              </a:rPr>
              <a:t>Cuando las denuncias tengan como motivo la realización de conductas referidas a:</a:t>
            </a:r>
          </a:p>
          <a:p>
            <a:pPr defTabSz="914400" fontAlgn="base">
              <a:spcBef>
                <a:spcPts val="1200"/>
              </a:spcBef>
              <a:spcAft>
                <a:spcPct val="0"/>
              </a:spcAft>
              <a:buClr>
                <a:srgbClr val="560730"/>
              </a:buClr>
              <a:buFont typeface="Wingdings" pitchFamily="2" charset="2"/>
              <a:buChar char="§"/>
            </a:pPr>
            <a:r>
              <a:rPr lang="es-MX" altLang="es-MX" sz="1700" smtClean="0">
                <a:solidFill>
                  <a:srgbClr val="000000"/>
                </a:solidFill>
                <a:cs typeface="Arial" charset="0"/>
              </a:rPr>
              <a:t> La ubicación física o al contenido de propaganda política o electoral impresa. </a:t>
            </a:r>
          </a:p>
          <a:p>
            <a:pPr defTabSz="914400" fontAlgn="base">
              <a:spcBef>
                <a:spcPts val="1200"/>
              </a:spcBef>
              <a:spcAft>
                <a:spcPct val="0"/>
              </a:spcAft>
              <a:buClr>
                <a:srgbClr val="560730"/>
              </a:buClr>
              <a:buFont typeface="Wingdings" pitchFamily="2" charset="2"/>
              <a:buChar char="§"/>
            </a:pPr>
            <a:r>
              <a:rPr lang="es-MX" altLang="es-MX" sz="1700" smtClean="0">
                <a:solidFill>
                  <a:srgbClr val="000000"/>
                </a:solidFill>
                <a:cs typeface="Arial" charset="0"/>
              </a:rPr>
              <a:t>  Propaganda pintada en bardas, o de cualquier otra diferente a la transmitida por radio o TV.</a:t>
            </a:r>
          </a:p>
          <a:p>
            <a:pPr defTabSz="914400" fontAlgn="base">
              <a:spcBef>
                <a:spcPts val="1200"/>
              </a:spcBef>
              <a:spcAft>
                <a:spcPct val="0"/>
              </a:spcAft>
              <a:buClr>
                <a:srgbClr val="560730"/>
              </a:buClr>
              <a:buFont typeface="Wingdings" pitchFamily="2" charset="2"/>
              <a:buChar char="§"/>
            </a:pPr>
            <a:r>
              <a:rPr lang="es-MX" altLang="es-MX" sz="1700" smtClean="0">
                <a:solidFill>
                  <a:srgbClr val="000000"/>
                </a:solidFill>
                <a:cs typeface="Arial" charset="0"/>
              </a:rPr>
              <a:t>  O cuando se refieran a actos anticipados de precampaña o campaña.</a:t>
            </a:r>
          </a:p>
          <a:p>
            <a:pPr defTabSz="914400" fontAlgn="base">
              <a:spcBef>
                <a:spcPts val="1200"/>
              </a:spcBef>
              <a:spcAft>
                <a:spcPct val="0"/>
              </a:spcAft>
              <a:buClr>
                <a:srgbClr val="560730"/>
              </a:buClr>
              <a:buFont typeface="Wingdings" pitchFamily="2" charset="2"/>
              <a:buChar char="§"/>
            </a:pPr>
            <a:endParaRPr lang="es-MX" altLang="es-MX" sz="1700" smtClean="0">
              <a:solidFill>
                <a:srgbClr val="000000"/>
              </a:solidFill>
              <a:cs typeface="Arial" charset="0"/>
            </a:endParaRPr>
          </a:p>
        </p:txBody>
      </p:sp>
      <p:sp>
        <p:nvSpPr>
          <p:cNvPr id="45059" name="Rectangle 12"/>
          <p:cNvSpPr>
            <a:spLocks noChangeArrowheads="1"/>
          </p:cNvSpPr>
          <p:nvPr/>
        </p:nvSpPr>
        <p:spPr bwMode="auto">
          <a:xfrm>
            <a:off x="323850" y="4581525"/>
            <a:ext cx="8424863" cy="1169988"/>
          </a:xfrm>
          <a:prstGeom prst="rect">
            <a:avLst/>
          </a:prstGeom>
          <a:solidFill>
            <a:srgbClr val="F2F2F2"/>
          </a:solidFill>
          <a:ln w="25400" algn="ctr">
            <a:solidFill>
              <a:srgbClr val="24533A"/>
            </a:solidFill>
            <a:miter lim="800000"/>
            <a:headEnd/>
            <a:tailEnd/>
          </a:ln>
        </p:spPr>
        <p:txBody>
          <a:bodyPr anchor="ctr"/>
          <a:lstStyle/>
          <a:p>
            <a:pPr defTabSz="914400" fontAlgn="base">
              <a:spcBef>
                <a:spcPct val="0"/>
              </a:spcBef>
              <a:spcAft>
                <a:spcPct val="0"/>
              </a:spcAft>
            </a:pPr>
            <a:r>
              <a:rPr lang="es-MX" altLang="es-MX" sz="1700" smtClean="0">
                <a:solidFill>
                  <a:srgbClr val="000000"/>
                </a:solidFill>
                <a:cs typeface="Arial" charset="0"/>
              </a:rPr>
              <a:t>La</a:t>
            </a:r>
            <a:r>
              <a:rPr lang="es-MX" altLang="es-MX" sz="1700" b="1" smtClean="0">
                <a:solidFill>
                  <a:srgbClr val="000000"/>
                </a:solidFill>
                <a:cs typeface="Arial" charset="0"/>
              </a:rPr>
              <a:t> denuncia </a:t>
            </a:r>
            <a:r>
              <a:rPr lang="es-MX" altLang="es-MX" sz="1700" smtClean="0">
                <a:solidFill>
                  <a:srgbClr val="000000"/>
                </a:solidFill>
                <a:cs typeface="Arial" charset="0"/>
              </a:rPr>
              <a:t>será presentada ante el </a:t>
            </a:r>
            <a:r>
              <a:rPr lang="es-MX" altLang="es-MX" sz="1700" b="1" smtClean="0">
                <a:solidFill>
                  <a:srgbClr val="000000"/>
                </a:solidFill>
                <a:cs typeface="Arial" charset="0"/>
              </a:rPr>
              <a:t>vocal ejecutivo </a:t>
            </a:r>
            <a:r>
              <a:rPr lang="es-MX" altLang="es-MX" sz="1700" smtClean="0">
                <a:solidFill>
                  <a:srgbClr val="000000"/>
                </a:solidFill>
                <a:cs typeface="Arial" charset="0"/>
              </a:rPr>
              <a:t>de la Junta distrital o local del INE que corresponda. El </a:t>
            </a:r>
            <a:r>
              <a:rPr lang="es-MX" altLang="es-MX" sz="1700" b="1" smtClean="0">
                <a:solidFill>
                  <a:srgbClr val="000000"/>
                </a:solidFill>
                <a:cs typeface="Arial" charset="0"/>
              </a:rPr>
              <a:t>vocal ejecutivo </a:t>
            </a:r>
            <a:r>
              <a:rPr lang="es-MX" altLang="es-MX" sz="1700" smtClean="0">
                <a:solidFill>
                  <a:srgbClr val="000000"/>
                </a:solidFill>
                <a:cs typeface="Arial" charset="0"/>
              </a:rPr>
              <a:t>ejercerá las facultades señaladas en el artículo 473 para la Secretaría Ejecutiva del INE, conforme al procedimiento y dentro de los plazos señalados por dicho precepto. </a:t>
            </a:r>
            <a:endParaRPr lang="es-ES" altLang="es-MX" sz="1700" smtClean="0">
              <a:solidFill>
                <a:srgbClr val="000000"/>
              </a:solidFill>
              <a:cs typeface="Arial" charset="0"/>
            </a:endParaRPr>
          </a:p>
        </p:txBody>
      </p:sp>
      <p:sp>
        <p:nvSpPr>
          <p:cNvPr id="45060" name="Text Box 13"/>
          <p:cNvSpPr txBox="1">
            <a:spLocks noChangeArrowheads="1"/>
          </p:cNvSpPr>
          <p:nvPr/>
        </p:nvSpPr>
        <p:spPr bwMode="auto">
          <a:xfrm>
            <a:off x="1500188" y="571500"/>
            <a:ext cx="67865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fontAlgn="base" hangingPunct="1">
              <a:spcBef>
                <a:spcPct val="50000"/>
              </a:spcBef>
              <a:spcAft>
                <a:spcPct val="0"/>
              </a:spcAft>
            </a:pPr>
            <a:r>
              <a:rPr lang="es-MX" altLang="es-MX" sz="2200" b="1" smtClean="0">
                <a:solidFill>
                  <a:srgbClr val="000000"/>
                </a:solidFill>
              </a:rPr>
              <a:t>Presentación de denuncia por propaganda NO transmitida en radio o televisión</a:t>
            </a:r>
            <a:endParaRPr lang="es-ES" altLang="es-MX" sz="2200" b="1" smtClean="0">
              <a:solidFill>
                <a:srgbClr val="000000"/>
              </a:solidFill>
            </a:endParaRPr>
          </a:p>
        </p:txBody>
      </p:sp>
      <p:sp>
        <p:nvSpPr>
          <p:cNvPr id="12" name="11 Flecha abajo"/>
          <p:cNvSpPr/>
          <p:nvPr/>
        </p:nvSpPr>
        <p:spPr>
          <a:xfrm>
            <a:off x="4229100" y="4213225"/>
            <a:ext cx="593725" cy="293688"/>
          </a:xfrm>
          <a:prstGeom prst="downArrow">
            <a:avLst/>
          </a:prstGeom>
          <a:solidFill>
            <a:srgbClr val="24533A"/>
          </a:solidFill>
          <a:ln w="9525" cap="flat" cmpd="sng" algn="ctr">
            <a:solidFill>
              <a:schemeClr val="bg1">
                <a:lumMod val="75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s-MX">
              <a:solidFill>
                <a:srgbClr val="000000"/>
              </a:solidFill>
            </a:endParaRPr>
          </a:p>
        </p:txBody>
      </p:sp>
      <p:sp>
        <p:nvSpPr>
          <p:cNvPr id="45062" name="13 CuadroTexto"/>
          <p:cNvSpPr txBox="1">
            <a:spLocks noChangeArrowheads="1"/>
          </p:cNvSpPr>
          <p:nvPr/>
        </p:nvSpPr>
        <p:spPr bwMode="auto">
          <a:xfrm>
            <a:off x="6300788" y="4221163"/>
            <a:ext cx="2232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Artículo 474.1 de la Lgipe</a:t>
            </a:r>
          </a:p>
        </p:txBody>
      </p:sp>
      <p:sp>
        <p:nvSpPr>
          <p:cNvPr id="45063" name="13 CuadroTexto"/>
          <p:cNvSpPr txBox="1">
            <a:spLocks noChangeArrowheads="1"/>
          </p:cNvSpPr>
          <p:nvPr/>
        </p:nvSpPr>
        <p:spPr bwMode="auto">
          <a:xfrm>
            <a:off x="4967288" y="5888038"/>
            <a:ext cx="29892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Artículo 474.1, a) y b) de la Lgipe</a:t>
            </a:r>
          </a:p>
        </p:txBody>
      </p:sp>
    </p:spTree>
    <p:extLst>
      <p:ext uri="{BB962C8B-B14F-4D97-AF65-F5344CB8AC3E}">
        <p14:creationId xmlns:p14="http://schemas.microsoft.com/office/powerpoint/2010/main" val="1115737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10"/>
          <p:cNvSpPr>
            <a:spLocks noChangeArrowheads="1"/>
          </p:cNvSpPr>
          <p:nvPr/>
        </p:nvSpPr>
        <p:spPr bwMode="auto">
          <a:xfrm>
            <a:off x="714375" y="2143125"/>
            <a:ext cx="7929563" cy="2143125"/>
          </a:xfrm>
          <a:prstGeom prst="roundRect">
            <a:avLst>
              <a:gd name="adj" fmla="val 16667"/>
            </a:avLst>
          </a:prstGeom>
          <a:solidFill>
            <a:srgbClr val="F2F2F2"/>
          </a:solidFill>
          <a:ln w="25400" algn="ctr">
            <a:solidFill>
              <a:srgbClr val="561929"/>
            </a:solidFill>
            <a:miter lim="800000"/>
            <a:headEnd/>
            <a:tailEnd/>
          </a:ln>
        </p:spPr>
        <p:txBody>
          <a:bodyPr anchor="ctr"/>
          <a:lstStyle/>
          <a:p>
            <a:pPr algn="just" defTabSz="914400" fontAlgn="base">
              <a:spcBef>
                <a:spcPct val="0"/>
              </a:spcBef>
              <a:spcAft>
                <a:spcPct val="0"/>
              </a:spcAft>
            </a:pPr>
            <a:r>
              <a:rPr lang="es-MX" dirty="0" smtClean="0">
                <a:solidFill>
                  <a:srgbClr val="000000"/>
                </a:solidFill>
              </a:rPr>
              <a:t>Celebrada la audiencia, el vocal ejecutivo de la junta correspondiente deberá turnar a la Sala Regional Especializada del TEPJF -de forma inmediata- el expediente completo, exponiendo las diligencias que se hubieran llevado a cabo, así como un informe circunstanciado en términos de lo dispuesto en la </a:t>
            </a:r>
            <a:r>
              <a:rPr lang="es-MX" dirty="0" err="1" smtClean="0">
                <a:solidFill>
                  <a:srgbClr val="000000"/>
                </a:solidFill>
              </a:rPr>
              <a:t>Lgipe</a:t>
            </a:r>
            <a:r>
              <a:rPr lang="es-MX" dirty="0" smtClean="0">
                <a:solidFill>
                  <a:srgbClr val="000000"/>
                </a:solidFill>
              </a:rPr>
              <a:t>.</a:t>
            </a:r>
            <a:endParaRPr lang="es-ES" altLang="es-MX" dirty="0" smtClean="0">
              <a:solidFill>
                <a:srgbClr val="000000"/>
              </a:solidFill>
              <a:cs typeface="Arial" charset="0"/>
            </a:endParaRPr>
          </a:p>
        </p:txBody>
      </p:sp>
      <p:sp>
        <p:nvSpPr>
          <p:cNvPr id="46083" name="Text Box 13"/>
          <p:cNvSpPr txBox="1">
            <a:spLocks noChangeArrowheads="1"/>
          </p:cNvSpPr>
          <p:nvPr/>
        </p:nvSpPr>
        <p:spPr bwMode="auto">
          <a:xfrm>
            <a:off x="1403350" y="571500"/>
            <a:ext cx="77057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fontAlgn="base" hangingPunct="1">
              <a:spcBef>
                <a:spcPct val="50000"/>
              </a:spcBef>
              <a:spcAft>
                <a:spcPct val="0"/>
              </a:spcAft>
            </a:pPr>
            <a:r>
              <a:rPr lang="es-MX" altLang="es-MX" sz="2200" b="1" smtClean="0">
                <a:solidFill>
                  <a:srgbClr val="000000"/>
                </a:solidFill>
              </a:rPr>
              <a:t>Resolución del procedimiento especial por propaganda NO transmitida en radio o televisión</a:t>
            </a:r>
            <a:endParaRPr lang="es-ES" altLang="es-MX" sz="2200" b="1" smtClean="0">
              <a:solidFill>
                <a:srgbClr val="000000"/>
              </a:solidFill>
            </a:endParaRPr>
          </a:p>
        </p:txBody>
      </p:sp>
      <p:sp>
        <p:nvSpPr>
          <p:cNvPr id="46084" name="9 CuadroTexto"/>
          <p:cNvSpPr txBox="1">
            <a:spLocks noChangeArrowheads="1"/>
          </p:cNvSpPr>
          <p:nvPr/>
        </p:nvSpPr>
        <p:spPr bwMode="auto">
          <a:xfrm>
            <a:off x="5364163" y="4519613"/>
            <a:ext cx="31273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Articulo 474 inciso b) y c) de la Lgipe</a:t>
            </a:r>
          </a:p>
        </p:txBody>
      </p:sp>
    </p:spTree>
    <p:extLst>
      <p:ext uri="{BB962C8B-B14F-4D97-AF65-F5344CB8AC3E}">
        <p14:creationId xmlns:p14="http://schemas.microsoft.com/office/powerpoint/2010/main" val="1010361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9"/>
          <p:cNvSpPr>
            <a:spLocks noChangeArrowheads="1"/>
          </p:cNvSpPr>
          <p:nvPr/>
        </p:nvSpPr>
        <p:spPr bwMode="auto">
          <a:xfrm>
            <a:off x="500063" y="2708275"/>
            <a:ext cx="7858125" cy="1714500"/>
          </a:xfrm>
          <a:prstGeom prst="roundRect">
            <a:avLst>
              <a:gd name="adj" fmla="val 16667"/>
            </a:avLst>
          </a:prstGeom>
          <a:solidFill>
            <a:srgbClr val="F2F2F2"/>
          </a:solidFill>
          <a:ln w="25400" algn="ctr">
            <a:solidFill>
              <a:srgbClr val="24533A"/>
            </a:solidFill>
            <a:miter lim="800000"/>
            <a:headEnd/>
            <a:tailEnd/>
          </a:ln>
        </p:spPr>
        <p:txBody>
          <a:bodyPr anchor="ctr"/>
          <a:lstStyle/>
          <a:p>
            <a:pPr algn="just" defTabSz="914400" fontAlgn="base">
              <a:spcBef>
                <a:spcPct val="0"/>
              </a:spcBef>
              <a:spcAft>
                <a:spcPct val="0"/>
              </a:spcAft>
            </a:pPr>
            <a:r>
              <a:rPr lang="es-MX" smtClean="0">
                <a:solidFill>
                  <a:srgbClr val="000000"/>
                </a:solidFill>
              </a:rPr>
              <a:t>Los consejos o juntas distritales conocerán y resolverán aquellos asuntos diferentes a los enunciados en el artículo 474 1. inciso c) de la Lgipe y sus determinaciones podrán ser impugnadas ante los consejos o juntas locales o, en su caso, ante el CG del Instituto, según corresponda y sus resoluciones serán definitivas.</a:t>
            </a:r>
            <a:endParaRPr lang="es-ES" altLang="es-MX" smtClean="0">
              <a:solidFill>
                <a:srgbClr val="000000"/>
              </a:solidFill>
              <a:cs typeface="Arial" charset="0"/>
            </a:endParaRPr>
          </a:p>
        </p:txBody>
      </p:sp>
      <p:sp>
        <p:nvSpPr>
          <p:cNvPr id="47107" name="9 CuadroTexto"/>
          <p:cNvSpPr txBox="1">
            <a:spLocks noChangeArrowheads="1"/>
          </p:cNvSpPr>
          <p:nvPr/>
        </p:nvSpPr>
        <p:spPr bwMode="auto">
          <a:xfrm>
            <a:off x="4465638" y="4578350"/>
            <a:ext cx="3562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Articulo 474.2 de la Lgipe</a:t>
            </a:r>
          </a:p>
        </p:txBody>
      </p:sp>
      <p:sp>
        <p:nvSpPr>
          <p:cNvPr id="47108" name="Text Box 13"/>
          <p:cNvSpPr txBox="1">
            <a:spLocks noChangeArrowheads="1"/>
          </p:cNvSpPr>
          <p:nvPr/>
        </p:nvSpPr>
        <p:spPr bwMode="auto">
          <a:xfrm>
            <a:off x="250825" y="1219200"/>
            <a:ext cx="87852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fontAlgn="base" hangingPunct="1">
              <a:spcBef>
                <a:spcPct val="50000"/>
              </a:spcBef>
              <a:spcAft>
                <a:spcPct val="0"/>
              </a:spcAft>
            </a:pPr>
            <a:r>
              <a:rPr lang="es-MX" altLang="es-MX" sz="2200" b="1" smtClean="0">
                <a:solidFill>
                  <a:srgbClr val="000000"/>
                </a:solidFill>
              </a:rPr>
              <a:t>Resolución del procedimiento especial en asuntos diferentes a los enunciados en el artículo 474.1 inciso c) de la Lgipe</a:t>
            </a:r>
            <a:endParaRPr lang="es-ES" altLang="es-MX" sz="2200" b="1" smtClean="0">
              <a:solidFill>
                <a:srgbClr val="000000"/>
              </a:solidFill>
            </a:endParaRPr>
          </a:p>
        </p:txBody>
      </p:sp>
    </p:spTree>
    <p:extLst>
      <p:ext uri="{BB962C8B-B14F-4D97-AF65-F5344CB8AC3E}">
        <p14:creationId xmlns:p14="http://schemas.microsoft.com/office/powerpoint/2010/main" val="919059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9"/>
          <p:cNvSpPr>
            <a:spLocks noChangeArrowheads="1"/>
          </p:cNvSpPr>
          <p:nvPr/>
        </p:nvSpPr>
        <p:spPr bwMode="auto">
          <a:xfrm>
            <a:off x="571500" y="1989138"/>
            <a:ext cx="7786688" cy="1928812"/>
          </a:xfrm>
          <a:prstGeom prst="roundRect">
            <a:avLst>
              <a:gd name="adj" fmla="val 16667"/>
            </a:avLst>
          </a:prstGeom>
          <a:solidFill>
            <a:srgbClr val="F2F2F2"/>
          </a:solidFill>
          <a:ln w="25400" algn="ctr">
            <a:solidFill>
              <a:srgbClr val="561929"/>
            </a:solidFill>
            <a:miter lim="800000"/>
            <a:headEnd/>
            <a:tailEnd/>
          </a:ln>
        </p:spPr>
        <p:txBody>
          <a:bodyPr anchor="ctr"/>
          <a:lstStyle/>
          <a:p>
            <a:pPr algn="just" defTabSz="914400" fontAlgn="base">
              <a:spcBef>
                <a:spcPct val="0"/>
              </a:spcBef>
              <a:spcAft>
                <a:spcPct val="0"/>
              </a:spcAft>
            </a:pPr>
            <a:r>
              <a:rPr lang="es-MX" smtClean="0">
                <a:solidFill>
                  <a:srgbClr val="000000"/>
                </a:solidFill>
              </a:rPr>
              <a:t>En los supuestos establecidos en el párrafo 1 del artículo 474, si la conducta denunciada constituye una infracción generalizada o reviste gravedad, la Secretaría Ejecutiva del Instituto podrán atraer  el asunto</a:t>
            </a:r>
            <a:endParaRPr lang="es-ES" altLang="es-MX" smtClean="0">
              <a:solidFill>
                <a:srgbClr val="000000"/>
              </a:solidFill>
              <a:cs typeface="Arial" charset="0"/>
            </a:endParaRPr>
          </a:p>
        </p:txBody>
      </p:sp>
      <p:sp>
        <p:nvSpPr>
          <p:cNvPr id="48131" name="9 CuadroTexto"/>
          <p:cNvSpPr txBox="1">
            <a:spLocks noChangeArrowheads="1"/>
          </p:cNvSpPr>
          <p:nvPr/>
        </p:nvSpPr>
        <p:spPr bwMode="auto">
          <a:xfrm>
            <a:off x="3132138" y="4005263"/>
            <a:ext cx="50403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Articulo 474.3. de la Lgipe</a:t>
            </a:r>
          </a:p>
        </p:txBody>
      </p:sp>
      <p:sp>
        <p:nvSpPr>
          <p:cNvPr id="48132" name="Text Box 13"/>
          <p:cNvSpPr txBox="1">
            <a:spLocks noChangeArrowheads="1"/>
          </p:cNvSpPr>
          <p:nvPr/>
        </p:nvSpPr>
        <p:spPr bwMode="auto">
          <a:xfrm>
            <a:off x="250825" y="1054100"/>
            <a:ext cx="87852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fontAlgn="base" hangingPunct="1">
              <a:spcBef>
                <a:spcPct val="50000"/>
              </a:spcBef>
              <a:spcAft>
                <a:spcPct val="0"/>
              </a:spcAft>
            </a:pPr>
            <a:r>
              <a:rPr lang="es-ES" altLang="es-MX" sz="2200" b="1" smtClean="0">
                <a:solidFill>
                  <a:srgbClr val="000000"/>
                </a:solidFill>
              </a:rPr>
              <a:t>Facultad de atracción</a:t>
            </a:r>
          </a:p>
        </p:txBody>
      </p:sp>
    </p:spTree>
    <p:extLst>
      <p:ext uri="{BB962C8B-B14F-4D97-AF65-F5344CB8AC3E}">
        <p14:creationId xmlns:p14="http://schemas.microsoft.com/office/powerpoint/2010/main" val="3557016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4"/>
          <p:cNvSpPr txBox="1">
            <a:spLocks noChangeArrowheads="1"/>
          </p:cNvSpPr>
          <p:nvPr/>
        </p:nvSpPr>
        <p:spPr bwMode="auto">
          <a:xfrm>
            <a:off x="214313" y="0"/>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fontAlgn="base" hangingPunct="1">
              <a:spcBef>
                <a:spcPct val="50000"/>
              </a:spcBef>
              <a:spcAft>
                <a:spcPct val="0"/>
              </a:spcAft>
            </a:pPr>
            <a:r>
              <a:rPr lang="es-ES" altLang="es-MX" sz="2000" b="1" smtClean="0">
                <a:solidFill>
                  <a:srgbClr val="FFFFFF"/>
                </a:solidFill>
              </a:rPr>
              <a:t>Comparativo procedimientos ordinario y especial (1 de 2)</a:t>
            </a:r>
          </a:p>
        </p:txBody>
      </p:sp>
      <p:graphicFrame>
        <p:nvGraphicFramePr>
          <p:cNvPr id="8" name="Group 2"/>
          <p:cNvGraphicFramePr>
            <a:graphicFrameLocks/>
          </p:cNvGraphicFramePr>
          <p:nvPr/>
        </p:nvGraphicFramePr>
        <p:xfrm>
          <a:off x="179388" y="849313"/>
          <a:ext cx="8856662" cy="5459410"/>
        </p:xfrm>
        <a:graphic>
          <a:graphicData uri="http://schemas.openxmlformats.org/drawingml/2006/table">
            <a:tbl>
              <a:tblPr>
                <a:tableStyleId>{00A15C55-8517-42AA-B614-E9B94910E393}</a:tableStyleId>
              </a:tblPr>
              <a:tblGrid>
                <a:gridCol w="2918672">
                  <a:extLst>
                    <a:ext uri="{9D8B030D-6E8A-4147-A177-3AD203B41FA5}">
                      <a16:colId xmlns:a16="http://schemas.microsoft.com/office/drawing/2014/main" val="20000"/>
                    </a:ext>
                  </a:extLst>
                </a:gridCol>
                <a:gridCol w="2968995">
                  <a:extLst>
                    <a:ext uri="{9D8B030D-6E8A-4147-A177-3AD203B41FA5}">
                      <a16:colId xmlns:a16="http://schemas.microsoft.com/office/drawing/2014/main" val="20001"/>
                    </a:ext>
                  </a:extLst>
                </a:gridCol>
                <a:gridCol w="2968995">
                  <a:extLst>
                    <a:ext uri="{9D8B030D-6E8A-4147-A177-3AD203B41FA5}">
                      <a16:colId xmlns:a16="http://schemas.microsoft.com/office/drawing/2014/main" val="20002"/>
                    </a:ext>
                  </a:extLst>
                </a:gridCol>
              </a:tblGrid>
              <a:tr h="445773">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600" b="1" i="0" u="none" strike="noStrike" cap="none" normalizeH="0" baseline="0" dirty="0" smtClean="0">
                          <a:ln>
                            <a:noFill/>
                          </a:ln>
                          <a:solidFill>
                            <a:schemeClr val="tx1"/>
                          </a:solidFill>
                          <a:effectLst/>
                          <a:latin typeface="Arial" charset="0"/>
                          <a:ea typeface="Times New Roman" pitchFamily="18" charset="0"/>
                          <a:cs typeface="Arial" charset="0"/>
                        </a:rPr>
                        <a:t>Etapa</a:t>
                      </a:r>
                      <a:endPar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600" b="1" i="0" u="none" strike="noStrike" cap="none" normalizeH="0" baseline="0" dirty="0" smtClean="0">
                          <a:ln>
                            <a:noFill/>
                          </a:ln>
                          <a:solidFill>
                            <a:schemeClr val="tx1"/>
                          </a:solidFill>
                          <a:effectLst/>
                          <a:latin typeface="Arial" charset="0"/>
                          <a:ea typeface="Times New Roman" pitchFamily="18" charset="0"/>
                          <a:cs typeface="Arial" charset="0"/>
                        </a:rPr>
                        <a:t>Ordinario </a:t>
                      </a:r>
                      <a:endPar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600" b="1" i="0" u="none" strike="noStrike" cap="none" normalizeH="0" baseline="0" dirty="0" smtClean="0">
                          <a:ln>
                            <a:noFill/>
                          </a:ln>
                          <a:solidFill>
                            <a:schemeClr val="tx1"/>
                          </a:solidFill>
                          <a:effectLst/>
                          <a:latin typeface="Arial" charset="0"/>
                          <a:ea typeface="Times New Roman" pitchFamily="18" charset="0"/>
                          <a:cs typeface="Arial" charset="0"/>
                        </a:rPr>
                        <a:t>Especial</a:t>
                      </a:r>
                      <a:endPar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24094" marR="24094" marT="0" marB="0" anchor="ctr" horzOverflow="overflow"/>
                </a:tc>
                <a:extLst>
                  <a:ext uri="{0D108BD9-81ED-4DB2-BD59-A6C34878D82A}">
                    <a16:rowId xmlns:a16="http://schemas.microsoft.com/office/drawing/2014/main" val="10000"/>
                  </a:ext>
                </a:extLst>
              </a:tr>
              <a:tr h="660417">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Presentación de la queja,  denuncia o inicio del procedimiento oficioso</a:t>
                      </a: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a:t>
                      </a: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a:t>
                      </a:r>
                    </a:p>
                  </a:txBody>
                  <a:tcPr marL="24094" marR="24094" marT="0" marB="0" anchor="ctr" horzOverflow="overflow"/>
                </a:tc>
                <a:extLst>
                  <a:ext uri="{0D108BD9-81ED-4DB2-BD59-A6C34878D82A}">
                    <a16:rowId xmlns:a16="http://schemas.microsoft.com/office/drawing/2014/main" val="10001"/>
                  </a:ext>
                </a:extLst>
              </a:tr>
              <a:tr h="440278">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Ratificación de la denuncia o queja</a:t>
                      </a: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3 días</a:t>
                      </a: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24094" marR="24094" marT="0" marB="0" anchor="ctr" horzOverflow="overflow"/>
                </a:tc>
                <a:extLst>
                  <a:ext uri="{0D108BD9-81ED-4DB2-BD59-A6C34878D82A}">
                    <a16:rowId xmlns:a16="http://schemas.microsoft.com/office/drawing/2014/main" val="10002"/>
                  </a:ext>
                </a:extLst>
              </a:tr>
              <a:tr h="440278">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Remisión a </a:t>
                      </a: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la Unidad Técnica </a:t>
                      </a: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48 horas</a:t>
                      </a: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smtClean="0">
                          <a:ln>
                            <a:noFill/>
                          </a:ln>
                          <a:solidFill>
                            <a:schemeClr val="tx1"/>
                          </a:solidFill>
                          <a:effectLst/>
                          <a:latin typeface="Arial" charset="0"/>
                          <a:ea typeface="Times New Roman" pitchFamily="18" charset="0"/>
                          <a:cs typeface="Arial" charset="0"/>
                        </a:rPr>
                        <a:t>Inmediatamente</a:t>
                      </a:r>
                    </a:p>
                  </a:txBody>
                  <a:tcPr marL="24094" marR="24094" marT="0" marB="0" anchor="ctr" horzOverflow="overflow"/>
                </a:tc>
                <a:extLst>
                  <a:ext uri="{0D108BD9-81ED-4DB2-BD59-A6C34878D82A}">
                    <a16:rowId xmlns:a16="http://schemas.microsoft.com/office/drawing/2014/main" val="10003"/>
                  </a:ext>
                </a:extLst>
              </a:tr>
              <a:tr h="390719">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Prevención</a:t>
                      </a: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3 días</a:t>
                      </a: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No procede prevención</a:t>
                      </a:r>
                    </a:p>
                  </a:txBody>
                  <a:tcPr marL="24094" marR="24094" marT="0" marB="0" anchor="ctr" horzOverflow="overflow"/>
                </a:tc>
                <a:extLst>
                  <a:ext uri="{0D108BD9-81ED-4DB2-BD59-A6C34878D82A}">
                    <a16:rowId xmlns:a16="http://schemas.microsoft.com/office/drawing/2014/main" val="10004"/>
                  </a:ext>
                </a:extLst>
              </a:tr>
              <a:tr h="440278">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Admisión </a:t>
                      </a: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5 días</a:t>
                      </a: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24 horas</a:t>
                      </a:r>
                    </a:p>
                  </a:txBody>
                  <a:tcPr marL="24094" marR="24094" marT="0" marB="0" anchor="ctr" horzOverflow="overflow"/>
                </a:tc>
                <a:extLst>
                  <a:ext uri="{0D108BD9-81ED-4DB2-BD59-A6C34878D82A}">
                    <a16:rowId xmlns:a16="http://schemas.microsoft.com/office/drawing/2014/main" val="10005"/>
                  </a:ext>
                </a:extLst>
              </a:tr>
              <a:tr h="440278">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Medidas cautelares</a:t>
                      </a:r>
                    </a:p>
                  </a:txBody>
                  <a:tcPr marL="24094" marR="24094"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24 hrs para resolver, dentro de los 5 días para admitir.</a:t>
                      </a:r>
                    </a:p>
                  </a:txBody>
                  <a:tcPr marL="24094" marR="24094"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Dentro de las 48 hrs. previstas para la celebración de la audiencia</a:t>
                      </a:r>
                    </a:p>
                  </a:txBody>
                  <a:tcPr marL="24094" marR="24094" marT="0" marB="0" anchor="ctr" horzOverflow="overflow"/>
                </a:tc>
                <a:extLst>
                  <a:ext uri="{0D108BD9-81ED-4DB2-BD59-A6C34878D82A}">
                    <a16:rowId xmlns:a16="http://schemas.microsoft.com/office/drawing/2014/main" val="10006"/>
                  </a:ext>
                </a:extLst>
              </a:tr>
              <a:tr h="440278">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Emplazamiento y contestación</a:t>
                      </a:r>
                    </a:p>
                  </a:txBody>
                  <a:tcPr marL="24094" marR="24094"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5 días para contestar, posteriores al emplazamiento</a:t>
                      </a:r>
                    </a:p>
                  </a:txBody>
                  <a:tcPr marL="24094" marR="24094"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48 horas a partir del emplazamiento (30 minutos en la audiencia)</a:t>
                      </a:r>
                    </a:p>
                  </a:txBody>
                  <a:tcPr marL="24094" marR="24094" marT="0" marB="0" anchor="ctr" horzOverflow="overflow"/>
                </a:tc>
                <a:extLst>
                  <a:ext uri="{0D108BD9-81ED-4DB2-BD59-A6C34878D82A}">
                    <a16:rowId xmlns:a16="http://schemas.microsoft.com/office/drawing/2014/main" val="10007"/>
                  </a:ext>
                </a:extLst>
              </a:tr>
              <a:tr h="880555">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Investigación</a:t>
                      </a:r>
                    </a:p>
                  </a:txBody>
                  <a:tcPr marL="24094" marR="24094"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40 días que puede ampliar hasta por 40 días más</a:t>
                      </a:r>
                    </a:p>
                  </a:txBody>
                  <a:tcPr marL="24094" marR="24094"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En su caso, la UTCE puede ordenar diligencias de investigación preliminares (plazo razonable, idóneo y proporcional)</a:t>
                      </a:r>
                    </a:p>
                  </a:txBody>
                  <a:tcPr marL="24094" marR="24094" marT="0" marB="0" anchor="ctr" horzOverflow="overflow"/>
                </a:tc>
                <a:extLst>
                  <a:ext uri="{0D108BD9-81ED-4DB2-BD59-A6C34878D82A}">
                    <a16:rowId xmlns:a16="http://schemas.microsoft.com/office/drawing/2014/main" val="10008"/>
                  </a:ext>
                </a:extLst>
              </a:tr>
              <a:tr h="440278">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Vista con la investigación </a:t>
                      </a:r>
                    </a:p>
                  </a:txBody>
                  <a:tcPr marL="24094" marR="24094"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5 días para alegatos</a:t>
                      </a:r>
                    </a:p>
                  </a:txBody>
                  <a:tcPr marL="24094" marR="24094"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15 minutos a cada parte en la audiencia</a:t>
                      </a:r>
                    </a:p>
                  </a:txBody>
                  <a:tcPr marL="24094" marR="24094" marT="0" marB="0" anchor="ctr" horzOverflow="overflow"/>
                </a:tc>
                <a:extLst>
                  <a:ext uri="{0D108BD9-81ED-4DB2-BD59-A6C34878D82A}">
                    <a16:rowId xmlns:a16="http://schemas.microsoft.com/office/drawing/2014/main" val="10009"/>
                  </a:ext>
                </a:extLst>
              </a:tr>
              <a:tr h="440278">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Proyecto de resolución </a:t>
                      </a:r>
                    </a:p>
                  </a:txBody>
                  <a:tcPr marL="24094" marR="24094"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10 días que puede ampliar por 10 días más</a:t>
                      </a:r>
                    </a:p>
                  </a:txBody>
                  <a:tcPr marL="24094" marR="24094"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48 horas</a:t>
                      </a:r>
                    </a:p>
                  </a:txBody>
                  <a:tcPr marL="24094" marR="24094" marT="0" marB="0" anchor="ctr" horzOverflow="overflow"/>
                </a:tc>
                <a:extLst>
                  <a:ext uri="{0D108BD9-81ED-4DB2-BD59-A6C34878D82A}">
                    <a16:rowId xmlns:a16="http://schemas.microsoft.com/office/drawing/2014/main" val="10010"/>
                  </a:ext>
                </a:extLst>
              </a:tr>
            </a:tbl>
          </a:graphicData>
        </a:graphic>
      </p:graphicFrame>
      <p:sp>
        <p:nvSpPr>
          <p:cNvPr id="49205" name="3 CuadroTexto"/>
          <p:cNvSpPr txBox="1">
            <a:spLocks noChangeArrowheads="1"/>
          </p:cNvSpPr>
          <p:nvPr/>
        </p:nvSpPr>
        <p:spPr bwMode="auto">
          <a:xfrm>
            <a:off x="2555875" y="6308725"/>
            <a:ext cx="50403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Artículos 464 al 473 de la Lgipe</a:t>
            </a:r>
          </a:p>
        </p:txBody>
      </p:sp>
    </p:spTree>
    <p:extLst>
      <p:ext uri="{BB962C8B-B14F-4D97-AF65-F5344CB8AC3E}">
        <p14:creationId xmlns:p14="http://schemas.microsoft.com/office/powerpoint/2010/main" val="135093250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2"/>
          <p:cNvGraphicFramePr>
            <a:graphicFrameLocks/>
          </p:cNvGraphicFramePr>
          <p:nvPr>
            <p:extLst>
              <p:ext uri="{D42A27DB-BD31-4B8C-83A1-F6EECF244321}">
                <p14:modId xmlns:p14="http://schemas.microsoft.com/office/powerpoint/2010/main" val="387958209"/>
              </p:ext>
            </p:extLst>
          </p:nvPr>
        </p:nvGraphicFramePr>
        <p:xfrm>
          <a:off x="250825" y="501650"/>
          <a:ext cx="8640763" cy="5632709"/>
        </p:xfrm>
        <a:graphic>
          <a:graphicData uri="http://schemas.openxmlformats.org/drawingml/2006/table">
            <a:tbl>
              <a:tblPr>
                <a:tableStyleId>{00A15C55-8517-42AA-B614-E9B94910E393}</a:tableStyleId>
              </a:tblPr>
              <a:tblGrid>
                <a:gridCol w="2847523">
                  <a:extLst>
                    <a:ext uri="{9D8B030D-6E8A-4147-A177-3AD203B41FA5}">
                      <a16:colId xmlns:a16="http://schemas.microsoft.com/office/drawing/2014/main" val="20000"/>
                    </a:ext>
                  </a:extLst>
                </a:gridCol>
                <a:gridCol w="2896620">
                  <a:extLst>
                    <a:ext uri="{9D8B030D-6E8A-4147-A177-3AD203B41FA5}">
                      <a16:colId xmlns:a16="http://schemas.microsoft.com/office/drawing/2014/main" val="20001"/>
                    </a:ext>
                  </a:extLst>
                </a:gridCol>
                <a:gridCol w="2896620">
                  <a:extLst>
                    <a:ext uri="{9D8B030D-6E8A-4147-A177-3AD203B41FA5}">
                      <a16:colId xmlns:a16="http://schemas.microsoft.com/office/drawing/2014/main" val="20002"/>
                    </a:ext>
                  </a:extLst>
                </a:gridCol>
              </a:tblGrid>
              <a:tr h="431971">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600" b="1" i="0" u="none" strike="noStrike" cap="none" normalizeH="0" baseline="0" dirty="0" smtClean="0">
                          <a:ln>
                            <a:noFill/>
                          </a:ln>
                          <a:solidFill>
                            <a:schemeClr val="tx1"/>
                          </a:solidFill>
                          <a:effectLst/>
                          <a:latin typeface="Arial" charset="0"/>
                          <a:ea typeface="Times New Roman" pitchFamily="18" charset="0"/>
                          <a:cs typeface="Arial" charset="0"/>
                        </a:rPr>
                        <a:t>Etapa</a:t>
                      </a:r>
                      <a:endPar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600" b="1" i="0" u="none" strike="noStrike" cap="none" normalizeH="0" baseline="0" dirty="0" smtClean="0">
                          <a:ln>
                            <a:noFill/>
                          </a:ln>
                          <a:solidFill>
                            <a:schemeClr val="tx1"/>
                          </a:solidFill>
                          <a:effectLst/>
                          <a:latin typeface="Arial" charset="0"/>
                          <a:ea typeface="Times New Roman" pitchFamily="18" charset="0"/>
                          <a:cs typeface="Arial" charset="0"/>
                        </a:rPr>
                        <a:t>Ordinario </a:t>
                      </a:r>
                      <a:endPar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600" b="1" i="0" u="none" strike="noStrike" cap="none" normalizeH="0" baseline="0" dirty="0" smtClean="0">
                          <a:ln>
                            <a:noFill/>
                          </a:ln>
                          <a:solidFill>
                            <a:schemeClr val="tx1"/>
                          </a:solidFill>
                          <a:effectLst/>
                          <a:latin typeface="Arial" charset="0"/>
                          <a:ea typeface="Times New Roman" pitchFamily="18" charset="0"/>
                          <a:cs typeface="Arial" charset="0"/>
                        </a:rPr>
                        <a:t>Especial</a:t>
                      </a:r>
                      <a:endPar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24094" marR="24094" marT="0" marB="0" anchor="ctr" horzOverflow="overflow"/>
                </a:tc>
                <a:extLst>
                  <a:ext uri="{0D108BD9-81ED-4DB2-BD59-A6C34878D82A}">
                    <a16:rowId xmlns:a16="http://schemas.microsoft.com/office/drawing/2014/main" val="10000"/>
                  </a:ext>
                </a:extLst>
              </a:tr>
              <a:tr h="426697">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Remisión a la Comisión de Quejas y Denuncias</a:t>
                      </a: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5 días</a:t>
                      </a: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Sólo en caso de medidas cautelares: 48 hrs.</a:t>
                      </a:r>
                    </a:p>
                  </a:txBody>
                  <a:tcPr marL="24094" marR="24094" marT="0" marB="0" anchor="ctr" horzOverflow="overflow"/>
                </a:tc>
                <a:extLst>
                  <a:ext uri="{0D108BD9-81ED-4DB2-BD59-A6C34878D82A}">
                    <a16:rowId xmlns:a16="http://schemas.microsoft.com/office/drawing/2014/main" val="10001"/>
                  </a:ext>
                </a:extLst>
              </a:tr>
              <a:tr h="426697">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Sesión de la Comisión de Quejas y Denuncias</a:t>
                      </a:r>
                    </a:p>
                  </a:txBody>
                  <a:tcPr marL="24094" marR="24094"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Un día para convocar a sesión, que debe celebrarse no antes de 24 hrs.</a:t>
                      </a: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a:t>
                      </a:r>
                    </a:p>
                  </a:txBody>
                  <a:tcPr marL="24094" marR="24094" marT="0" marB="0" anchor="ctr" horzOverflow="overflow"/>
                </a:tc>
                <a:extLst>
                  <a:ext uri="{0D108BD9-81ED-4DB2-BD59-A6C34878D82A}">
                    <a16:rowId xmlns:a16="http://schemas.microsoft.com/office/drawing/2014/main" val="10002"/>
                  </a:ext>
                </a:extLst>
              </a:tr>
              <a:tr h="640046">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En caso de ser rechazado el proyecto, plazo para su nueva elaboración</a:t>
                      </a: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15 días</a:t>
                      </a: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a:t>
                      </a:r>
                    </a:p>
                  </a:txBody>
                  <a:tcPr marL="24094" marR="24094" marT="0" marB="0" anchor="ctr" horzOverflow="overflow"/>
                </a:tc>
                <a:extLst>
                  <a:ext uri="{0D108BD9-81ED-4DB2-BD59-A6C34878D82A}">
                    <a16:rowId xmlns:a16="http://schemas.microsoft.com/office/drawing/2014/main" val="10003"/>
                  </a:ext>
                </a:extLst>
              </a:tr>
              <a:tr h="293458">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Remisión al CG o a la SRE TEPJF</a:t>
                      </a: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No se establece plazo</a:t>
                      </a: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Inmediatamente</a:t>
                      </a:r>
                    </a:p>
                  </a:txBody>
                  <a:tcPr marL="24094" marR="24094" marT="0" marB="0" anchor="ctr" horzOverflow="overflow"/>
                </a:tc>
                <a:extLst>
                  <a:ext uri="{0D108BD9-81ED-4DB2-BD59-A6C34878D82A}">
                    <a16:rowId xmlns:a16="http://schemas.microsoft.com/office/drawing/2014/main" val="10004"/>
                  </a:ext>
                </a:extLst>
              </a:tr>
              <a:tr h="640046">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Sesión de resolución del Consejo General POS o de la SRE TEPJF PES</a:t>
                      </a:r>
                    </a:p>
                  </a:txBody>
                  <a:tcPr marL="24094" marR="24094"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3 días posteriores a la entrega del proyecto</a:t>
                      </a:r>
                    </a:p>
                  </a:txBody>
                  <a:tcPr marL="24094" marR="24094"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Dentro de las 24 hrs posteriores a la entrega del proyecto</a:t>
                      </a:r>
                    </a:p>
                  </a:txBody>
                  <a:tcPr marL="24094" marR="24094" marT="0" marB="0" anchor="ctr" horzOverflow="overflow"/>
                </a:tc>
                <a:extLst>
                  <a:ext uri="{0D108BD9-81ED-4DB2-BD59-A6C34878D82A}">
                    <a16:rowId xmlns:a16="http://schemas.microsoft.com/office/drawing/2014/main" val="10005"/>
                  </a:ext>
                </a:extLst>
              </a:tr>
              <a:tr h="1066744">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En caso de empate, por ausencia de un Consejero </a:t>
                      </a:r>
                    </a:p>
                    <a:p>
                      <a:pPr marL="0" marR="0" lvl="0" indent="0" algn="l" defTabSz="914400" rtl="0" eaLnBrk="1" fontAlgn="base" latinLnBrk="0" hangingPunct="1">
                        <a:lnSpc>
                          <a:spcPct val="100000"/>
                        </a:lnSpc>
                        <a:spcBef>
                          <a:spcPct val="0"/>
                        </a:spcBef>
                        <a:spcAft>
                          <a:spcPct val="0"/>
                        </a:spcAft>
                        <a:buClr>
                          <a:srgbClr val="660033"/>
                        </a:buClr>
                        <a:buSzTx/>
                        <a:buFontTx/>
                        <a:buNone/>
                        <a:tabLst/>
                      </a:pP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
                          <a:srgbClr val="660033"/>
                        </a:buClr>
                        <a:buSzTx/>
                        <a:buFontTx/>
                        <a:buNone/>
                        <a:tabLst/>
                      </a:pP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
                          <a:srgbClr val="660033"/>
                        </a:buClr>
                        <a:buSzTx/>
                        <a:buFontTx/>
                        <a:buNone/>
                        <a:tabLst/>
                      </a:pP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24094" marR="24094"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defRPr/>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2ª votación. Si persiste empate, el Consejero Pdte. suspenderá la sesión para reanudarla en las 24 hrs. siguientes </a:t>
                      </a:r>
                    </a:p>
                    <a:p>
                      <a:pPr marL="0" marR="0" lvl="0" indent="0" algn="l" defTabSz="914400" rtl="0" eaLnBrk="1" fontAlgn="base" latinLnBrk="0" hangingPunct="1">
                        <a:lnSpc>
                          <a:spcPct val="100000"/>
                        </a:lnSpc>
                        <a:spcBef>
                          <a:spcPct val="0"/>
                        </a:spcBef>
                        <a:spcAft>
                          <a:spcPct val="0"/>
                        </a:spcAft>
                        <a:buClr>
                          <a:srgbClr val="660033"/>
                        </a:buClr>
                        <a:buSzTx/>
                        <a:buFontTx/>
                        <a:buNone/>
                        <a:tabLst/>
                      </a:pP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defRPr/>
                      </a:pP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
                          <a:srgbClr val="660033"/>
                        </a:buClr>
                        <a:buSzTx/>
                        <a:buFontTx/>
                        <a:buNone/>
                        <a:tabLst/>
                      </a:pP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24094" marR="24094" marT="0" marB="0" anchor="ctr" horzOverflow="overflow"/>
                </a:tc>
                <a:extLst>
                  <a:ext uri="{0D108BD9-81ED-4DB2-BD59-A6C34878D82A}">
                    <a16:rowId xmlns:a16="http://schemas.microsoft.com/office/drawing/2014/main" val="10006"/>
                  </a:ext>
                </a:extLst>
              </a:tr>
              <a:tr h="853395">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Tiempo total mínimo sin ampliación de plazos; rechazo del proyecto de resolución, ni empate en la votación</a:t>
                      </a: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64 días aprox.</a:t>
                      </a: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5 </a:t>
                      </a:r>
                      <a:r>
                        <a:rPr kumimoji="0" lang="es-ES" sz="1400" b="1" i="0" u="none" strike="noStrike" cap="none" normalizeH="0" baseline="0" smtClean="0">
                          <a:ln>
                            <a:noFill/>
                          </a:ln>
                          <a:solidFill>
                            <a:schemeClr val="tx1"/>
                          </a:solidFill>
                          <a:effectLst/>
                          <a:latin typeface="Arial" charset="0"/>
                          <a:ea typeface="Times New Roman" pitchFamily="18" charset="0"/>
                          <a:cs typeface="Arial" charset="0"/>
                        </a:rPr>
                        <a:t>o 7 </a:t>
                      </a: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días aprox.</a:t>
                      </a: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24094" marR="24094" marT="0" marB="0" anchor="ctr" horzOverflow="overflow"/>
                </a:tc>
                <a:extLst>
                  <a:ext uri="{0D108BD9-81ED-4DB2-BD59-A6C34878D82A}">
                    <a16:rowId xmlns:a16="http://schemas.microsoft.com/office/drawing/2014/main" val="10007"/>
                  </a:ext>
                </a:extLst>
              </a:tr>
              <a:tr h="853395">
                <a:tc>
                  <a:txBody>
                    <a:bodyPr/>
                    <a:lstStyle/>
                    <a:p>
                      <a:pPr marL="0" marR="0" lvl="0" indent="0" algn="l" defTabSz="914400" rtl="0" eaLnBrk="1" fontAlgn="base" latinLnBrk="0" hangingPunct="1">
                        <a:lnSpc>
                          <a:spcPct val="100000"/>
                        </a:lnSpc>
                        <a:spcBef>
                          <a:spcPct val="0"/>
                        </a:spcBef>
                        <a:spcAft>
                          <a:spcPct val="0"/>
                        </a:spcAft>
                        <a:buClr>
                          <a:srgbClr val="660033"/>
                        </a:buClr>
                        <a:buSzTx/>
                        <a:buFontTx/>
                        <a:buNone/>
                        <a:tabLst/>
                      </a:pPr>
                      <a:r>
                        <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rPr>
                        <a:t>Tiempo total estimado con ampliación de plazos, rechazo de proyecto y sin empate de la votación</a:t>
                      </a: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r>
                        <a:rPr kumimoji="0" lang="es-ES" sz="1400" b="1" i="0" u="none" strike="noStrike" cap="none" normalizeH="0" baseline="0" dirty="0" smtClean="0">
                          <a:ln>
                            <a:noFill/>
                          </a:ln>
                          <a:solidFill>
                            <a:schemeClr val="tx1"/>
                          </a:solidFill>
                          <a:effectLst/>
                          <a:latin typeface="Arial" charset="0"/>
                          <a:ea typeface="Times New Roman" pitchFamily="18" charset="0"/>
                          <a:cs typeface="Arial" charset="0"/>
                        </a:rPr>
                        <a:t>129 días aprox.</a:t>
                      </a: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24094" marR="24094"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660033"/>
                        </a:buClr>
                        <a:buSzTx/>
                        <a:buFontTx/>
                        <a:buNone/>
                        <a:tabLst/>
                      </a:pP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24094" marR="24094" marT="0" marB="0" anchor="ctr" horzOverflow="overflow"/>
                </a:tc>
                <a:extLst>
                  <a:ext uri="{0D108BD9-81ED-4DB2-BD59-A6C34878D82A}">
                    <a16:rowId xmlns:a16="http://schemas.microsoft.com/office/drawing/2014/main" val="10008"/>
                  </a:ext>
                </a:extLst>
              </a:tr>
            </a:tbl>
          </a:graphicData>
        </a:graphic>
      </p:graphicFrame>
      <p:sp>
        <p:nvSpPr>
          <p:cNvPr id="50220" name="Text Box 14"/>
          <p:cNvSpPr txBox="1">
            <a:spLocks noChangeArrowheads="1"/>
          </p:cNvSpPr>
          <p:nvPr/>
        </p:nvSpPr>
        <p:spPr bwMode="auto">
          <a:xfrm>
            <a:off x="468313" y="12700"/>
            <a:ext cx="8640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fontAlgn="base" hangingPunct="1">
              <a:spcBef>
                <a:spcPct val="50000"/>
              </a:spcBef>
              <a:spcAft>
                <a:spcPct val="0"/>
              </a:spcAft>
            </a:pPr>
            <a:r>
              <a:rPr lang="es-ES" altLang="es-MX" sz="2200" b="1" dirty="0" smtClean="0">
                <a:solidFill>
                  <a:srgbClr val="FFFFFF"/>
                </a:solidFill>
              </a:rPr>
              <a:t>Comparativo procedimientos ordinario y especial (2 de 2)</a:t>
            </a:r>
          </a:p>
        </p:txBody>
      </p:sp>
      <p:sp>
        <p:nvSpPr>
          <p:cNvPr id="50221" name="5 CuadroTexto"/>
          <p:cNvSpPr txBox="1">
            <a:spLocks noChangeArrowheads="1"/>
          </p:cNvSpPr>
          <p:nvPr/>
        </p:nvSpPr>
        <p:spPr bwMode="auto">
          <a:xfrm>
            <a:off x="3071813" y="6134100"/>
            <a:ext cx="3000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Artículos 464 al 469</a:t>
            </a:r>
          </a:p>
          <a:p>
            <a:pPr algn="r" defTabSz="914400" eaLnBrk="1" fontAlgn="base" hangingPunct="1">
              <a:spcBef>
                <a:spcPct val="0"/>
              </a:spcBef>
              <a:spcAft>
                <a:spcPct val="0"/>
              </a:spcAft>
            </a:pPr>
            <a:r>
              <a:rPr lang="es-MX" altLang="es-MX" sz="1200" i="1" smtClean="0">
                <a:solidFill>
                  <a:srgbClr val="000000"/>
                </a:solidFill>
              </a:rPr>
              <a:t> de la Lgipe</a:t>
            </a:r>
          </a:p>
        </p:txBody>
      </p:sp>
      <p:sp>
        <p:nvSpPr>
          <p:cNvPr id="50222" name="5 CuadroTexto"/>
          <p:cNvSpPr txBox="1">
            <a:spLocks noChangeArrowheads="1"/>
          </p:cNvSpPr>
          <p:nvPr/>
        </p:nvSpPr>
        <p:spPr bwMode="auto">
          <a:xfrm>
            <a:off x="6372225" y="6137275"/>
            <a:ext cx="1728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Artículos 470 al 477</a:t>
            </a:r>
          </a:p>
          <a:p>
            <a:pPr algn="r" defTabSz="914400" eaLnBrk="1" fontAlgn="base" hangingPunct="1">
              <a:spcBef>
                <a:spcPct val="0"/>
              </a:spcBef>
              <a:spcAft>
                <a:spcPct val="0"/>
              </a:spcAft>
            </a:pPr>
            <a:r>
              <a:rPr lang="es-MX" altLang="es-MX" sz="1200" i="1" smtClean="0">
                <a:solidFill>
                  <a:srgbClr val="000000"/>
                </a:solidFill>
              </a:rPr>
              <a:t> de la Lgipe</a:t>
            </a:r>
          </a:p>
        </p:txBody>
      </p:sp>
    </p:spTree>
    <p:extLst>
      <p:ext uri="{BB962C8B-B14F-4D97-AF65-F5344CB8AC3E}">
        <p14:creationId xmlns:p14="http://schemas.microsoft.com/office/powerpoint/2010/main" val="24866198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0"/>
          <p:cNvSpPr txBox="1">
            <a:spLocks noChangeArrowheads="1"/>
          </p:cNvSpPr>
          <p:nvPr/>
        </p:nvSpPr>
        <p:spPr bwMode="auto">
          <a:xfrm>
            <a:off x="357188" y="2551113"/>
            <a:ext cx="8429625" cy="1200329"/>
          </a:xfrm>
          <a:prstGeom prst="rect">
            <a:avLst/>
          </a:prstGeom>
          <a:noFill/>
          <a:ln w="9525" algn="ctr">
            <a:noFill/>
            <a:miter lim="800000"/>
            <a:headEnd/>
            <a:tailEnd/>
          </a:ln>
        </p:spPr>
        <p:txBody>
          <a:bodyPr>
            <a:spAutoFit/>
          </a:bodyPr>
          <a:lstStyle/>
          <a:p>
            <a:pPr algn="ctr" defTabSz="914400" eaLnBrk="0" fontAlgn="base" hangingPunct="0">
              <a:spcBef>
                <a:spcPct val="0"/>
              </a:spcBef>
              <a:spcAft>
                <a:spcPct val="0"/>
              </a:spcAft>
              <a:defRPr/>
            </a:pPr>
            <a:r>
              <a:rPr lang="es-MX" sz="3600" dirty="0" smtClean="0">
                <a:solidFill>
                  <a:schemeClr val="accent1">
                    <a:lumMod val="75000"/>
                  </a:schemeClr>
                </a:solidFill>
              </a:rPr>
              <a:t>Procedimientos sancionadores</a:t>
            </a:r>
          </a:p>
          <a:p>
            <a:pPr algn="ctr" defTabSz="914400" eaLnBrk="0" fontAlgn="base" hangingPunct="0">
              <a:spcBef>
                <a:spcPct val="0"/>
              </a:spcBef>
              <a:spcAft>
                <a:spcPct val="0"/>
              </a:spcAft>
              <a:defRPr/>
            </a:pPr>
            <a:r>
              <a:rPr lang="es-MX" sz="3600" dirty="0" smtClean="0">
                <a:solidFill>
                  <a:schemeClr val="accent1">
                    <a:lumMod val="75000"/>
                  </a:schemeClr>
                </a:solidFill>
              </a:rPr>
              <a:t> en materia de fiscalización</a:t>
            </a:r>
            <a:endParaRPr lang="es-ES" sz="3600" dirty="0">
              <a:solidFill>
                <a:schemeClr val="accent1">
                  <a:lumMod val="75000"/>
                </a:schemeClr>
              </a:solidFill>
            </a:endParaRPr>
          </a:p>
        </p:txBody>
      </p:sp>
    </p:spTree>
    <p:extLst>
      <p:ext uri="{BB962C8B-B14F-4D97-AF65-F5344CB8AC3E}">
        <p14:creationId xmlns:p14="http://schemas.microsoft.com/office/powerpoint/2010/main" val="1708928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3"/>
          <p:cNvSpPr>
            <a:spLocks noChangeArrowheads="1"/>
          </p:cNvSpPr>
          <p:nvPr/>
        </p:nvSpPr>
        <p:spPr bwMode="auto">
          <a:xfrm>
            <a:off x="285750" y="714375"/>
            <a:ext cx="2571750" cy="1941513"/>
          </a:xfrm>
          <a:prstGeom prst="flowChartAlternateProcess">
            <a:avLst/>
          </a:prstGeom>
          <a:noFill/>
          <a:ln w="28575">
            <a:solidFill>
              <a:srgbClr val="275E4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just" defTabSz="914400" fontAlgn="base">
              <a:spcBef>
                <a:spcPct val="0"/>
              </a:spcBef>
              <a:spcAft>
                <a:spcPct val="0"/>
              </a:spcAft>
              <a:buFont typeface="Arial" charset="0"/>
              <a:buChar char="•"/>
            </a:pPr>
            <a:r>
              <a:rPr lang="es-ES_tradnl" altLang="es-MX" sz="1600" dirty="0" smtClean="0">
                <a:solidFill>
                  <a:srgbClr val="000000"/>
                </a:solidFill>
              </a:rPr>
              <a:t> </a:t>
            </a:r>
            <a:r>
              <a:rPr lang="es-ES_tradnl" altLang="es-MX" sz="1200" dirty="0">
                <a:solidFill>
                  <a:schemeClr val="accent1">
                    <a:lumMod val="50000"/>
                  </a:schemeClr>
                </a:solidFill>
              </a:rPr>
              <a:t>Los </a:t>
            </a:r>
            <a:r>
              <a:rPr lang="es-ES_tradnl" altLang="es-MX" sz="1200" dirty="0" smtClean="0">
                <a:solidFill>
                  <a:schemeClr val="accent1">
                    <a:lumMod val="50000"/>
                  </a:schemeClr>
                </a:solidFill>
              </a:rPr>
              <a:t>jueces penales del orden federal eran competentes para imponer </a:t>
            </a:r>
            <a:r>
              <a:rPr lang="es-ES_tradnl" altLang="es-MX" sz="1200" dirty="0">
                <a:solidFill>
                  <a:srgbClr val="000000"/>
                </a:solidFill>
              </a:rPr>
              <a:t>l</a:t>
            </a:r>
            <a:r>
              <a:rPr lang="es-ES_tradnl" altLang="es-MX" sz="1200" dirty="0" smtClean="0">
                <a:solidFill>
                  <a:srgbClr val="000000"/>
                </a:solidFill>
              </a:rPr>
              <a:t>as penas o sanciones por delitos electorales.</a:t>
            </a:r>
          </a:p>
          <a:p>
            <a:pPr algn="just" defTabSz="914400" fontAlgn="base">
              <a:spcBef>
                <a:spcPct val="0"/>
              </a:spcBef>
              <a:spcAft>
                <a:spcPct val="0"/>
              </a:spcAft>
              <a:buFont typeface="Arial" charset="0"/>
              <a:buChar char="•"/>
            </a:pPr>
            <a:r>
              <a:rPr lang="es-ES_tradnl" altLang="es-MX" sz="1200" dirty="0" smtClean="0">
                <a:solidFill>
                  <a:srgbClr val="000000"/>
                </a:solidFill>
              </a:rPr>
              <a:t> La Comisión Federal Electoral podía cancelar -previa garantía de defensa- el registro de los partidos políticos.</a:t>
            </a:r>
          </a:p>
        </p:txBody>
      </p:sp>
      <p:sp>
        <p:nvSpPr>
          <p:cNvPr id="4099" name="AutoShape 5"/>
          <p:cNvSpPr>
            <a:spLocks noChangeArrowheads="1"/>
          </p:cNvSpPr>
          <p:nvPr/>
        </p:nvSpPr>
        <p:spPr bwMode="auto">
          <a:xfrm>
            <a:off x="142876" y="5163127"/>
            <a:ext cx="4323555" cy="1409123"/>
          </a:xfrm>
          <a:prstGeom prst="flowChartAlternateProcess">
            <a:avLst/>
          </a:prstGeom>
          <a:noFill/>
          <a:ln w="28575">
            <a:solidFill>
              <a:srgbClr val="24533A"/>
            </a:solidFill>
            <a:round/>
            <a:headEnd/>
            <a:tailEnd/>
          </a:ln>
          <a:extLst>
            <a:ext uri="{909E8E84-426E-40DD-AFC4-6F175D3DCCD1}">
              <a14:hiddenFill xmlns:a14="http://schemas.microsoft.com/office/drawing/2010/main">
                <a:solidFill>
                  <a:srgbClr val="FFFFFF"/>
                </a:solidFill>
              </a14:hiddenFill>
            </a:ext>
          </a:extLst>
        </p:spPr>
        <p:txBody>
          <a:bodyPr anchor="ctr"/>
          <a:lstStyle/>
          <a:p>
            <a:pPr algn="just" defTabSz="914400" fontAlgn="base">
              <a:spcBef>
                <a:spcPct val="0"/>
              </a:spcBef>
              <a:spcAft>
                <a:spcPct val="0"/>
              </a:spcAft>
              <a:buFont typeface="Arial" charset="0"/>
              <a:buChar char="•"/>
            </a:pPr>
            <a:r>
              <a:rPr lang="es-ES_tradnl" sz="1100" dirty="0" smtClean="0">
                <a:solidFill>
                  <a:srgbClr val="000000"/>
                </a:solidFill>
              </a:rPr>
              <a:t>El IFE tenía atribuciones para conocer de las infracciones al </a:t>
            </a:r>
            <a:r>
              <a:rPr lang="es-ES_tradnl" sz="1100" dirty="0" err="1" smtClean="0">
                <a:solidFill>
                  <a:srgbClr val="000000"/>
                </a:solidFill>
              </a:rPr>
              <a:t>Cofipe</a:t>
            </a:r>
            <a:r>
              <a:rPr lang="es-ES_tradnl" sz="1100" dirty="0" smtClean="0">
                <a:solidFill>
                  <a:srgbClr val="000000"/>
                </a:solidFill>
              </a:rPr>
              <a:t> y notificaba a la Sala Central del Tribunal Federal Electoral para que éste impusiera la sanción correspondiente.</a:t>
            </a:r>
          </a:p>
          <a:p>
            <a:pPr algn="just" defTabSz="914400" fontAlgn="base">
              <a:spcBef>
                <a:spcPct val="0"/>
              </a:spcBef>
              <a:spcAft>
                <a:spcPct val="0"/>
              </a:spcAft>
              <a:buFont typeface="Arial" charset="0"/>
              <a:buChar char="•"/>
            </a:pPr>
            <a:r>
              <a:rPr lang="es-ES_tradnl" sz="1100" dirty="0" smtClean="0">
                <a:solidFill>
                  <a:schemeClr val="accent1">
                    <a:lumMod val="50000"/>
                  </a:schemeClr>
                </a:solidFill>
              </a:rPr>
              <a:t>Otorgó competencia </a:t>
            </a:r>
            <a:r>
              <a:rPr lang="es-ES_tradnl" sz="1100" dirty="0" smtClean="0">
                <a:solidFill>
                  <a:srgbClr val="000000"/>
                </a:solidFill>
              </a:rPr>
              <a:t>al Tribunal Federal Electoral -como órgano jurisdiccional autónomo en materia electoral- para sustanciar y resolver los recursos de apelación e inconformidad, así como para imponer las sanciones a los partidos políticos en materia electoral.</a:t>
            </a:r>
          </a:p>
        </p:txBody>
      </p:sp>
      <p:sp>
        <p:nvSpPr>
          <p:cNvPr id="4100" name="AutoShape 6"/>
          <p:cNvSpPr>
            <a:spLocks noChangeArrowheads="1"/>
          </p:cNvSpPr>
          <p:nvPr/>
        </p:nvSpPr>
        <p:spPr bwMode="auto">
          <a:xfrm>
            <a:off x="3071813" y="714375"/>
            <a:ext cx="2714625" cy="1958975"/>
          </a:xfrm>
          <a:prstGeom prst="flowChartAlternateProcess">
            <a:avLst/>
          </a:prstGeom>
          <a:noFill/>
          <a:ln w="28575">
            <a:solidFill>
              <a:srgbClr val="275E4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just" defTabSz="914400" fontAlgn="base">
              <a:spcBef>
                <a:spcPct val="0"/>
              </a:spcBef>
              <a:spcAft>
                <a:spcPct val="0"/>
              </a:spcAft>
              <a:buFont typeface="Arial" charset="0"/>
              <a:buChar char="•"/>
            </a:pPr>
            <a:r>
              <a:rPr lang="es-ES_tradnl" altLang="es-MX" sz="1200" dirty="0" smtClean="0">
                <a:solidFill>
                  <a:srgbClr val="000000"/>
                </a:solidFill>
              </a:rPr>
              <a:t> El IFE </a:t>
            </a:r>
            <a:r>
              <a:rPr lang="es-ES_tradnl" altLang="es-MX" sz="1200" dirty="0" smtClean="0">
                <a:solidFill>
                  <a:schemeClr val="accent1">
                    <a:lumMod val="50000"/>
                  </a:schemeClr>
                </a:solidFill>
              </a:rPr>
              <a:t>tenía</a:t>
            </a:r>
            <a:r>
              <a:rPr lang="es-ES_tradnl" altLang="es-MX" sz="1200" dirty="0" smtClean="0">
                <a:solidFill>
                  <a:srgbClr val="000000"/>
                </a:solidFill>
              </a:rPr>
              <a:t> competencia para tramitar, sustanciar y resolver procedimientos administrativos e imponer sanciones a partidos políticos nacionales.</a:t>
            </a:r>
          </a:p>
          <a:p>
            <a:pPr algn="just" defTabSz="914400" fontAlgn="base">
              <a:spcBef>
                <a:spcPct val="0"/>
              </a:spcBef>
              <a:spcAft>
                <a:spcPct val="0"/>
              </a:spcAft>
              <a:buFont typeface="Arial" charset="0"/>
              <a:buChar char="•"/>
            </a:pPr>
            <a:r>
              <a:rPr lang="es-ES_tradnl" altLang="es-MX" sz="1200" dirty="0" smtClean="0">
                <a:solidFill>
                  <a:srgbClr val="000000"/>
                </a:solidFill>
              </a:rPr>
              <a:t> El TEPJF conocía de las impugnaciones </a:t>
            </a:r>
            <a:r>
              <a:rPr lang="es-ES_tradnl" altLang="es-MX" sz="1200" dirty="0" smtClean="0">
                <a:solidFill>
                  <a:schemeClr val="accent1">
                    <a:lumMod val="50000"/>
                  </a:schemeClr>
                </a:solidFill>
              </a:rPr>
              <a:t>en contra de resoluciones dictadas en </a:t>
            </a:r>
            <a:r>
              <a:rPr lang="es-ES_tradnl" altLang="es-MX" sz="1200" dirty="0" smtClean="0">
                <a:solidFill>
                  <a:srgbClr val="000000"/>
                </a:solidFill>
              </a:rPr>
              <a:t>procedimientos iniciados con motivo de quejas </a:t>
            </a:r>
            <a:r>
              <a:rPr lang="es-ES_tradnl" altLang="es-MX" sz="1200" dirty="0" smtClean="0">
                <a:solidFill>
                  <a:schemeClr val="accent1">
                    <a:lumMod val="50000"/>
                  </a:schemeClr>
                </a:solidFill>
              </a:rPr>
              <a:t>contra</a:t>
            </a:r>
            <a:r>
              <a:rPr lang="es-ES_tradnl" altLang="es-MX" sz="1200" dirty="0" smtClean="0">
                <a:solidFill>
                  <a:srgbClr val="000000"/>
                </a:solidFill>
              </a:rPr>
              <a:t> partidos</a:t>
            </a:r>
            <a:endParaRPr lang="es-ES_tradnl" altLang="es-MX" sz="1500" dirty="0" smtClean="0">
              <a:solidFill>
                <a:srgbClr val="000000"/>
              </a:solidFill>
            </a:endParaRPr>
          </a:p>
        </p:txBody>
      </p:sp>
      <p:sp>
        <p:nvSpPr>
          <p:cNvPr id="4101" name="AutoShape 24"/>
          <p:cNvSpPr>
            <a:spLocks noChangeArrowheads="1"/>
          </p:cNvSpPr>
          <p:nvPr/>
        </p:nvSpPr>
        <p:spPr bwMode="auto">
          <a:xfrm>
            <a:off x="1785938" y="4357688"/>
            <a:ext cx="2528887" cy="706437"/>
          </a:xfrm>
          <a:prstGeom prst="flowChartAlternateProcess">
            <a:avLst/>
          </a:prstGeom>
          <a:solidFill>
            <a:srgbClr val="DDDDDD"/>
          </a:solidFill>
          <a:ln w="9525">
            <a:solidFill>
              <a:schemeClr val="bg2"/>
            </a:solidFill>
            <a:miter lim="800000"/>
            <a:headEnd/>
            <a:tailEnd/>
          </a:ln>
        </p:spPr>
        <p:txBody>
          <a:bodyPr anchor="ctr"/>
          <a:lstStyle/>
          <a:p>
            <a:pPr algn="just" defTabSz="914400" fontAlgn="base">
              <a:spcBef>
                <a:spcPct val="0"/>
              </a:spcBef>
              <a:spcAft>
                <a:spcPct val="0"/>
              </a:spcAft>
            </a:pPr>
            <a:r>
              <a:rPr lang="es-MX" altLang="es-MX" sz="1200" b="1" smtClean="0">
                <a:solidFill>
                  <a:srgbClr val="000000"/>
                </a:solidFill>
              </a:rPr>
              <a:t>Código Federal de Instituciones y Procedimientos Electorales (Cofipe)</a:t>
            </a:r>
            <a:endParaRPr lang="es-ES" altLang="es-MX" sz="1200" b="1" smtClean="0">
              <a:solidFill>
                <a:srgbClr val="000000"/>
              </a:solidFill>
            </a:endParaRPr>
          </a:p>
        </p:txBody>
      </p:sp>
      <p:sp>
        <p:nvSpPr>
          <p:cNvPr id="4102" name="Rectangle 4"/>
          <p:cNvSpPr>
            <a:spLocks noChangeArrowheads="1"/>
          </p:cNvSpPr>
          <p:nvPr/>
        </p:nvSpPr>
        <p:spPr bwMode="auto">
          <a:xfrm>
            <a:off x="2928938" y="3643313"/>
            <a:ext cx="574675" cy="2762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s-ES" altLang="es-MX" sz="1200" b="1" smtClean="0">
                <a:solidFill>
                  <a:srgbClr val="000000"/>
                </a:solidFill>
              </a:rPr>
              <a:t>1990</a:t>
            </a:r>
          </a:p>
        </p:txBody>
      </p:sp>
      <p:sp>
        <p:nvSpPr>
          <p:cNvPr id="4103" name="Rectangle 13"/>
          <p:cNvSpPr>
            <a:spLocks noChangeArrowheads="1"/>
          </p:cNvSpPr>
          <p:nvPr/>
        </p:nvSpPr>
        <p:spPr bwMode="auto">
          <a:xfrm>
            <a:off x="684213" y="3644900"/>
            <a:ext cx="1439862" cy="285750"/>
          </a:xfrm>
          <a:prstGeom prst="rect">
            <a:avLst/>
          </a:prstGeom>
          <a:solidFill>
            <a:srgbClr val="275E42"/>
          </a:solidFill>
          <a:ln>
            <a:noFill/>
          </a:ln>
        </p:spPr>
        <p:txBody>
          <a:bodyPr rot="10800000" wrap="none" anchor="ctr"/>
          <a:lstStyle/>
          <a:p>
            <a:pPr defTabSz="914400" fontAlgn="base">
              <a:spcBef>
                <a:spcPct val="0"/>
              </a:spcBef>
              <a:spcAft>
                <a:spcPct val="0"/>
              </a:spcAft>
            </a:pPr>
            <a:endParaRPr lang="es-MX" altLang="es-MX" b="1" smtClean="0">
              <a:solidFill>
                <a:srgbClr val="000000"/>
              </a:solidFill>
            </a:endParaRPr>
          </a:p>
        </p:txBody>
      </p:sp>
      <p:sp>
        <p:nvSpPr>
          <p:cNvPr id="4104" name="AutoShape 19"/>
          <p:cNvSpPr>
            <a:spLocks noChangeArrowheads="1"/>
          </p:cNvSpPr>
          <p:nvPr/>
        </p:nvSpPr>
        <p:spPr bwMode="auto">
          <a:xfrm rot="-5400000">
            <a:off x="1643856" y="3285332"/>
            <a:ext cx="358775"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DDDDD"/>
          </a:solidFill>
          <a:ln w="9525">
            <a:solidFill>
              <a:schemeClr val="bg2"/>
            </a:solidFill>
            <a:miter lim="800000"/>
            <a:headEnd/>
            <a:tailEnd/>
          </a:ln>
        </p:spPr>
        <p:txBody>
          <a:bodyPr wrap="none" anchor="ctr"/>
          <a:lstStyle/>
          <a:p>
            <a:pPr defTabSz="914400" fontAlgn="base">
              <a:spcBef>
                <a:spcPct val="0"/>
              </a:spcBef>
              <a:spcAft>
                <a:spcPct val="0"/>
              </a:spcAft>
            </a:pPr>
            <a:endParaRPr lang="es-MX" smtClean="0">
              <a:solidFill>
                <a:srgbClr val="000000"/>
              </a:solidFill>
            </a:endParaRPr>
          </a:p>
        </p:txBody>
      </p:sp>
      <p:sp>
        <p:nvSpPr>
          <p:cNvPr id="127000" name="Rectangle 24"/>
          <p:cNvSpPr>
            <a:spLocks noChangeArrowheads="1"/>
          </p:cNvSpPr>
          <p:nvPr/>
        </p:nvSpPr>
        <p:spPr bwMode="auto">
          <a:xfrm>
            <a:off x="1571604" y="3643314"/>
            <a:ext cx="576511" cy="276999"/>
          </a:xfrm>
          <a:prstGeom prst="rect">
            <a:avLst/>
          </a:prstGeom>
          <a:solidFill>
            <a:srgbClr val="92D050"/>
          </a:solidFill>
          <a:ln w="9525">
            <a:noFill/>
            <a:miter lim="800000"/>
            <a:headEnd/>
            <a:tailEnd/>
          </a:ln>
        </p:spPr>
        <p:txBody>
          <a:bodyPr>
            <a:spAutoFit/>
          </a:bodyPr>
          <a:lstStyle/>
          <a:p>
            <a:pPr defTabSz="914400" fontAlgn="base">
              <a:spcBef>
                <a:spcPct val="0"/>
              </a:spcBef>
              <a:spcAft>
                <a:spcPct val="0"/>
              </a:spcAft>
              <a:defRPr/>
            </a:pPr>
            <a:r>
              <a:rPr lang="es-ES" sz="1200" b="1" dirty="0">
                <a:solidFill>
                  <a:srgbClr val="000000"/>
                </a:solidFill>
              </a:rPr>
              <a:t>1987</a:t>
            </a:r>
          </a:p>
        </p:txBody>
      </p:sp>
      <p:sp>
        <p:nvSpPr>
          <p:cNvPr id="4108" name="AutoShape 24"/>
          <p:cNvSpPr>
            <a:spLocks noChangeArrowheads="1"/>
          </p:cNvSpPr>
          <p:nvPr/>
        </p:nvSpPr>
        <p:spPr bwMode="auto">
          <a:xfrm>
            <a:off x="866486" y="2786063"/>
            <a:ext cx="1957388" cy="431800"/>
          </a:xfrm>
          <a:prstGeom prst="flowChartAlternateProcess">
            <a:avLst/>
          </a:prstGeom>
          <a:solidFill>
            <a:srgbClr val="DDDDDD"/>
          </a:solidFill>
          <a:ln w="9525">
            <a:solidFill>
              <a:srgbClr val="275E42"/>
            </a:solidFill>
            <a:miter lim="800000"/>
            <a:headEnd/>
            <a:tailEnd/>
          </a:ln>
        </p:spPr>
        <p:txBody>
          <a:bodyPr anchor="ctr"/>
          <a:lstStyle/>
          <a:p>
            <a:pPr algn="ctr" defTabSz="914400" fontAlgn="base">
              <a:spcBef>
                <a:spcPct val="0"/>
              </a:spcBef>
              <a:spcAft>
                <a:spcPct val="0"/>
              </a:spcAft>
            </a:pPr>
            <a:r>
              <a:rPr lang="es-MX" altLang="es-MX" sz="1400" b="1" smtClean="0">
                <a:solidFill>
                  <a:srgbClr val="000000"/>
                </a:solidFill>
              </a:rPr>
              <a:t>Código Federal Electoral</a:t>
            </a:r>
            <a:endParaRPr lang="es-ES" altLang="es-MX" sz="1400" b="1" smtClean="0">
              <a:solidFill>
                <a:srgbClr val="000000"/>
              </a:solidFill>
            </a:endParaRPr>
          </a:p>
        </p:txBody>
      </p:sp>
      <p:sp>
        <p:nvSpPr>
          <p:cNvPr id="4109" name="Rectangle 13"/>
          <p:cNvSpPr>
            <a:spLocks noChangeArrowheads="1"/>
          </p:cNvSpPr>
          <p:nvPr/>
        </p:nvSpPr>
        <p:spPr bwMode="auto">
          <a:xfrm>
            <a:off x="4859338" y="3644900"/>
            <a:ext cx="1512887" cy="285750"/>
          </a:xfrm>
          <a:prstGeom prst="rect">
            <a:avLst/>
          </a:prstGeom>
          <a:solidFill>
            <a:srgbClr val="275E42"/>
          </a:solidFill>
          <a:ln>
            <a:noFill/>
          </a:ln>
        </p:spPr>
        <p:txBody>
          <a:bodyPr rot="10800000" wrap="none" anchor="ctr"/>
          <a:lstStyle/>
          <a:p>
            <a:pPr defTabSz="914400" fontAlgn="base">
              <a:spcBef>
                <a:spcPct val="0"/>
              </a:spcBef>
              <a:spcAft>
                <a:spcPct val="0"/>
              </a:spcAft>
            </a:pPr>
            <a:endParaRPr lang="es-MX" altLang="es-MX" b="1" smtClean="0">
              <a:solidFill>
                <a:srgbClr val="000000"/>
              </a:solidFill>
            </a:endParaRPr>
          </a:p>
        </p:txBody>
      </p:sp>
      <p:sp>
        <p:nvSpPr>
          <p:cNvPr id="4110" name="Rectangle 13"/>
          <p:cNvSpPr>
            <a:spLocks noChangeArrowheads="1"/>
          </p:cNvSpPr>
          <p:nvPr/>
        </p:nvSpPr>
        <p:spPr bwMode="auto">
          <a:xfrm>
            <a:off x="2700338" y="3644900"/>
            <a:ext cx="585787" cy="28575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defTabSz="914400" fontAlgn="base">
              <a:spcBef>
                <a:spcPct val="0"/>
              </a:spcBef>
              <a:spcAft>
                <a:spcPct val="0"/>
              </a:spcAft>
            </a:pPr>
            <a:endParaRPr lang="es-MX" altLang="es-MX" b="1" smtClean="0">
              <a:solidFill>
                <a:srgbClr val="000000"/>
              </a:solidFill>
            </a:endParaRPr>
          </a:p>
        </p:txBody>
      </p:sp>
      <p:sp>
        <p:nvSpPr>
          <p:cNvPr id="4111" name="Rectangle 13"/>
          <p:cNvSpPr>
            <a:spLocks noChangeArrowheads="1"/>
          </p:cNvSpPr>
          <p:nvPr/>
        </p:nvSpPr>
        <p:spPr bwMode="auto">
          <a:xfrm>
            <a:off x="6948488" y="3644900"/>
            <a:ext cx="1439862" cy="28575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defTabSz="914400" fontAlgn="base">
              <a:spcBef>
                <a:spcPct val="0"/>
              </a:spcBef>
              <a:spcAft>
                <a:spcPct val="0"/>
              </a:spcAft>
            </a:pPr>
            <a:endParaRPr lang="es-MX" altLang="es-MX" b="1" smtClean="0">
              <a:solidFill>
                <a:srgbClr val="000000"/>
              </a:solidFill>
            </a:endParaRPr>
          </a:p>
        </p:txBody>
      </p:sp>
      <p:sp>
        <p:nvSpPr>
          <p:cNvPr id="4112" name="AutoShape 19"/>
          <p:cNvSpPr>
            <a:spLocks noChangeArrowheads="1"/>
          </p:cNvSpPr>
          <p:nvPr/>
        </p:nvSpPr>
        <p:spPr bwMode="auto">
          <a:xfrm rot="-5400000">
            <a:off x="4287044" y="3285331"/>
            <a:ext cx="358775" cy="3603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DDDDD"/>
          </a:solidFill>
          <a:ln w="9525">
            <a:solidFill>
              <a:schemeClr val="bg2"/>
            </a:solidFill>
            <a:miter lim="800000"/>
            <a:headEnd/>
            <a:tailEnd/>
          </a:ln>
        </p:spPr>
        <p:txBody>
          <a:bodyPr wrap="none" anchor="ctr"/>
          <a:lstStyle/>
          <a:p>
            <a:pPr defTabSz="914400" fontAlgn="base">
              <a:spcBef>
                <a:spcPct val="0"/>
              </a:spcBef>
              <a:spcAft>
                <a:spcPct val="0"/>
              </a:spcAft>
            </a:pPr>
            <a:endParaRPr lang="es-MX" smtClean="0">
              <a:solidFill>
                <a:srgbClr val="000000"/>
              </a:solidFill>
            </a:endParaRPr>
          </a:p>
        </p:txBody>
      </p:sp>
      <p:sp>
        <p:nvSpPr>
          <p:cNvPr id="4113" name="AutoShape 19"/>
          <p:cNvSpPr>
            <a:spLocks noChangeArrowheads="1"/>
          </p:cNvSpPr>
          <p:nvPr/>
        </p:nvSpPr>
        <p:spPr bwMode="auto">
          <a:xfrm rot="16200000" flipH="1">
            <a:off x="2896394" y="3961607"/>
            <a:ext cx="425450"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DDDDD"/>
          </a:solidFill>
          <a:ln w="9525">
            <a:solidFill>
              <a:schemeClr val="bg2"/>
            </a:solidFill>
            <a:miter lim="800000"/>
            <a:headEnd/>
            <a:tailEnd/>
          </a:ln>
        </p:spPr>
        <p:txBody>
          <a:bodyPr wrap="none" anchor="ctr"/>
          <a:lstStyle/>
          <a:p>
            <a:pPr defTabSz="914400" fontAlgn="base">
              <a:spcBef>
                <a:spcPct val="0"/>
              </a:spcBef>
              <a:spcAft>
                <a:spcPct val="0"/>
              </a:spcAft>
            </a:pPr>
            <a:endParaRPr lang="es-MX" smtClean="0">
              <a:solidFill>
                <a:srgbClr val="000000"/>
              </a:solidFill>
            </a:endParaRPr>
          </a:p>
        </p:txBody>
      </p:sp>
      <p:sp>
        <p:nvSpPr>
          <p:cNvPr id="4114" name="AutoShape 24"/>
          <p:cNvSpPr>
            <a:spLocks noChangeArrowheads="1"/>
          </p:cNvSpPr>
          <p:nvPr/>
        </p:nvSpPr>
        <p:spPr bwMode="auto">
          <a:xfrm>
            <a:off x="3797874" y="2786063"/>
            <a:ext cx="1357313" cy="431800"/>
          </a:xfrm>
          <a:prstGeom prst="flowChartAlternateProcess">
            <a:avLst/>
          </a:prstGeom>
          <a:solidFill>
            <a:srgbClr val="DDDDDD"/>
          </a:solidFill>
          <a:ln w="9525">
            <a:solidFill>
              <a:srgbClr val="275E42"/>
            </a:solidFill>
            <a:miter lim="800000"/>
            <a:headEnd/>
            <a:tailEnd/>
          </a:ln>
        </p:spPr>
        <p:txBody>
          <a:bodyPr anchor="ctr"/>
          <a:lstStyle/>
          <a:p>
            <a:pPr algn="ctr" defTabSz="914400" fontAlgn="base">
              <a:spcBef>
                <a:spcPct val="0"/>
              </a:spcBef>
              <a:spcAft>
                <a:spcPct val="0"/>
              </a:spcAft>
            </a:pPr>
            <a:r>
              <a:rPr lang="es-MX" altLang="es-MX" sz="1600" b="1" smtClean="0">
                <a:solidFill>
                  <a:srgbClr val="000000"/>
                </a:solidFill>
              </a:rPr>
              <a:t>Cofipe</a:t>
            </a:r>
            <a:endParaRPr lang="es-ES" altLang="es-MX" sz="1600" b="1" smtClean="0">
              <a:solidFill>
                <a:srgbClr val="000000"/>
              </a:solidFill>
            </a:endParaRPr>
          </a:p>
        </p:txBody>
      </p:sp>
      <p:sp>
        <p:nvSpPr>
          <p:cNvPr id="4115" name="Text Box 5"/>
          <p:cNvSpPr txBox="1">
            <a:spLocks noChangeArrowheads="1"/>
          </p:cNvSpPr>
          <p:nvPr/>
        </p:nvSpPr>
        <p:spPr bwMode="auto">
          <a:xfrm>
            <a:off x="4356100" y="19050"/>
            <a:ext cx="47529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2000" b="1" smtClean="0">
                <a:solidFill>
                  <a:srgbClr val="FFFFFF"/>
                </a:solidFill>
              </a:rPr>
              <a:t>Antecedentes</a:t>
            </a:r>
            <a:endParaRPr lang="es-ES" altLang="es-MX" sz="2000" b="1" smtClean="0">
              <a:solidFill>
                <a:srgbClr val="FFFFFF"/>
              </a:solidFill>
            </a:endParaRPr>
          </a:p>
        </p:txBody>
      </p:sp>
      <p:sp>
        <p:nvSpPr>
          <p:cNvPr id="4116" name="Rectangle 13"/>
          <p:cNvSpPr>
            <a:spLocks noChangeArrowheads="1"/>
          </p:cNvSpPr>
          <p:nvPr/>
        </p:nvSpPr>
        <p:spPr bwMode="auto">
          <a:xfrm>
            <a:off x="2143125" y="3643313"/>
            <a:ext cx="1584325" cy="285750"/>
          </a:xfrm>
          <a:prstGeom prst="rect">
            <a:avLst/>
          </a:prstGeom>
          <a:solidFill>
            <a:srgbClr val="275E42"/>
          </a:solidFill>
          <a:ln>
            <a:noFill/>
          </a:ln>
        </p:spPr>
        <p:txBody>
          <a:bodyPr rot="10800000" wrap="none" anchor="ctr"/>
          <a:lstStyle/>
          <a:p>
            <a:pPr defTabSz="914400" fontAlgn="base">
              <a:spcBef>
                <a:spcPct val="0"/>
              </a:spcBef>
              <a:spcAft>
                <a:spcPct val="0"/>
              </a:spcAft>
            </a:pPr>
            <a:endParaRPr lang="es-MX" altLang="es-MX" b="1" smtClean="0">
              <a:solidFill>
                <a:srgbClr val="000000"/>
              </a:solidFill>
            </a:endParaRPr>
          </a:p>
        </p:txBody>
      </p:sp>
      <p:sp>
        <p:nvSpPr>
          <p:cNvPr id="4117" name="Rectangle 13"/>
          <p:cNvSpPr>
            <a:spLocks noChangeArrowheads="1"/>
          </p:cNvSpPr>
          <p:nvPr/>
        </p:nvSpPr>
        <p:spPr bwMode="auto">
          <a:xfrm>
            <a:off x="7000875" y="3643313"/>
            <a:ext cx="1584325" cy="285750"/>
          </a:xfrm>
          <a:prstGeom prst="rect">
            <a:avLst/>
          </a:prstGeom>
          <a:solidFill>
            <a:srgbClr val="275E42"/>
          </a:solidFill>
          <a:ln>
            <a:noFill/>
          </a:ln>
        </p:spPr>
        <p:txBody>
          <a:bodyPr rot="10800000" wrap="none" anchor="ctr"/>
          <a:lstStyle/>
          <a:p>
            <a:pPr defTabSz="914400" fontAlgn="base">
              <a:spcBef>
                <a:spcPct val="0"/>
              </a:spcBef>
              <a:spcAft>
                <a:spcPct val="0"/>
              </a:spcAft>
            </a:pPr>
            <a:endParaRPr lang="es-MX" altLang="es-MX" b="1" smtClean="0">
              <a:solidFill>
                <a:srgbClr val="000000"/>
              </a:solidFill>
            </a:endParaRPr>
          </a:p>
        </p:txBody>
      </p:sp>
      <p:sp>
        <p:nvSpPr>
          <p:cNvPr id="4118" name="Rectangle 13"/>
          <p:cNvSpPr>
            <a:spLocks noChangeArrowheads="1"/>
          </p:cNvSpPr>
          <p:nvPr/>
        </p:nvSpPr>
        <p:spPr bwMode="auto">
          <a:xfrm>
            <a:off x="3643313" y="3643313"/>
            <a:ext cx="1584325" cy="285750"/>
          </a:xfrm>
          <a:prstGeom prst="rect">
            <a:avLst/>
          </a:prstGeom>
          <a:solidFill>
            <a:srgbClr val="275E42"/>
          </a:solidFill>
          <a:ln>
            <a:noFill/>
          </a:ln>
        </p:spPr>
        <p:txBody>
          <a:bodyPr rot="10800000" wrap="none" anchor="ctr"/>
          <a:lstStyle/>
          <a:p>
            <a:pPr defTabSz="914400" fontAlgn="base">
              <a:spcBef>
                <a:spcPct val="0"/>
              </a:spcBef>
              <a:spcAft>
                <a:spcPct val="0"/>
              </a:spcAft>
            </a:pPr>
            <a:endParaRPr lang="es-MX" altLang="es-MX" b="1" smtClean="0">
              <a:solidFill>
                <a:srgbClr val="000000"/>
              </a:solidFill>
            </a:endParaRPr>
          </a:p>
        </p:txBody>
      </p:sp>
      <p:sp>
        <p:nvSpPr>
          <p:cNvPr id="22" name="Rectangle 24"/>
          <p:cNvSpPr>
            <a:spLocks noChangeArrowheads="1"/>
          </p:cNvSpPr>
          <p:nvPr/>
        </p:nvSpPr>
        <p:spPr bwMode="auto">
          <a:xfrm>
            <a:off x="2786050" y="3643314"/>
            <a:ext cx="576511" cy="276999"/>
          </a:xfrm>
          <a:prstGeom prst="rect">
            <a:avLst/>
          </a:prstGeom>
          <a:solidFill>
            <a:srgbClr val="92D050"/>
          </a:solidFill>
          <a:ln w="9525">
            <a:noFill/>
            <a:miter lim="800000"/>
            <a:headEnd/>
            <a:tailEnd/>
          </a:ln>
        </p:spPr>
        <p:txBody>
          <a:bodyPr>
            <a:spAutoFit/>
          </a:bodyPr>
          <a:lstStyle/>
          <a:p>
            <a:pPr defTabSz="914400" fontAlgn="base">
              <a:spcBef>
                <a:spcPct val="0"/>
              </a:spcBef>
              <a:spcAft>
                <a:spcPct val="0"/>
              </a:spcAft>
              <a:defRPr/>
            </a:pPr>
            <a:r>
              <a:rPr lang="es-ES" sz="1200" b="1" dirty="0">
                <a:solidFill>
                  <a:srgbClr val="000000"/>
                </a:solidFill>
              </a:rPr>
              <a:t>1990</a:t>
            </a:r>
          </a:p>
        </p:txBody>
      </p:sp>
      <p:sp>
        <p:nvSpPr>
          <p:cNvPr id="23" name="Rectangle 24"/>
          <p:cNvSpPr>
            <a:spLocks noChangeArrowheads="1"/>
          </p:cNvSpPr>
          <p:nvPr/>
        </p:nvSpPr>
        <p:spPr bwMode="auto">
          <a:xfrm>
            <a:off x="4143372" y="3643314"/>
            <a:ext cx="576511" cy="276999"/>
          </a:xfrm>
          <a:prstGeom prst="rect">
            <a:avLst/>
          </a:prstGeom>
          <a:solidFill>
            <a:srgbClr val="92D050"/>
          </a:solidFill>
          <a:ln w="9525">
            <a:noFill/>
            <a:miter lim="800000"/>
            <a:headEnd/>
            <a:tailEnd/>
          </a:ln>
        </p:spPr>
        <p:txBody>
          <a:bodyPr>
            <a:spAutoFit/>
          </a:bodyPr>
          <a:lstStyle/>
          <a:p>
            <a:pPr defTabSz="914400" fontAlgn="base">
              <a:spcBef>
                <a:spcPct val="0"/>
              </a:spcBef>
              <a:spcAft>
                <a:spcPct val="0"/>
              </a:spcAft>
              <a:defRPr/>
            </a:pPr>
            <a:r>
              <a:rPr lang="es-ES" sz="1200" b="1" dirty="0">
                <a:solidFill>
                  <a:srgbClr val="000000"/>
                </a:solidFill>
              </a:rPr>
              <a:t>1996</a:t>
            </a:r>
          </a:p>
        </p:txBody>
      </p:sp>
      <p:sp>
        <p:nvSpPr>
          <p:cNvPr id="24" name="Rectangle 24"/>
          <p:cNvSpPr>
            <a:spLocks noChangeArrowheads="1"/>
          </p:cNvSpPr>
          <p:nvPr/>
        </p:nvSpPr>
        <p:spPr bwMode="auto">
          <a:xfrm>
            <a:off x="6000760" y="3643314"/>
            <a:ext cx="576511" cy="276999"/>
          </a:xfrm>
          <a:prstGeom prst="rect">
            <a:avLst/>
          </a:prstGeom>
          <a:gradFill flip="none" rotWithShape="1">
            <a:gsLst>
              <a:gs pos="0">
                <a:srgbClr val="560730">
                  <a:tint val="66000"/>
                  <a:satMod val="160000"/>
                </a:srgbClr>
              </a:gs>
              <a:gs pos="50000">
                <a:srgbClr val="560730">
                  <a:tint val="44500"/>
                  <a:satMod val="160000"/>
                </a:srgbClr>
              </a:gs>
              <a:gs pos="100000">
                <a:srgbClr val="560730">
                  <a:tint val="23500"/>
                  <a:satMod val="160000"/>
                </a:srgbClr>
              </a:gs>
            </a:gsLst>
            <a:path path="circle">
              <a:fillToRect l="100000" b="100000"/>
            </a:path>
            <a:tileRect t="-100000" r="-100000"/>
          </a:gradFill>
          <a:ln w="9525">
            <a:noFill/>
            <a:miter lim="800000"/>
            <a:headEnd/>
            <a:tailEnd/>
          </a:ln>
        </p:spPr>
        <p:txBody>
          <a:bodyPr>
            <a:spAutoFit/>
          </a:bodyPr>
          <a:lstStyle/>
          <a:p>
            <a:pPr defTabSz="914400" fontAlgn="base">
              <a:spcBef>
                <a:spcPct val="0"/>
              </a:spcBef>
              <a:spcAft>
                <a:spcPct val="0"/>
              </a:spcAft>
              <a:defRPr/>
            </a:pPr>
            <a:r>
              <a:rPr lang="es-ES" sz="1200" b="1" dirty="0">
                <a:solidFill>
                  <a:srgbClr val="000000"/>
                </a:solidFill>
              </a:rPr>
              <a:t>2003</a:t>
            </a:r>
          </a:p>
        </p:txBody>
      </p:sp>
      <p:sp>
        <p:nvSpPr>
          <p:cNvPr id="4128" name="Rectangle 13"/>
          <p:cNvSpPr>
            <a:spLocks noChangeArrowheads="1"/>
          </p:cNvSpPr>
          <p:nvPr/>
        </p:nvSpPr>
        <p:spPr bwMode="auto">
          <a:xfrm>
            <a:off x="5500688" y="3643313"/>
            <a:ext cx="1584325" cy="285750"/>
          </a:xfrm>
          <a:prstGeom prst="rect">
            <a:avLst/>
          </a:prstGeom>
          <a:solidFill>
            <a:srgbClr val="275E42"/>
          </a:solidFill>
          <a:ln>
            <a:noFill/>
          </a:ln>
        </p:spPr>
        <p:txBody>
          <a:bodyPr rot="10800000" wrap="none" anchor="ctr"/>
          <a:lstStyle/>
          <a:p>
            <a:pPr defTabSz="914400" fontAlgn="base">
              <a:spcBef>
                <a:spcPct val="0"/>
              </a:spcBef>
              <a:spcAft>
                <a:spcPct val="0"/>
              </a:spcAft>
            </a:pPr>
            <a:endParaRPr lang="es-MX" altLang="es-MX" b="1" smtClean="0">
              <a:solidFill>
                <a:srgbClr val="000000"/>
              </a:solidFill>
            </a:endParaRPr>
          </a:p>
        </p:txBody>
      </p:sp>
      <p:sp>
        <p:nvSpPr>
          <p:cNvPr id="4129" name="AutoShape 3"/>
          <p:cNvSpPr>
            <a:spLocks noChangeArrowheads="1"/>
          </p:cNvSpPr>
          <p:nvPr/>
        </p:nvSpPr>
        <p:spPr bwMode="auto">
          <a:xfrm>
            <a:off x="5932488" y="714375"/>
            <a:ext cx="3032125" cy="1958975"/>
          </a:xfrm>
          <a:prstGeom prst="flowChartAlternateProcess">
            <a:avLst/>
          </a:prstGeom>
          <a:noFill/>
          <a:ln w="28575">
            <a:solidFill>
              <a:srgbClr val="275E4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just" defTabSz="914400" fontAlgn="base">
              <a:spcBef>
                <a:spcPct val="0"/>
              </a:spcBef>
              <a:spcAft>
                <a:spcPct val="0"/>
              </a:spcAft>
              <a:buFont typeface="Arial" charset="0"/>
              <a:buChar char="•"/>
            </a:pPr>
            <a:endParaRPr lang="es-ES_tradnl" altLang="es-MX" sz="1200" dirty="0" smtClean="0">
              <a:solidFill>
                <a:srgbClr val="000000"/>
              </a:solidFill>
            </a:endParaRPr>
          </a:p>
          <a:p>
            <a:pPr algn="just" defTabSz="914400" fontAlgn="base">
              <a:spcBef>
                <a:spcPct val="0"/>
              </a:spcBef>
              <a:spcAft>
                <a:spcPct val="0"/>
              </a:spcAft>
              <a:buFont typeface="Arial" charset="0"/>
              <a:buChar char="•"/>
            </a:pPr>
            <a:r>
              <a:rPr lang="es-ES_tradnl" altLang="es-MX" sz="1200" dirty="0" smtClean="0">
                <a:solidFill>
                  <a:srgbClr val="000000"/>
                </a:solidFill>
              </a:rPr>
              <a:t>El INE conocerá y resolverá los procedimientos ordinarios sancionadores. </a:t>
            </a:r>
          </a:p>
          <a:p>
            <a:pPr algn="just" defTabSz="914400" fontAlgn="base">
              <a:spcBef>
                <a:spcPct val="0"/>
              </a:spcBef>
              <a:spcAft>
                <a:spcPct val="0"/>
              </a:spcAft>
              <a:buFont typeface="Arial" charset="0"/>
              <a:buChar char="•"/>
            </a:pPr>
            <a:r>
              <a:rPr lang="es-ES_tradnl" altLang="es-MX" sz="1200" dirty="0" smtClean="0">
                <a:solidFill>
                  <a:srgbClr val="000000"/>
                </a:solidFill>
              </a:rPr>
              <a:t>En cuanto a los procedimientos especiales sancionadores, el INE se ocupará de las etapas de integración y sustanciación y el TEPJF de la etapa de resolución.</a:t>
            </a:r>
          </a:p>
          <a:p>
            <a:pPr algn="just" defTabSz="914400" fontAlgn="base">
              <a:spcBef>
                <a:spcPct val="0"/>
              </a:spcBef>
              <a:spcAft>
                <a:spcPct val="0"/>
              </a:spcAft>
            </a:pPr>
            <a:endParaRPr lang="es-ES_tradnl" altLang="es-MX" sz="1200" dirty="0" smtClean="0">
              <a:solidFill>
                <a:srgbClr val="000000"/>
              </a:solidFill>
            </a:endParaRPr>
          </a:p>
        </p:txBody>
      </p:sp>
      <p:sp>
        <p:nvSpPr>
          <p:cNvPr id="4130" name="AutoShape 24"/>
          <p:cNvSpPr>
            <a:spLocks noChangeArrowheads="1"/>
          </p:cNvSpPr>
          <p:nvPr/>
        </p:nvSpPr>
        <p:spPr bwMode="auto">
          <a:xfrm>
            <a:off x="6789013" y="2786063"/>
            <a:ext cx="1357313" cy="431800"/>
          </a:xfrm>
          <a:prstGeom prst="flowChartAlternateProcess">
            <a:avLst/>
          </a:prstGeom>
          <a:solidFill>
            <a:srgbClr val="DDDDDD"/>
          </a:solidFill>
          <a:ln w="9525">
            <a:solidFill>
              <a:srgbClr val="275E42"/>
            </a:solidFill>
            <a:miter lim="800000"/>
            <a:headEnd/>
            <a:tailEnd/>
          </a:ln>
        </p:spPr>
        <p:txBody>
          <a:bodyPr anchor="ctr"/>
          <a:lstStyle/>
          <a:p>
            <a:pPr algn="ctr" defTabSz="914400" fontAlgn="base">
              <a:spcBef>
                <a:spcPct val="0"/>
              </a:spcBef>
              <a:spcAft>
                <a:spcPct val="0"/>
              </a:spcAft>
            </a:pPr>
            <a:r>
              <a:rPr lang="es-MX" altLang="es-MX" sz="1600" b="1" smtClean="0">
                <a:solidFill>
                  <a:srgbClr val="000000"/>
                </a:solidFill>
              </a:rPr>
              <a:t>Lgipe</a:t>
            </a:r>
            <a:endParaRPr lang="es-ES" altLang="es-MX" sz="1600" b="1" smtClean="0">
              <a:solidFill>
                <a:srgbClr val="000000"/>
              </a:solidFill>
            </a:endParaRPr>
          </a:p>
        </p:txBody>
      </p:sp>
      <p:sp>
        <p:nvSpPr>
          <p:cNvPr id="4131" name="AutoShape 19"/>
          <p:cNvSpPr>
            <a:spLocks noChangeArrowheads="1"/>
          </p:cNvSpPr>
          <p:nvPr/>
        </p:nvSpPr>
        <p:spPr bwMode="auto">
          <a:xfrm rot="-5400000">
            <a:off x="7287419" y="3285331"/>
            <a:ext cx="358775" cy="3603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DDDDD"/>
          </a:solidFill>
          <a:ln w="9525">
            <a:solidFill>
              <a:schemeClr val="bg2"/>
            </a:solidFill>
            <a:miter lim="800000"/>
            <a:headEnd/>
            <a:tailEnd/>
          </a:ln>
        </p:spPr>
        <p:txBody>
          <a:bodyPr wrap="none" anchor="ctr"/>
          <a:lstStyle/>
          <a:p>
            <a:pPr defTabSz="914400" fontAlgn="base">
              <a:spcBef>
                <a:spcPct val="0"/>
              </a:spcBef>
              <a:spcAft>
                <a:spcPct val="0"/>
              </a:spcAft>
            </a:pPr>
            <a:endParaRPr lang="es-MX" smtClean="0">
              <a:solidFill>
                <a:srgbClr val="000000"/>
              </a:solidFill>
            </a:endParaRPr>
          </a:p>
        </p:txBody>
      </p:sp>
      <p:sp>
        <p:nvSpPr>
          <p:cNvPr id="35" name="Rectangle 24"/>
          <p:cNvSpPr>
            <a:spLocks noChangeArrowheads="1"/>
          </p:cNvSpPr>
          <p:nvPr/>
        </p:nvSpPr>
        <p:spPr bwMode="auto">
          <a:xfrm>
            <a:off x="5643570" y="3643314"/>
            <a:ext cx="576511" cy="276999"/>
          </a:xfrm>
          <a:prstGeom prst="rect">
            <a:avLst/>
          </a:prstGeom>
          <a:solidFill>
            <a:srgbClr val="92D050"/>
          </a:solidFill>
          <a:ln w="9525">
            <a:noFill/>
            <a:miter lim="800000"/>
            <a:headEnd/>
            <a:tailEnd/>
          </a:ln>
        </p:spPr>
        <p:txBody>
          <a:bodyPr>
            <a:spAutoFit/>
          </a:bodyPr>
          <a:lstStyle/>
          <a:p>
            <a:pPr defTabSz="914400" fontAlgn="base">
              <a:spcBef>
                <a:spcPct val="0"/>
              </a:spcBef>
              <a:spcAft>
                <a:spcPct val="0"/>
              </a:spcAft>
              <a:defRPr/>
            </a:pPr>
            <a:r>
              <a:rPr lang="es-ES" sz="1200" b="1" dirty="0">
                <a:solidFill>
                  <a:srgbClr val="000000"/>
                </a:solidFill>
              </a:rPr>
              <a:t>2007</a:t>
            </a:r>
          </a:p>
        </p:txBody>
      </p:sp>
      <p:sp>
        <p:nvSpPr>
          <p:cNvPr id="4135" name="AutoShape 19"/>
          <p:cNvSpPr>
            <a:spLocks noChangeArrowheads="1"/>
          </p:cNvSpPr>
          <p:nvPr/>
        </p:nvSpPr>
        <p:spPr bwMode="auto">
          <a:xfrm rot="16200000" flipH="1">
            <a:off x="5753894" y="3961607"/>
            <a:ext cx="425450"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DDDDD"/>
          </a:solidFill>
          <a:ln w="9525">
            <a:solidFill>
              <a:schemeClr val="bg2"/>
            </a:solidFill>
            <a:miter lim="800000"/>
            <a:headEnd/>
            <a:tailEnd/>
          </a:ln>
        </p:spPr>
        <p:txBody>
          <a:bodyPr wrap="none" anchor="ctr"/>
          <a:lstStyle/>
          <a:p>
            <a:pPr defTabSz="914400" fontAlgn="base">
              <a:spcBef>
                <a:spcPct val="0"/>
              </a:spcBef>
              <a:spcAft>
                <a:spcPct val="0"/>
              </a:spcAft>
            </a:pPr>
            <a:endParaRPr lang="es-MX" smtClean="0">
              <a:solidFill>
                <a:srgbClr val="000000"/>
              </a:solidFill>
            </a:endParaRPr>
          </a:p>
        </p:txBody>
      </p:sp>
      <p:sp>
        <p:nvSpPr>
          <p:cNvPr id="37" name="Rectangle 24"/>
          <p:cNvSpPr>
            <a:spLocks noChangeArrowheads="1"/>
          </p:cNvSpPr>
          <p:nvPr/>
        </p:nvSpPr>
        <p:spPr bwMode="auto">
          <a:xfrm>
            <a:off x="7143768" y="3643314"/>
            <a:ext cx="576511" cy="276999"/>
          </a:xfrm>
          <a:prstGeom prst="rect">
            <a:avLst/>
          </a:prstGeom>
          <a:solidFill>
            <a:srgbClr val="92D050"/>
          </a:solidFill>
          <a:ln w="9525">
            <a:noFill/>
            <a:miter lim="800000"/>
            <a:headEnd/>
            <a:tailEnd/>
          </a:ln>
        </p:spPr>
        <p:txBody>
          <a:bodyPr>
            <a:spAutoFit/>
          </a:bodyPr>
          <a:lstStyle/>
          <a:p>
            <a:pPr defTabSz="914400" fontAlgn="base">
              <a:spcBef>
                <a:spcPct val="0"/>
              </a:spcBef>
              <a:spcAft>
                <a:spcPct val="0"/>
              </a:spcAft>
              <a:defRPr/>
            </a:pPr>
            <a:r>
              <a:rPr lang="es-ES" sz="1200" b="1" dirty="0">
                <a:solidFill>
                  <a:srgbClr val="000000"/>
                </a:solidFill>
              </a:rPr>
              <a:t>2014</a:t>
            </a:r>
          </a:p>
        </p:txBody>
      </p:sp>
      <p:sp>
        <p:nvSpPr>
          <p:cNvPr id="4139" name="AutoShape 24"/>
          <p:cNvSpPr>
            <a:spLocks noChangeArrowheads="1"/>
          </p:cNvSpPr>
          <p:nvPr/>
        </p:nvSpPr>
        <p:spPr bwMode="auto">
          <a:xfrm>
            <a:off x="5286375" y="4429125"/>
            <a:ext cx="1357313" cy="431800"/>
          </a:xfrm>
          <a:prstGeom prst="flowChartAlternateProcess">
            <a:avLst/>
          </a:prstGeom>
          <a:solidFill>
            <a:srgbClr val="DDDDDD"/>
          </a:solidFill>
          <a:ln w="9525">
            <a:solidFill>
              <a:schemeClr val="bg2"/>
            </a:solidFill>
            <a:miter lim="800000"/>
            <a:headEnd/>
            <a:tailEnd/>
          </a:ln>
        </p:spPr>
        <p:txBody>
          <a:bodyPr anchor="ctr"/>
          <a:lstStyle/>
          <a:p>
            <a:pPr algn="ctr" defTabSz="914400" fontAlgn="base">
              <a:spcBef>
                <a:spcPct val="0"/>
              </a:spcBef>
              <a:spcAft>
                <a:spcPct val="0"/>
              </a:spcAft>
            </a:pPr>
            <a:r>
              <a:rPr lang="es-MX" altLang="es-MX" sz="1600" b="1" smtClean="0">
                <a:solidFill>
                  <a:srgbClr val="000000"/>
                </a:solidFill>
              </a:rPr>
              <a:t>Cofipe</a:t>
            </a:r>
            <a:endParaRPr lang="es-ES" altLang="es-MX" sz="1600" b="1" smtClean="0">
              <a:solidFill>
                <a:srgbClr val="000000"/>
              </a:solidFill>
            </a:endParaRPr>
          </a:p>
        </p:txBody>
      </p:sp>
      <p:sp>
        <p:nvSpPr>
          <p:cNvPr id="4140" name="AutoShape 3"/>
          <p:cNvSpPr>
            <a:spLocks noChangeArrowheads="1"/>
          </p:cNvSpPr>
          <p:nvPr/>
        </p:nvSpPr>
        <p:spPr bwMode="auto">
          <a:xfrm>
            <a:off x="4581236" y="5033234"/>
            <a:ext cx="3087183" cy="1539016"/>
          </a:xfrm>
          <a:prstGeom prst="flowChartAlternateProcess">
            <a:avLst/>
          </a:prstGeom>
          <a:noFill/>
          <a:ln w="28575">
            <a:solidFill>
              <a:srgbClr val="24533A"/>
            </a:solidFill>
            <a:round/>
            <a:headEnd/>
            <a:tailEnd/>
          </a:ln>
          <a:extLst>
            <a:ext uri="{909E8E84-426E-40DD-AFC4-6F175D3DCCD1}">
              <a14:hiddenFill xmlns:a14="http://schemas.microsoft.com/office/drawing/2010/main">
                <a:solidFill>
                  <a:srgbClr val="FFFFFF"/>
                </a:solidFill>
              </a14:hiddenFill>
            </a:ext>
          </a:extLst>
        </p:spPr>
        <p:txBody>
          <a:bodyPr anchor="ctr"/>
          <a:lstStyle/>
          <a:p>
            <a:pPr algn="just" defTabSz="914400" fontAlgn="base">
              <a:spcBef>
                <a:spcPct val="0"/>
              </a:spcBef>
              <a:spcAft>
                <a:spcPct val="0"/>
              </a:spcAft>
              <a:buFont typeface="Arial" charset="0"/>
              <a:buChar char="•"/>
            </a:pPr>
            <a:r>
              <a:rPr lang="es-ES_tradnl" altLang="es-MX" sz="1200" smtClean="0">
                <a:solidFill>
                  <a:srgbClr val="000000"/>
                </a:solidFill>
              </a:rPr>
              <a:t> </a:t>
            </a:r>
          </a:p>
        </p:txBody>
      </p:sp>
      <p:sp>
        <p:nvSpPr>
          <p:cNvPr id="4141" name="39 Rectángulo"/>
          <p:cNvSpPr>
            <a:spLocks noChangeArrowheads="1"/>
          </p:cNvSpPr>
          <p:nvPr/>
        </p:nvSpPr>
        <p:spPr bwMode="auto">
          <a:xfrm>
            <a:off x="4581237" y="5063541"/>
            <a:ext cx="308718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14400" fontAlgn="base">
              <a:spcBef>
                <a:spcPct val="0"/>
              </a:spcBef>
              <a:spcAft>
                <a:spcPct val="0"/>
              </a:spcAft>
              <a:buFont typeface="Arial" charset="0"/>
              <a:buChar char="•"/>
            </a:pPr>
            <a:r>
              <a:rPr lang="es-MX" sz="1200" dirty="0" smtClean="0">
                <a:solidFill>
                  <a:srgbClr val="000000"/>
                </a:solidFill>
              </a:rPr>
              <a:t>En las reformas del </a:t>
            </a:r>
            <a:r>
              <a:rPr lang="es-MX" sz="1200" dirty="0" err="1">
                <a:solidFill>
                  <a:srgbClr val="000000"/>
                </a:solidFill>
              </a:rPr>
              <a:t>C</a:t>
            </a:r>
            <a:r>
              <a:rPr lang="es-MX" sz="1200" dirty="0" err="1" smtClean="0">
                <a:solidFill>
                  <a:srgbClr val="000000"/>
                </a:solidFill>
              </a:rPr>
              <a:t>ofipe</a:t>
            </a:r>
            <a:r>
              <a:rPr lang="es-MX" sz="1200" dirty="0" smtClean="0">
                <a:solidFill>
                  <a:srgbClr val="000000"/>
                </a:solidFill>
              </a:rPr>
              <a:t> del año 2007:</a:t>
            </a:r>
          </a:p>
          <a:p>
            <a:pPr algn="just" defTabSz="914400" fontAlgn="base">
              <a:spcBef>
                <a:spcPct val="0"/>
              </a:spcBef>
              <a:spcAft>
                <a:spcPct val="0"/>
              </a:spcAft>
              <a:buFont typeface="Arial" charset="0"/>
              <a:buChar char="•"/>
            </a:pPr>
            <a:r>
              <a:rPr lang="es-MX" altLang="es-MX" sz="1200" dirty="0" smtClean="0">
                <a:solidFill>
                  <a:srgbClr val="000000"/>
                </a:solidFill>
              </a:rPr>
              <a:t> Se incluyen dos catálogos nuevos, exhaustivos: uno de sujetos de responsabilidades y tipo de infracciones y otro de  sanciones.</a:t>
            </a:r>
          </a:p>
          <a:p>
            <a:pPr algn="just" defTabSz="914400" fontAlgn="base">
              <a:spcBef>
                <a:spcPct val="0"/>
              </a:spcBef>
              <a:spcAft>
                <a:spcPct val="0"/>
              </a:spcAft>
              <a:buFont typeface="Arial" charset="0"/>
              <a:buChar char="•"/>
            </a:pPr>
            <a:r>
              <a:rPr lang="es-MX" altLang="es-MX" sz="1200" dirty="0" smtClean="0">
                <a:solidFill>
                  <a:srgbClr val="000000"/>
                </a:solidFill>
              </a:rPr>
              <a:t>En cuanto a las sanciones, destacan las normas relativas a la gravedad de la falta y a la reincidencia.</a:t>
            </a:r>
            <a:endParaRPr lang="es-ES_tradnl" altLang="es-MX" sz="1200" dirty="0" smtClean="0">
              <a:solidFill>
                <a:srgbClr val="000000"/>
              </a:solidFill>
            </a:endParaRPr>
          </a:p>
        </p:txBody>
      </p:sp>
    </p:spTree>
    <p:extLst>
      <p:ext uri="{BB962C8B-B14F-4D97-AF65-F5344CB8AC3E}">
        <p14:creationId xmlns:p14="http://schemas.microsoft.com/office/powerpoint/2010/main" val="172819664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775854" y="692396"/>
            <a:ext cx="7352146" cy="1944138"/>
          </a:xfrm>
          <a:prstGeom prst="roundRect">
            <a:avLst/>
          </a:prstGeom>
          <a:solidFill>
            <a:schemeClr val="bg1"/>
          </a:solidFill>
          <a:ln w="28575">
            <a:solidFill>
              <a:srgbClr val="008040"/>
            </a:solidFill>
          </a:ln>
        </p:spPr>
        <p:style>
          <a:lnRef idx="1">
            <a:schemeClr val="accent1"/>
          </a:lnRef>
          <a:fillRef idx="3">
            <a:schemeClr val="accent1"/>
          </a:fillRef>
          <a:effectRef idx="2">
            <a:schemeClr val="accent1"/>
          </a:effectRef>
          <a:fontRef idx="minor">
            <a:schemeClr val="lt1"/>
          </a:fontRef>
        </p:style>
        <p:txBody>
          <a:bodyPr anchor="ctr"/>
          <a:lstStyle/>
          <a:p>
            <a:pPr algn="just">
              <a:defRPr/>
            </a:pPr>
            <a:endParaRPr lang="es-MX" sz="2400" dirty="0" smtClean="0">
              <a:solidFill>
                <a:srgbClr val="000000"/>
              </a:solidFill>
            </a:endParaRPr>
          </a:p>
          <a:p>
            <a:pPr algn="just">
              <a:defRPr/>
            </a:pPr>
            <a:endParaRPr lang="es-MX" sz="2400" dirty="0">
              <a:solidFill>
                <a:srgbClr val="000000"/>
              </a:solidFill>
            </a:endParaRPr>
          </a:p>
          <a:p>
            <a:pPr algn="just">
              <a:defRPr/>
            </a:pPr>
            <a:r>
              <a:rPr lang="es-MX" sz="2000" dirty="0" smtClean="0">
                <a:solidFill>
                  <a:srgbClr val="000000"/>
                </a:solidFill>
              </a:rPr>
              <a:t>La </a:t>
            </a:r>
            <a:r>
              <a:rPr lang="es-MX" sz="2000" dirty="0">
                <a:solidFill>
                  <a:srgbClr val="000000"/>
                </a:solidFill>
              </a:rPr>
              <a:t>fiscalización </a:t>
            </a:r>
            <a:r>
              <a:rPr lang="es-MX" sz="2000" dirty="0">
                <a:solidFill>
                  <a:schemeClr val="accent1">
                    <a:lumMod val="50000"/>
                  </a:schemeClr>
                </a:solidFill>
              </a:rPr>
              <a:t>de </a:t>
            </a:r>
            <a:r>
              <a:rPr lang="es-MX" sz="2000" dirty="0" smtClean="0">
                <a:solidFill>
                  <a:schemeClr val="accent1">
                    <a:lumMod val="50000"/>
                  </a:schemeClr>
                </a:solidFill>
              </a:rPr>
              <a:t>los recursos </a:t>
            </a:r>
            <a:r>
              <a:rPr lang="es-MX" sz="2000" dirty="0" smtClean="0">
                <a:solidFill>
                  <a:srgbClr val="000000"/>
                </a:solidFill>
              </a:rPr>
              <a:t>de los </a:t>
            </a:r>
            <a:r>
              <a:rPr lang="es-MX" sz="2000" dirty="0">
                <a:solidFill>
                  <a:srgbClr val="000000"/>
                </a:solidFill>
              </a:rPr>
              <a:t>partidos políticos se realizará en los términos y conforme a los procedimientos previstos por la Ley General de Instituciones y Procedimientos </a:t>
            </a:r>
            <a:r>
              <a:rPr lang="es-MX" sz="2000" dirty="0" smtClean="0">
                <a:solidFill>
                  <a:srgbClr val="000000"/>
                </a:solidFill>
              </a:rPr>
              <a:t>Electorales, de </a:t>
            </a:r>
            <a:r>
              <a:rPr lang="es-MX" sz="2000" dirty="0">
                <a:solidFill>
                  <a:srgbClr val="000000"/>
                </a:solidFill>
              </a:rPr>
              <a:t>conformidad con las obligaciones previstas en la Ley General de Partidos Políticos. </a:t>
            </a:r>
            <a:endParaRPr lang="es-MX" sz="2000" dirty="0" smtClean="0">
              <a:solidFill>
                <a:srgbClr val="000000"/>
              </a:solidFill>
            </a:endParaRPr>
          </a:p>
          <a:p>
            <a:pPr algn="just">
              <a:defRPr/>
            </a:pPr>
            <a:endParaRPr lang="es-MX" sz="2400" dirty="0">
              <a:solidFill>
                <a:srgbClr val="000000"/>
              </a:solidFill>
            </a:endParaRPr>
          </a:p>
          <a:p>
            <a:pPr algn="just">
              <a:defRPr/>
            </a:pPr>
            <a:endParaRPr lang="es-MX" sz="2400" dirty="0">
              <a:solidFill>
                <a:srgbClr val="000000"/>
              </a:solidFill>
            </a:endParaRPr>
          </a:p>
        </p:txBody>
      </p:sp>
      <p:sp>
        <p:nvSpPr>
          <p:cNvPr id="4" name="3 Rectángulo redondeado"/>
          <p:cNvSpPr/>
          <p:nvPr/>
        </p:nvSpPr>
        <p:spPr>
          <a:xfrm>
            <a:off x="6545695" y="64652"/>
            <a:ext cx="2449512" cy="312738"/>
          </a:xfrm>
          <a:prstGeom prst="roundRect">
            <a:avLst/>
          </a:prstGeom>
          <a:noFill/>
          <a:ln>
            <a:solidFill>
              <a:srgbClr val="008040"/>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r>
              <a:rPr lang="es-MX" sz="2000" dirty="0">
                <a:solidFill>
                  <a:schemeClr val="bg1"/>
                </a:solidFill>
              </a:rPr>
              <a:t>Fiscalización</a:t>
            </a:r>
          </a:p>
        </p:txBody>
      </p:sp>
      <p:sp>
        <p:nvSpPr>
          <p:cNvPr id="52228" name="2 CuadroTexto"/>
          <p:cNvSpPr txBox="1">
            <a:spLocks noChangeArrowheads="1"/>
          </p:cNvSpPr>
          <p:nvPr/>
        </p:nvSpPr>
        <p:spPr bwMode="auto">
          <a:xfrm>
            <a:off x="5228070" y="2733799"/>
            <a:ext cx="2635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sz="1200" i="1" dirty="0" smtClean="0">
                <a:solidFill>
                  <a:srgbClr val="000000"/>
                </a:solidFill>
              </a:rPr>
              <a:t>Articulo 190 de la </a:t>
            </a:r>
            <a:r>
              <a:rPr lang="es-MX" sz="1200" i="1" dirty="0" err="1" smtClean="0">
                <a:solidFill>
                  <a:srgbClr val="000000"/>
                </a:solidFill>
              </a:rPr>
              <a:t>Lgipe</a:t>
            </a:r>
            <a:endParaRPr lang="es-MX" sz="1200" i="1" dirty="0" smtClean="0">
              <a:solidFill>
                <a:srgbClr val="000000"/>
              </a:solidFill>
            </a:endParaRPr>
          </a:p>
        </p:txBody>
      </p:sp>
      <p:sp>
        <p:nvSpPr>
          <p:cNvPr id="3" name="2 Rectángulo redondeado"/>
          <p:cNvSpPr/>
          <p:nvPr/>
        </p:nvSpPr>
        <p:spPr>
          <a:xfrm>
            <a:off x="133815" y="3010025"/>
            <a:ext cx="8753707" cy="3279264"/>
          </a:xfrm>
          <a:prstGeom prst="round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solidFill>
                  <a:schemeClr val="tx1"/>
                </a:solidFill>
              </a:rPr>
              <a:t>S</a:t>
            </a:r>
            <a:r>
              <a:rPr lang="es-MX" dirty="0" smtClean="0">
                <a:solidFill>
                  <a:schemeClr val="tx1"/>
                </a:solidFill>
              </a:rPr>
              <a:t>e aplicará, asimismo, </a:t>
            </a:r>
            <a:r>
              <a:rPr lang="es-MX" dirty="0">
                <a:solidFill>
                  <a:schemeClr val="accent1">
                    <a:lumMod val="50000"/>
                  </a:schemeClr>
                </a:solidFill>
              </a:rPr>
              <a:t>el Reglamento de </a:t>
            </a:r>
            <a:r>
              <a:rPr lang="es-MX" dirty="0" smtClean="0">
                <a:solidFill>
                  <a:schemeClr val="accent1">
                    <a:lumMod val="50000"/>
                  </a:schemeClr>
                </a:solidFill>
              </a:rPr>
              <a:t>Fiscalización</a:t>
            </a:r>
          </a:p>
          <a:p>
            <a:pPr algn="ctr"/>
            <a:r>
              <a:rPr lang="es-MX" dirty="0" smtClean="0">
                <a:solidFill>
                  <a:schemeClr val="accent1">
                    <a:lumMod val="50000"/>
                  </a:schemeClr>
                </a:solidFill>
              </a:rPr>
              <a:t> </a:t>
            </a:r>
            <a:r>
              <a:rPr lang="es-MX" dirty="0" smtClean="0">
                <a:solidFill>
                  <a:schemeClr val="tx1"/>
                </a:solidFill>
              </a:rPr>
              <a:t>Acuerdo INE/CG263/2014</a:t>
            </a:r>
          </a:p>
          <a:p>
            <a:pPr algn="ctr"/>
            <a:r>
              <a:rPr lang="es-MX" dirty="0" smtClean="0">
                <a:solidFill>
                  <a:schemeClr val="tx1"/>
                </a:solidFill>
              </a:rPr>
              <a:t>Reformado mediante Acuerdo INE/350/2014, Acuerdo INE/CG1047/2015, Acuerdo INE/CG320/2016, Acuerdo INE/CG875/2016, </a:t>
            </a:r>
          </a:p>
          <a:p>
            <a:pPr algn="ctr"/>
            <a:r>
              <a:rPr lang="es-MX" dirty="0" smtClean="0">
                <a:solidFill>
                  <a:schemeClr val="tx1"/>
                </a:solidFill>
              </a:rPr>
              <a:t>Acuerdo INE/CG68/2017, Acuerdo INE/CG409/2017</a:t>
            </a:r>
          </a:p>
          <a:p>
            <a:pPr algn="ctr"/>
            <a:r>
              <a:rPr lang="es-MX" dirty="0" smtClean="0">
                <a:solidFill>
                  <a:schemeClr val="tx1"/>
                </a:solidFill>
              </a:rPr>
              <a:t> y Acuerdo INE/CG04/2018</a:t>
            </a:r>
          </a:p>
          <a:p>
            <a:pPr algn="ctr"/>
            <a:r>
              <a:rPr lang="es-MX" dirty="0" smtClean="0">
                <a:solidFill>
                  <a:schemeClr val="tx1"/>
                </a:solidFill>
              </a:rPr>
              <a:t> </a:t>
            </a:r>
          </a:p>
          <a:p>
            <a:pPr algn="ctr"/>
            <a:r>
              <a:rPr lang="es-MX" dirty="0" smtClean="0">
                <a:solidFill>
                  <a:schemeClr val="accent1">
                    <a:lumMod val="50000"/>
                  </a:schemeClr>
                </a:solidFill>
              </a:rPr>
              <a:t> </a:t>
            </a:r>
            <a:r>
              <a:rPr lang="es-MX" dirty="0" smtClean="0">
                <a:solidFill>
                  <a:schemeClr val="tx1"/>
                </a:solidFill>
              </a:rPr>
              <a:t>Así como </a:t>
            </a:r>
            <a:r>
              <a:rPr lang="es-MX" dirty="0" smtClean="0">
                <a:solidFill>
                  <a:schemeClr val="accent1">
                    <a:lumMod val="50000"/>
                  </a:schemeClr>
                </a:solidFill>
              </a:rPr>
              <a:t>el </a:t>
            </a:r>
            <a:r>
              <a:rPr lang="es-MX" dirty="0">
                <a:solidFill>
                  <a:schemeClr val="accent1">
                    <a:lumMod val="50000"/>
                  </a:schemeClr>
                </a:solidFill>
              </a:rPr>
              <a:t>Reglamento de Procedimientos </a:t>
            </a:r>
            <a:r>
              <a:rPr lang="es-MX" dirty="0" smtClean="0">
                <a:solidFill>
                  <a:schemeClr val="accent1">
                    <a:lumMod val="50000"/>
                  </a:schemeClr>
                </a:solidFill>
              </a:rPr>
              <a:t>Sancionadores</a:t>
            </a:r>
          </a:p>
          <a:p>
            <a:pPr algn="ctr"/>
            <a:r>
              <a:rPr lang="es-MX" dirty="0" smtClean="0">
                <a:solidFill>
                  <a:schemeClr val="accent1">
                    <a:lumMod val="50000"/>
                  </a:schemeClr>
                </a:solidFill>
              </a:rPr>
              <a:t>en Materia de Fiscalización </a:t>
            </a:r>
          </a:p>
          <a:p>
            <a:pPr algn="ctr"/>
            <a:r>
              <a:rPr lang="es-MX" dirty="0" smtClean="0">
                <a:solidFill>
                  <a:schemeClr val="tx1"/>
                </a:solidFill>
              </a:rPr>
              <a:t>Acuerdo INE/CG264/2014 </a:t>
            </a:r>
            <a:endParaRPr lang="es-MX" dirty="0">
              <a:solidFill>
                <a:schemeClr val="tx1"/>
              </a:solidFill>
            </a:endParaRPr>
          </a:p>
          <a:p>
            <a:pPr algn="ctr"/>
            <a:r>
              <a:rPr lang="es-MX" dirty="0" smtClean="0">
                <a:solidFill>
                  <a:schemeClr val="tx1"/>
                </a:solidFill>
              </a:rPr>
              <a:t>Reformado mediante Acuerdo INE/CG/1048/2015,</a:t>
            </a:r>
          </a:p>
          <a:p>
            <a:pPr algn="ctr"/>
            <a:r>
              <a:rPr lang="es-MX" dirty="0" smtClean="0">
                <a:solidFill>
                  <a:schemeClr val="tx1"/>
                </a:solidFill>
              </a:rPr>
              <a:t> Acuerdo INE/CG319/2016 y Acuerdo INE/CG614/2017 </a:t>
            </a:r>
            <a:endParaRPr lang="es-MX" dirty="0">
              <a:solidFill>
                <a:schemeClr val="tx1"/>
              </a:solidFill>
            </a:endParaRPr>
          </a:p>
        </p:txBody>
      </p:sp>
    </p:spTree>
    <p:extLst>
      <p:ext uri="{BB962C8B-B14F-4D97-AF65-F5344CB8AC3E}">
        <p14:creationId xmlns:p14="http://schemas.microsoft.com/office/powerpoint/2010/main" val="2923621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3897744" y="757383"/>
            <a:ext cx="5043055" cy="1838036"/>
          </a:xfrm>
          <a:prstGeom prst="roundRect">
            <a:avLst/>
          </a:prstGeom>
          <a:solidFill>
            <a:schemeClr val="bg1"/>
          </a:solidFill>
          <a:ln>
            <a:solidFill>
              <a:srgbClr val="24533A"/>
            </a:solidFill>
          </a:ln>
        </p:spPr>
        <p:style>
          <a:lnRef idx="1">
            <a:schemeClr val="accent1"/>
          </a:lnRef>
          <a:fillRef idx="3">
            <a:schemeClr val="accent1"/>
          </a:fillRef>
          <a:effectRef idx="2">
            <a:schemeClr val="accent1"/>
          </a:effectRef>
          <a:fontRef idx="minor">
            <a:schemeClr val="lt1"/>
          </a:fontRef>
        </p:style>
        <p:txBody>
          <a:bodyPr anchor="ctr"/>
          <a:lstStyle/>
          <a:p>
            <a:pPr algn="just">
              <a:defRPr/>
            </a:pPr>
            <a:endParaRPr lang="es-MX" sz="1400" dirty="0" smtClean="0">
              <a:solidFill>
                <a:schemeClr val="tx1"/>
              </a:solidFill>
            </a:endParaRPr>
          </a:p>
          <a:p>
            <a:pPr algn="just">
              <a:defRPr/>
            </a:pPr>
            <a:r>
              <a:rPr lang="es-MX" sz="1400" dirty="0" smtClean="0">
                <a:solidFill>
                  <a:schemeClr val="tx1"/>
                </a:solidFill>
              </a:rPr>
              <a:t>Emitir </a:t>
            </a:r>
            <a:r>
              <a:rPr lang="es-MX" sz="1400" dirty="0">
                <a:solidFill>
                  <a:schemeClr val="tx1"/>
                </a:solidFill>
              </a:rPr>
              <a:t>los </a:t>
            </a:r>
            <a:r>
              <a:rPr lang="es-MX" sz="1400" b="1" dirty="0">
                <a:solidFill>
                  <a:schemeClr val="tx1"/>
                </a:solidFill>
              </a:rPr>
              <a:t>reglamentos</a:t>
            </a:r>
            <a:r>
              <a:rPr lang="es-MX" sz="1400" dirty="0">
                <a:solidFill>
                  <a:schemeClr val="tx1"/>
                </a:solidFill>
              </a:rPr>
              <a:t> de quejas y de fiscalización</a:t>
            </a:r>
            <a:r>
              <a:rPr lang="es-MX" sz="1400" dirty="0" smtClean="0">
                <a:solidFill>
                  <a:schemeClr val="tx1"/>
                </a:solidFill>
              </a:rPr>
              <a:t>.</a:t>
            </a:r>
          </a:p>
          <a:p>
            <a:pPr algn="just">
              <a:defRPr/>
            </a:pPr>
            <a:r>
              <a:rPr lang="es-MX" sz="1400" b="1" dirty="0" smtClean="0">
                <a:solidFill>
                  <a:schemeClr val="accent1">
                    <a:lumMod val="50000"/>
                  </a:schemeClr>
                </a:solidFill>
              </a:rPr>
              <a:t>Revisar,</a:t>
            </a:r>
            <a:r>
              <a:rPr lang="es-MX" sz="1400" dirty="0" smtClean="0">
                <a:solidFill>
                  <a:schemeClr val="accent1">
                    <a:lumMod val="50000"/>
                  </a:schemeClr>
                </a:solidFill>
              </a:rPr>
              <a:t> con el auxilio de la Comisión de Fiscalización y la UTF, los </a:t>
            </a:r>
            <a:r>
              <a:rPr lang="es-MX" sz="1400" b="1" dirty="0">
                <a:solidFill>
                  <a:schemeClr val="accent1">
                    <a:lumMod val="50000"/>
                  </a:schemeClr>
                </a:solidFill>
              </a:rPr>
              <a:t>informes</a:t>
            </a:r>
            <a:r>
              <a:rPr lang="es-MX" sz="1400" dirty="0">
                <a:solidFill>
                  <a:schemeClr val="accent1">
                    <a:lumMod val="50000"/>
                  </a:schemeClr>
                </a:solidFill>
              </a:rPr>
              <a:t> que </a:t>
            </a:r>
            <a:r>
              <a:rPr lang="es-MX" sz="1400" dirty="0" smtClean="0">
                <a:solidFill>
                  <a:schemeClr val="accent1">
                    <a:lumMod val="50000"/>
                  </a:schemeClr>
                </a:solidFill>
              </a:rPr>
              <a:t>presenten los partidos </a:t>
            </a:r>
            <a:r>
              <a:rPr lang="es-MX" sz="1400" dirty="0">
                <a:solidFill>
                  <a:schemeClr val="accent1">
                    <a:lumMod val="50000"/>
                  </a:schemeClr>
                </a:solidFill>
              </a:rPr>
              <a:t>al </a:t>
            </a:r>
            <a:r>
              <a:rPr lang="es-MX" sz="1400" dirty="0" smtClean="0">
                <a:solidFill>
                  <a:schemeClr val="accent1">
                    <a:lumMod val="50000"/>
                  </a:schemeClr>
                </a:solidFill>
              </a:rPr>
              <a:t>Instituto en </a:t>
            </a:r>
            <a:r>
              <a:rPr lang="es-MX" sz="1400" dirty="0">
                <a:solidFill>
                  <a:schemeClr val="accent1">
                    <a:lumMod val="50000"/>
                  </a:schemeClr>
                </a:solidFill>
              </a:rPr>
              <a:t>relación al origen y destino de sus recursos ordinarios y de campaña, </a:t>
            </a:r>
            <a:r>
              <a:rPr lang="es-MX" sz="1400" dirty="0" smtClean="0">
                <a:solidFill>
                  <a:schemeClr val="accent1">
                    <a:lumMod val="50000"/>
                  </a:schemeClr>
                </a:solidFill>
              </a:rPr>
              <a:t>así </a:t>
            </a:r>
            <a:r>
              <a:rPr lang="es-MX" sz="1400" dirty="0">
                <a:solidFill>
                  <a:schemeClr val="accent1">
                    <a:lumMod val="50000"/>
                  </a:schemeClr>
                </a:solidFill>
              </a:rPr>
              <a:t>como la realización de auditorías sobre el manejo de sus recursos y su situación contable y </a:t>
            </a:r>
            <a:r>
              <a:rPr lang="es-MX" sz="1400" dirty="0" smtClean="0">
                <a:solidFill>
                  <a:schemeClr val="accent1">
                    <a:lumMod val="50000"/>
                  </a:schemeClr>
                </a:solidFill>
              </a:rPr>
              <a:t>financiera.</a:t>
            </a:r>
            <a:endParaRPr lang="es-MX" sz="1600" dirty="0">
              <a:solidFill>
                <a:schemeClr val="accent1">
                  <a:lumMod val="50000"/>
                </a:schemeClr>
              </a:solidFill>
            </a:endParaRPr>
          </a:p>
        </p:txBody>
      </p:sp>
      <p:sp>
        <p:nvSpPr>
          <p:cNvPr id="4" name="3 Rectángulo redondeado"/>
          <p:cNvSpPr/>
          <p:nvPr/>
        </p:nvSpPr>
        <p:spPr>
          <a:xfrm>
            <a:off x="539750" y="1244600"/>
            <a:ext cx="3024188" cy="625475"/>
          </a:xfrm>
          <a:prstGeom prst="roundRect">
            <a:avLst/>
          </a:prstGeom>
          <a:noFill/>
          <a:ln>
            <a:solidFill>
              <a:srgbClr val="24533A"/>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r>
              <a:rPr lang="es-MX" b="1" dirty="0">
                <a:solidFill>
                  <a:srgbClr val="000000"/>
                </a:solidFill>
              </a:rPr>
              <a:t>Consejo </a:t>
            </a:r>
            <a:r>
              <a:rPr lang="es-MX" b="1" dirty="0" smtClean="0">
                <a:solidFill>
                  <a:srgbClr val="000000"/>
                </a:solidFill>
              </a:rPr>
              <a:t>General</a:t>
            </a:r>
          </a:p>
          <a:p>
            <a:pPr algn="ctr" defTabSz="914400" fontAlgn="base">
              <a:spcBef>
                <a:spcPct val="0"/>
              </a:spcBef>
              <a:spcAft>
                <a:spcPct val="0"/>
              </a:spcAft>
              <a:defRPr/>
            </a:pPr>
            <a:r>
              <a:rPr lang="es-MX" b="1" dirty="0" smtClean="0">
                <a:solidFill>
                  <a:srgbClr val="000000"/>
                </a:solidFill>
              </a:rPr>
              <a:t>(CG)</a:t>
            </a:r>
            <a:endParaRPr lang="es-MX" b="1" dirty="0">
              <a:solidFill>
                <a:srgbClr val="000000"/>
              </a:solidFill>
            </a:endParaRPr>
          </a:p>
        </p:txBody>
      </p:sp>
      <p:sp>
        <p:nvSpPr>
          <p:cNvPr id="5" name="4 Rectángulo redondeado"/>
          <p:cNvSpPr/>
          <p:nvPr/>
        </p:nvSpPr>
        <p:spPr>
          <a:xfrm>
            <a:off x="107951" y="3500872"/>
            <a:ext cx="3540414" cy="627062"/>
          </a:xfrm>
          <a:prstGeom prst="roundRect">
            <a:avLst/>
          </a:prstGeom>
          <a:noFill/>
          <a:ln>
            <a:solidFill>
              <a:srgbClr val="24533A"/>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r>
              <a:rPr lang="es-MX" b="1" dirty="0">
                <a:solidFill>
                  <a:srgbClr val="000000"/>
                </a:solidFill>
              </a:rPr>
              <a:t>Comisión de </a:t>
            </a:r>
            <a:r>
              <a:rPr lang="es-MX" b="1" dirty="0" smtClean="0">
                <a:solidFill>
                  <a:srgbClr val="000000"/>
                </a:solidFill>
              </a:rPr>
              <a:t>Fiscalización</a:t>
            </a:r>
          </a:p>
          <a:p>
            <a:pPr algn="ctr" defTabSz="914400" fontAlgn="base">
              <a:spcBef>
                <a:spcPct val="0"/>
              </a:spcBef>
              <a:spcAft>
                <a:spcPct val="0"/>
              </a:spcAft>
              <a:defRPr/>
            </a:pPr>
            <a:r>
              <a:rPr lang="es-MX" b="1" dirty="0" smtClean="0">
                <a:solidFill>
                  <a:srgbClr val="000000"/>
                </a:solidFill>
              </a:rPr>
              <a:t>(CF)</a:t>
            </a:r>
            <a:endParaRPr lang="es-MX" b="1" dirty="0">
              <a:solidFill>
                <a:srgbClr val="000000"/>
              </a:solidFill>
            </a:endParaRPr>
          </a:p>
        </p:txBody>
      </p:sp>
      <p:sp>
        <p:nvSpPr>
          <p:cNvPr id="6" name="5 Rectángulo redondeado"/>
          <p:cNvSpPr/>
          <p:nvPr/>
        </p:nvSpPr>
        <p:spPr>
          <a:xfrm>
            <a:off x="107950" y="5105545"/>
            <a:ext cx="3623541" cy="938416"/>
          </a:xfrm>
          <a:prstGeom prst="roundRect">
            <a:avLst/>
          </a:prstGeom>
          <a:noFill/>
          <a:ln>
            <a:solidFill>
              <a:srgbClr val="24533A"/>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r>
              <a:rPr lang="es-MX" b="1" dirty="0">
                <a:solidFill>
                  <a:srgbClr val="000000"/>
                </a:solidFill>
              </a:rPr>
              <a:t>Unidad Técnica de </a:t>
            </a:r>
            <a:r>
              <a:rPr lang="es-MX" b="1" dirty="0" smtClean="0">
                <a:solidFill>
                  <a:srgbClr val="000000"/>
                </a:solidFill>
              </a:rPr>
              <a:t>Fiscalización</a:t>
            </a:r>
          </a:p>
          <a:p>
            <a:pPr algn="ctr" defTabSz="914400" fontAlgn="base">
              <a:spcBef>
                <a:spcPct val="0"/>
              </a:spcBef>
              <a:spcAft>
                <a:spcPct val="0"/>
              </a:spcAft>
              <a:defRPr/>
            </a:pPr>
            <a:r>
              <a:rPr lang="es-MX" b="1" dirty="0" smtClean="0">
                <a:solidFill>
                  <a:srgbClr val="000000"/>
                </a:solidFill>
              </a:rPr>
              <a:t>(UTF)</a:t>
            </a:r>
            <a:endParaRPr lang="es-MX" b="1" dirty="0">
              <a:solidFill>
                <a:srgbClr val="000000"/>
              </a:solidFill>
            </a:endParaRPr>
          </a:p>
        </p:txBody>
      </p:sp>
      <p:sp>
        <p:nvSpPr>
          <p:cNvPr id="9" name="8 Rectángulo redondeado"/>
          <p:cNvSpPr/>
          <p:nvPr/>
        </p:nvSpPr>
        <p:spPr>
          <a:xfrm>
            <a:off x="3897744" y="2983345"/>
            <a:ext cx="5043056" cy="1551783"/>
          </a:xfrm>
          <a:prstGeom prst="roundRect">
            <a:avLst/>
          </a:prstGeom>
          <a:solidFill>
            <a:schemeClr val="bg1"/>
          </a:solidFill>
          <a:ln>
            <a:solidFill>
              <a:srgbClr val="24533A"/>
            </a:solidFill>
          </a:ln>
        </p:spPr>
        <p:style>
          <a:lnRef idx="1">
            <a:schemeClr val="accent1"/>
          </a:lnRef>
          <a:fillRef idx="3">
            <a:schemeClr val="accent1"/>
          </a:fillRef>
          <a:effectRef idx="2">
            <a:schemeClr val="accent1"/>
          </a:effectRef>
          <a:fontRef idx="minor">
            <a:schemeClr val="lt1"/>
          </a:fontRef>
        </p:style>
        <p:txBody>
          <a:bodyPr anchor="ctr"/>
          <a:lstStyle/>
          <a:p>
            <a:pPr algn="just">
              <a:defRPr/>
            </a:pPr>
            <a:endParaRPr lang="es-MX" sz="1600" dirty="0">
              <a:solidFill>
                <a:srgbClr val="000000"/>
              </a:solidFill>
            </a:endParaRPr>
          </a:p>
          <a:p>
            <a:pPr algn="just">
              <a:defRPr/>
            </a:pPr>
            <a:r>
              <a:rPr lang="es-MX" sz="1400" dirty="0">
                <a:solidFill>
                  <a:srgbClr val="000000"/>
                </a:solidFill>
              </a:rPr>
              <a:t>Revisar y someter a la aprobación del CG los proyectos de resolución relativos a los </a:t>
            </a:r>
            <a:r>
              <a:rPr lang="es-MX" sz="1400" b="1" dirty="0">
                <a:solidFill>
                  <a:srgbClr val="000000"/>
                </a:solidFill>
              </a:rPr>
              <a:t>procedimientos y quejas en materia de fiscalización, </a:t>
            </a:r>
            <a:r>
              <a:rPr lang="es-MX" sz="1400" dirty="0">
                <a:solidFill>
                  <a:srgbClr val="000000"/>
                </a:solidFill>
              </a:rPr>
              <a:t>en los términos del reglamento que emita el propio CG.</a:t>
            </a:r>
          </a:p>
          <a:p>
            <a:pPr algn="r">
              <a:defRPr/>
            </a:pPr>
            <a:r>
              <a:rPr lang="es-MX" sz="1200" i="1" dirty="0">
                <a:solidFill>
                  <a:srgbClr val="000000"/>
                </a:solidFill>
              </a:rPr>
              <a:t>Artículo 192.1, inciso b) de la </a:t>
            </a:r>
            <a:r>
              <a:rPr lang="es-MX" sz="1200" i="1" dirty="0" err="1" smtClean="0">
                <a:solidFill>
                  <a:srgbClr val="000000"/>
                </a:solidFill>
              </a:rPr>
              <a:t>Lgipe</a:t>
            </a:r>
            <a:endParaRPr lang="es-MX" sz="1200" i="1" dirty="0" smtClean="0">
              <a:solidFill>
                <a:srgbClr val="000000"/>
              </a:solidFill>
            </a:endParaRPr>
          </a:p>
          <a:p>
            <a:pPr algn="r">
              <a:defRPr/>
            </a:pPr>
            <a:r>
              <a:rPr lang="es-MX" sz="1200" i="1" dirty="0" smtClean="0">
                <a:solidFill>
                  <a:srgbClr val="000000"/>
                </a:solidFill>
              </a:rPr>
              <a:t>Art. 5. 1, del Reglamento de Procedimientos Sancionadores en M. F.</a:t>
            </a:r>
            <a:endParaRPr lang="es-MX" sz="1200" i="1" dirty="0">
              <a:solidFill>
                <a:srgbClr val="000000"/>
              </a:solidFill>
            </a:endParaRPr>
          </a:p>
          <a:p>
            <a:pPr algn="r">
              <a:defRPr/>
            </a:pPr>
            <a:r>
              <a:rPr lang="es-MX" sz="1200" dirty="0">
                <a:solidFill>
                  <a:srgbClr val="000000"/>
                </a:solidFill>
              </a:rPr>
              <a:t> </a:t>
            </a:r>
          </a:p>
        </p:txBody>
      </p:sp>
      <p:sp>
        <p:nvSpPr>
          <p:cNvPr id="10" name="9 Rectángulo redondeado"/>
          <p:cNvSpPr/>
          <p:nvPr/>
        </p:nvSpPr>
        <p:spPr>
          <a:xfrm>
            <a:off x="3897744" y="4682838"/>
            <a:ext cx="5043055" cy="1847273"/>
          </a:xfrm>
          <a:prstGeom prst="roundRect">
            <a:avLst/>
          </a:prstGeom>
          <a:solidFill>
            <a:schemeClr val="bg1"/>
          </a:solidFill>
          <a:ln>
            <a:solidFill>
              <a:srgbClr val="24533A"/>
            </a:solidFill>
          </a:ln>
        </p:spPr>
        <p:style>
          <a:lnRef idx="1">
            <a:schemeClr val="accent1"/>
          </a:lnRef>
          <a:fillRef idx="3">
            <a:schemeClr val="accent1"/>
          </a:fillRef>
          <a:effectRef idx="2">
            <a:schemeClr val="accent1"/>
          </a:effectRef>
          <a:fontRef idx="minor">
            <a:schemeClr val="lt1"/>
          </a:fontRef>
        </p:style>
        <p:txBody>
          <a:bodyPr anchor="ctr"/>
          <a:lstStyle/>
          <a:p>
            <a:pPr algn="r">
              <a:defRPr/>
            </a:pPr>
            <a:endParaRPr lang="es-MX" sz="1000" i="1" dirty="0">
              <a:solidFill>
                <a:srgbClr val="000000"/>
              </a:solidFill>
            </a:endParaRPr>
          </a:p>
          <a:p>
            <a:pPr algn="just">
              <a:defRPr/>
            </a:pPr>
            <a:endParaRPr lang="es-MX" sz="1200" dirty="0">
              <a:solidFill>
                <a:srgbClr val="000000"/>
              </a:solidFill>
            </a:endParaRPr>
          </a:p>
          <a:p>
            <a:pPr algn="just">
              <a:defRPr/>
            </a:pPr>
            <a:endParaRPr lang="es-MX" sz="1200" dirty="0">
              <a:solidFill>
                <a:srgbClr val="000000"/>
              </a:solidFill>
            </a:endParaRPr>
          </a:p>
          <a:p>
            <a:pPr algn="just">
              <a:defRPr/>
            </a:pPr>
            <a:r>
              <a:rPr lang="es-MX" sz="1200" dirty="0">
                <a:solidFill>
                  <a:srgbClr val="000000"/>
                </a:solidFill>
              </a:rPr>
              <a:t> </a:t>
            </a:r>
            <a:endParaRPr lang="es-MX" sz="1200" dirty="0" smtClean="0">
              <a:solidFill>
                <a:srgbClr val="000000"/>
              </a:solidFill>
            </a:endParaRPr>
          </a:p>
          <a:p>
            <a:pPr algn="just">
              <a:defRPr/>
            </a:pPr>
            <a:endParaRPr lang="es-MX" sz="1400" dirty="0" smtClean="0">
              <a:solidFill>
                <a:srgbClr val="000000"/>
              </a:solidFill>
            </a:endParaRPr>
          </a:p>
          <a:p>
            <a:pPr algn="just">
              <a:defRPr/>
            </a:pPr>
            <a:r>
              <a:rPr lang="es-MX" sz="1400" dirty="0" smtClean="0">
                <a:solidFill>
                  <a:srgbClr val="000000"/>
                </a:solidFill>
              </a:rPr>
              <a:t>Investigar </a:t>
            </a:r>
            <a:r>
              <a:rPr lang="es-MX" sz="1400" dirty="0">
                <a:solidFill>
                  <a:srgbClr val="000000"/>
                </a:solidFill>
              </a:rPr>
              <a:t>lo relacionado con las </a:t>
            </a:r>
            <a:r>
              <a:rPr lang="es-MX" sz="1400" b="1" dirty="0">
                <a:solidFill>
                  <a:srgbClr val="000000"/>
                </a:solidFill>
              </a:rPr>
              <a:t>quejas y procedimientos oficiosos en materia de rendición de cuentas</a:t>
            </a:r>
            <a:r>
              <a:rPr lang="es-MX" sz="1400" dirty="0">
                <a:solidFill>
                  <a:srgbClr val="000000"/>
                </a:solidFill>
              </a:rPr>
              <a:t> de los partidos políticos. </a:t>
            </a:r>
          </a:p>
          <a:p>
            <a:pPr algn="just">
              <a:defRPr/>
            </a:pPr>
            <a:r>
              <a:rPr lang="es-MX" sz="1400" dirty="0">
                <a:solidFill>
                  <a:srgbClr val="000000"/>
                </a:solidFill>
              </a:rPr>
              <a:t>Presentar a la Comisión de Fiscalización los proyectos de resolución respecto de las </a:t>
            </a:r>
            <a:r>
              <a:rPr lang="es-MX" sz="1400" b="1" dirty="0">
                <a:solidFill>
                  <a:srgbClr val="000000"/>
                </a:solidFill>
              </a:rPr>
              <a:t>quejas y procedimientos</a:t>
            </a:r>
            <a:r>
              <a:rPr lang="es-MX" sz="1400" dirty="0">
                <a:solidFill>
                  <a:srgbClr val="000000"/>
                </a:solidFill>
              </a:rPr>
              <a:t> en materia de fiscalización.</a:t>
            </a:r>
          </a:p>
          <a:p>
            <a:pPr algn="just">
              <a:defRPr/>
            </a:pPr>
            <a:endParaRPr lang="es-MX" sz="1200" dirty="0">
              <a:solidFill>
                <a:srgbClr val="000000"/>
              </a:solidFill>
            </a:endParaRPr>
          </a:p>
          <a:p>
            <a:pPr algn="r">
              <a:defRPr/>
            </a:pPr>
            <a:r>
              <a:rPr lang="es-MX" sz="1000" i="1" dirty="0">
                <a:solidFill>
                  <a:srgbClr val="000000"/>
                </a:solidFill>
              </a:rPr>
              <a:t>Artículos 196.1 y 199 inciso k) de la </a:t>
            </a:r>
            <a:r>
              <a:rPr lang="es-MX" sz="1000" i="1" dirty="0" err="1" smtClean="0">
                <a:solidFill>
                  <a:srgbClr val="000000"/>
                </a:solidFill>
              </a:rPr>
              <a:t>Lgipe</a:t>
            </a:r>
            <a:endParaRPr lang="es-MX" sz="1000" i="1" dirty="0" smtClean="0">
              <a:solidFill>
                <a:srgbClr val="000000"/>
              </a:solidFill>
            </a:endParaRPr>
          </a:p>
          <a:p>
            <a:pPr algn="r">
              <a:defRPr/>
            </a:pPr>
            <a:r>
              <a:rPr lang="es-MX" sz="1000" i="1" dirty="0" smtClean="0">
                <a:solidFill>
                  <a:srgbClr val="000000"/>
                </a:solidFill>
              </a:rPr>
              <a:t>Art. 5.2 del Reglamento de Procedimientos Sancionadores en M. F..</a:t>
            </a:r>
            <a:endParaRPr lang="es-MX" sz="1000" i="1" dirty="0">
              <a:solidFill>
                <a:srgbClr val="000000"/>
              </a:solidFill>
            </a:endParaRPr>
          </a:p>
          <a:p>
            <a:pPr algn="just">
              <a:defRPr/>
            </a:pPr>
            <a:endParaRPr lang="es-MX" sz="1200" dirty="0">
              <a:solidFill>
                <a:srgbClr val="000000"/>
              </a:solidFill>
            </a:endParaRPr>
          </a:p>
          <a:p>
            <a:pPr algn="just">
              <a:defRPr/>
            </a:pPr>
            <a:endParaRPr lang="es-MX" sz="1200" dirty="0">
              <a:solidFill>
                <a:srgbClr val="000000"/>
              </a:solidFill>
            </a:endParaRPr>
          </a:p>
          <a:p>
            <a:pPr algn="just">
              <a:defRPr/>
            </a:pPr>
            <a:endParaRPr lang="es-MX" sz="1600" dirty="0">
              <a:solidFill>
                <a:srgbClr val="000000"/>
              </a:solidFill>
            </a:endParaRPr>
          </a:p>
          <a:p>
            <a:pPr algn="r">
              <a:defRPr/>
            </a:pPr>
            <a:r>
              <a:rPr lang="es-MX" sz="1200" dirty="0">
                <a:solidFill>
                  <a:srgbClr val="000000"/>
                </a:solidFill>
              </a:rPr>
              <a:t> </a:t>
            </a:r>
          </a:p>
        </p:txBody>
      </p:sp>
      <p:sp>
        <p:nvSpPr>
          <p:cNvPr id="13" name="12 Rectángulo redondeado"/>
          <p:cNvSpPr/>
          <p:nvPr/>
        </p:nvSpPr>
        <p:spPr>
          <a:xfrm>
            <a:off x="3897744" y="7506"/>
            <a:ext cx="5209743" cy="360363"/>
          </a:xfrm>
          <a:prstGeom prst="roundRect">
            <a:avLst/>
          </a:prstGeom>
          <a:solidFill>
            <a:srgbClr val="0E502B"/>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r>
              <a:rPr lang="es-MX" sz="2000" dirty="0">
                <a:solidFill>
                  <a:srgbClr val="FFFFFF"/>
                </a:solidFill>
              </a:rPr>
              <a:t>Órganos competentes del </a:t>
            </a:r>
            <a:r>
              <a:rPr lang="es-MX" sz="2000" dirty="0" smtClean="0">
                <a:solidFill>
                  <a:srgbClr val="FFFFFF"/>
                </a:solidFill>
              </a:rPr>
              <a:t>INE. Facultades</a:t>
            </a:r>
            <a:endParaRPr lang="es-MX" sz="2000" dirty="0">
              <a:solidFill>
                <a:srgbClr val="FFFFFF"/>
              </a:solidFill>
            </a:endParaRPr>
          </a:p>
        </p:txBody>
      </p:sp>
      <p:sp>
        <p:nvSpPr>
          <p:cNvPr id="2" name="1 Rectángulo redondeado"/>
          <p:cNvSpPr/>
          <p:nvPr/>
        </p:nvSpPr>
        <p:spPr>
          <a:xfrm>
            <a:off x="5382921" y="2685464"/>
            <a:ext cx="3539406" cy="195122"/>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dirty="0" smtClean="0">
                <a:solidFill>
                  <a:schemeClr val="accent1">
                    <a:lumMod val="50000"/>
                  </a:schemeClr>
                </a:solidFill>
              </a:rPr>
              <a:t>Arts. 44.1, inciso ii) de la </a:t>
            </a:r>
            <a:r>
              <a:rPr lang="es-MX" sz="1200" dirty="0" err="1" smtClean="0">
                <a:solidFill>
                  <a:schemeClr val="accent1">
                    <a:lumMod val="50000"/>
                  </a:schemeClr>
                </a:solidFill>
              </a:rPr>
              <a:t>Lgipe</a:t>
            </a:r>
            <a:r>
              <a:rPr lang="es-MX" sz="1200" dirty="0" smtClean="0">
                <a:solidFill>
                  <a:schemeClr val="accent1">
                    <a:lumMod val="50000"/>
                  </a:schemeClr>
                </a:solidFill>
              </a:rPr>
              <a:t> y 77.2 de la </a:t>
            </a:r>
            <a:r>
              <a:rPr lang="es-MX" sz="1200" dirty="0" err="1" smtClean="0">
                <a:solidFill>
                  <a:schemeClr val="accent1">
                    <a:lumMod val="50000"/>
                  </a:schemeClr>
                </a:solidFill>
              </a:rPr>
              <a:t>Lgpp</a:t>
            </a:r>
            <a:r>
              <a:rPr lang="es-MX" sz="1200" dirty="0" smtClean="0">
                <a:solidFill>
                  <a:schemeClr val="accent1">
                    <a:lumMod val="50000"/>
                  </a:schemeClr>
                </a:solidFill>
              </a:rPr>
              <a:t> </a:t>
            </a:r>
            <a:endParaRPr lang="es-MX" sz="1200" dirty="0">
              <a:solidFill>
                <a:schemeClr val="accent1">
                  <a:lumMod val="50000"/>
                </a:schemeClr>
              </a:solidFill>
            </a:endParaRPr>
          </a:p>
        </p:txBody>
      </p:sp>
    </p:spTree>
    <p:extLst>
      <p:ext uri="{BB962C8B-B14F-4D97-AF65-F5344CB8AC3E}">
        <p14:creationId xmlns:p14="http://schemas.microsoft.com/office/powerpoint/2010/main" val="4747515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107950" y="2178050"/>
            <a:ext cx="1655763" cy="2546350"/>
          </a:xfrm>
          <a:prstGeom prst="roundRect">
            <a:avLst/>
          </a:prstGeom>
          <a:solidFill>
            <a:schemeClr val="bg1"/>
          </a:solidFill>
          <a:ln w="19050">
            <a:solidFill>
              <a:srgbClr val="24533A"/>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r>
              <a:rPr lang="es-MX" sz="1600" b="1" dirty="0">
                <a:solidFill>
                  <a:srgbClr val="000000"/>
                </a:solidFill>
              </a:rPr>
              <a:t>Unidad Técnica de</a:t>
            </a:r>
          </a:p>
          <a:p>
            <a:pPr algn="ctr" defTabSz="914400" fontAlgn="base">
              <a:spcBef>
                <a:spcPct val="0"/>
              </a:spcBef>
              <a:spcAft>
                <a:spcPct val="0"/>
              </a:spcAft>
              <a:defRPr/>
            </a:pPr>
            <a:r>
              <a:rPr lang="es-MX" sz="1600" b="1" dirty="0" smtClean="0">
                <a:solidFill>
                  <a:srgbClr val="000000"/>
                </a:solidFill>
              </a:rPr>
              <a:t>Fiscalización</a:t>
            </a:r>
          </a:p>
          <a:p>
            <a:pPr algn="ctr" defTabSz="914400" fontAlgn="base">
              <a:spcBef>
                <a:spcPct val="0"/>
              </a:spcBef>
              <a:spcAft>
                <a:spcPct val="0"/>
              </a:spcAft>
              <a:defRPr/>
            </a:pPr>
            <a:r>
              <a:rPr lang="es-MX" sz="1600" b="1" dirty="0" smtClean="0">
                <a:solidFill>
                  <a:srgbClr val="000000"/>
                </a:solidFill>
              </a:rPr>
              <a:t>(UTF)</a:t>
            </a:r>
            <a:endParaRPr lang="es-MX" sz="1600" b="1" dirty="0">
              <a:solidFill>
                <a:srgbClr val="000000"/>
              </a:solidFill>
            </a:endParaRPr>
          </a:p>
        </p:txBody>
      </p:sp>
      <p:sp>
        <p:nvSpPr>
          <p:cNvPr id="9" name="8 Rectángulo redondeado"/>
          <p:cNvSpPr/>
          <p:nvPr/>
        </p:nvSpPr>
        <p:spPr>
          <a:xfrm>
            <a:off x="1908175" y="724048"/>
            <a:ext cx="7127875" cy="2187575"/>
          </a:xfrm>
          <a:prstGeom prst="roundRect">
            <a:avLst/>
          </a:prstGeom>
          <a:solidFill>
            <a:schemeClr val="bg1"/>
          </a:solidFill>
          <a:ln>
            <a:solidFill>
              <a:srgbClr val="008040"/>
            </a:solidFill>
          </a:ln>
        </p:spPr>
        <p:style>
          <a:lnRef idx="1">
            <a:schemeClr val="accent1"/>
          </a:lnRef>
          <a:fillRef idx="3">
            <a:schemeClr val="accent1"/>
          </a:fillRef>
          <a:effectRef idx="2">
            <a:schemeClr val="accent1"/>
          </a:effectRef>
          <a:fontRef idx="minor">
            <a:schemeClr val="lt1"/>
          </a:fontRef>
        </p:style>
        <p:txBody>
          <a:bodyPr anchor="ctr"/>
          <a:lstStyle/>
          <a:p>
            <a:pPr algn="just" defTabSz="914400" fontAlgn="base">
              <a:spcBef>
                <a:spcPct val="0"/>
              </a:spcBef>
              <a:spcAft>
                <a:spcPct val="0"/>
              </a:spcAft>
              <a:defRPr/>
            </a:pPr>
            <a:r>
              <a:rPr lang="es-MX" sz="1600" dirty="0">
                <a:solidFill>
                  <a:srgbClr val="000000"/>
                </a:solidFill>
              </a:rPr>
              <a:t>Presentar a la comisión de fiscalización los informes de resultados, dictámenes consolidados y proyectos de resolución sobre las </a:t>
            </a:r>
            <a:r>
              <a:rPr lang="es-MX" sz="1600" dirty="0" smtClean="0">
                <a:solidFill>
                  <a:srgbClr val="000000"/>
                </a:solidFill>
              </a:rPr>
              <a:t>auditorías </a:t>
            </a:r>
            <a:r>
              <a:rPr lang="es-MX" sz="1600" dirty="0">
                <a:solidFill>
                  <a:srgbClr val="000000"/>
                </a:solidFill>
              </a:rPr>
              <a:t>y verificaciones practicadas a los partidos políticos. En los informes se especificarán, en su caso, las irregularidades en que hubiesen incurrido los partidos políticos en la administración de sus recursos, el incumplimiento de la obligación de informar sobre su aplicación</a:t>
            </a:r>
            <a:r>
              <a:rPr lang="es-MX" sz="1600" b="1" dirty="0">
                <a:solidFill>
                  <a:srgbClr val="000000"/>
                </a:solidFill>
              </a:rPr>
              <a:t> y propondrán las sanciones que procedan conforme a la normatividad aplicable.</a:t>
            </a:r>
          </a:p>
          <a:p>
            <a:pPr algn="r" defTabSz="914400" fontAlgn="base">
              <a:spcBef>
                <a:spcPct val="0"/>
              </a:spcBef>
              <a:spcAft>
                <a:spcPct val="0"/>
              </a:spcAft>
              <a:defRPr/>
            </a:pPr>
            <a:r>
              <a:rPr lang="es-MX" sz="1200" i="1" dirty="0">
                <a:solidFill>
                  <a:srgbClr val="000000"/>
                </a:solidFill>
              </a:rPr>
              <a:t>Artículo 199, inciso g) de la </a:t>
            </a:r>
            <a:r>
              <a:rPr lang="es-MX" sz="1200" i="1" dirty="0" err="1">
                <a:solidFill>
                  <a:srgbClr val="000000"/>
                </a:solidFill>
              </a:rPr>
              <a:t>Lgipe</a:t>
            </a:r>
            <a:endParaRPr lang="es-MX" sz="1200" i="1" dirty="0">
              <a:solidFill>
                <a:srgbClr val="000000"/>
              </a:solidFill>
            </a:endParaRPr>
          </a:p>
        </p:txBody>
      </p:sp>
      <p:sp>
        <p:nvSpPr>
          <p:cNvPr id="10" name="9 Rectángulo redondeado"/>
          <p:cNvSpPr/>
          <p:nvPr/>
        </p:nvSpPr>
        <p:spPr>
          <a:xfrm>
            <a:off x="1908173" y="3060127"/>
            <a:ext cx="7127875" cy="877888"/>
          </a:xfrm>
          <a:prstGeom prst="roundRect">
            <a:avLst/>
          </a:prstGeom>
          <a:solidFill>
            <a:schemeClr val="bg1"/>
          </a:solidFill>
          <a:ln>
            <a:solidFill>
              <a:srgbClr val="008040"/>
            </a:solidFill>
          </a:ln>
        </p:spPr>
        <p:style>
          <a:lnRef idx="1">
            <a:schemeClr val="accent1"/>
          </a:lnRef>
          <a:fillRef idx="3">
            <a:schemeClr val="accent1"/>
          </a:fillRef>
          <a:effectRef idx="2">
            <a:schemeClr val="accent1"/>
          </a:effectRef>
          <a:fontRef idx="minor">
            <a:schemeClr val="lt1"/>
          </a:fontRef>
        </p:style>
        <p:txBody>
          <a:bodyPr anchor="ctr"/>
          <a:lstStyle/>
          <a:p>
            <a:pPr algn="just">
              <a:defRPr/>
            </a:pPr>
            <a:endParaRPr lang="es-MX" sz="1200" dirty="0">
              <a:solidFill>
                <a:srgbClr val="000000"/>
              </a:solidFill>
            </a:endParaRPr>
          </a:p>
          <a:p>
            <a:pPr algn="just">
              <a:defRPr/>
            </a:pPr>
            <a:endParaRPr lang="es-MX" sz="1200" dirty="0">
              <a:solidFill>
                <a:srgbClr val="000000"/>
              </a:solidFill>
            </a:endParaRPr>
          </a:p>
          <a:p>
            <a:pPr algn="just">
              <a:defRPr/>
            </a:pPr>
            <a:endParaRPr lang="es-MX" sz="1200" dirty="0">
              <a:solidFill>
                <a:srgbClr val="000000"/>
              </a:solidFill>
            </a:endParaRPr>
          </a:p>
          <a:p>
            <a:pPr algn="just">
              <a:defRPr/>
            </a:pPr>
            <a:endParaRPr lang="es-MX" sz="1200" dirty="0">
              <a:solidFill>
                <a:srgbClr val="000000"/>
              </a:solidFill>
            </a:endParaRPr>
          </a:p>
          <a:p>
            <a:pPr algn="just">
              <a:defRPr/>
            </a:pPr>
            <a:r>
              <a:rPr lang="es-MX" sz="1200" dirty="0">
                <a:solidFill>
                  <a:srgbClr val="000000"/>
                </a:solidFill>
              </a:rPr>
              <a:t> </a:t>
            </a:r>
            <a:r>
              <a:rPr lang="es-MX" sz="1600" b="1" dirty="0">
                <a:solidFill>
                  <a:srgbClr val="000000"/>
                </a:solidFill>
              </a:rPr>
              <a:t>Proponer</a:t>
            </a:r>
            <a:r>
              <a:rPr lang="es-MX" sz="1600" dirty="0">
                <a:solidFill>
                  <a:srgbClr val="000000"/>
                </a:solidFill>
              </a:rPr>
              <a:t> a la Comisión de Fiscalización </a:t>
            </a:r>
            <a:r>
              <a:rPr lang="es-MX" sz="1600" b="1" dirty="0">
                <a:solidFill>
                  <a:srgbClr val="000000"/>
                </a:solidFill>
              </a:rPr>
              <a:t>las sanciones </a:t>
            </a:r>
            <a:r>
              <a:rPr lang="es-MX" sz="1600" dirty="0">
                <a:solidFill>
                  <a:srgbClr val="000000"/>
                </a:solidFill>
              </a:rPr>
              <a:t>a imponer de acuerdo a la gravedad de las faltas cometidas.</a:t>
            </a:r>
          </a:p>
          <a:p>
            <a:pPr algn="r">
              <a:defRPr/>
            </a:pPr>
            <a:r>
              <a:rPr lang="es-MX" sz="1200" i="1" dirty="0">
                <a:solidFill>
                  <a:srgbClr val="000000"/>
                </a:solidFill>
              </a:rPr>
              <a:t>Artículo 199 inciso o) de la </a:t>
            </a:r>
            <a:r>
              <a:rPr lang="es-MX" sz="1200" i="1" dirty="0" err="1">
                <a:solidFill>
                  <a:srgbClr val="000000"/>
                </a:solidFill>
              </a:rPr>
              <a:t>Lgipe</a:t>
            </a:r>
            <a:r>
              <a:rPr lang="es-MX" sz="1200" i="1" dirty="0">
                <a:solidFill>
                  <a:srgbClr val="000000"/>
                </a:solidFill>
              </a:rPr>
              <a:t> </a:t>
            </a:r>
          </a:p>
          <a:p>
            <a:pPr algn="just">
              <a:defRPr/>
            </a:pPr>
            <a:endParaRPr lang="es-MX" sz="1200" dirty="0">
              <a:solidFill>
                <a:srgbClr val="000000"/>
              </a:solidFill>
            </a:endParaRPr>
          </a:p>
          <a:p>
            <a:pPr algn="just">
              <a:defRPr/>
            </a:pPr>
            <a:endParaRPr lang="es-MX" sz="1200" dirty="0">
              <a:solidFill>
                <a:srgbClr val="000000"/>
              </a:solidFill>
            </a:endParaRPr>
          </a:p>
          <a:p>
            <a:pPr algn="just">
              <a:defRPr/>
            </a:pPr>
            <a:endParaRPr lang="es-MX" sz="1200" dirty="0">
              <a:solidFill>
                <a:srgbClr val="000000"/>
              </a:solidFill>
            </a:endParaRPr>
          </a:p>
          <a:p>
            <a:pPr algn="just">
              <a:defRPr/>
            </a:pPr>
            <a:endParaRPr lang="es-MX" sz="1600" dirty="0">
              <a:solidFill>
                <a:srgbClr val="000000"/>
              </a:solidFill>
            </a:endParaRPr>
          </a:p>
          <a:p>
            <a:pPr algn="r">
              <a:defRPr/>
            </a:pPr>
            <a:r>
              <a:rPr lang="es-MX" sz="1200" dirty="0">
                <a:solidFill>
                  <a:srgbClr val="000000"/>
                </a:solidFill>
              </a:rPr>
              <a:t> </a:t>
            </a:r>
          </a:p>
        </p:txBody>
      </p:sp>
      <p:sp>
        <p:nvSpPr>
          <p:cNvPr id="13" name="12 Rectángulo redondeado"/>
          <p:cNvSpPr/>
          <p:nvPr/>
        </p:nvSpPr>
        <p:spPr>
          <a:xfrm>
            <a:off x="4378036" y="44450"/>
            <a:ext cx="4729452" cy="360363"/>
          </a:xfrm>
          <a:prstGeom prst="roundRect">
            <a:avLst/>
          </a:prstGeom>
          <a:noFill/>
          <a:ln>
            <a:solidFill>
              <a:srgbClr val="24533A"/>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r>
              <a:rPr lang="es-MX" dirty="0">
                <a:solidFill>
                  <a:srgbClr val="FFFFFF"/>
                </a:solidFill>
              </a:rPr>
              <a:t>Órganos competentes del </a:t>
            </a:r>
            <a:r>
              <a:rPr lang="es-MX" dirty="0" smtClean="0">
                <a:solidFill>
                  <a:srgbClr val="FFFFFF"/>
                </a:solidFill>
              </a:rPr>
              <a:t>INE. Facultades</a:t>
            </a:r>
            <a:endParaRPr lang="es-MX" dirty="0">
              <a:solidFill>
                <a:srgbClr val="FFFFFF"/>
              </a:solidFill>
            </a:endParaRPr>
          </a:p>
        </p:txBody>
      </p:sp>
      <p:sp>
        <p:nvSpPr>
          <p:cNvPr id="11" name="10 Rectángulo redondeado"/>
          <p:cNvSpPr/>
          <p:nvPr/>
        </p:nvSpPr>
        <p:spPr>
          <a:xfrm>
            <a:off x="1908175" y="4076700"/>
            <a:ext cx="7127875" cy="1295400"/>
          </a:xfrm>
          <a:prstGeom prst="roundRect">
            <a:avLst/>
          </a:prstGeom>
          <a:solidFill>
            <a:schemeClr val="bg1"/>
          </a:solidFill>
          <a:ln>
            <a:solidFill>
              <a:srgbClr val="008040"/>
            </a:solidFill>
          </a:ln>
        </p:spPr>
        <p:style>
          <a:lnRef idx="1">
            <a:schemeClr val="accent1"/>
          </a:lnRef>
          <a:fillRef idx="3">
            <a:schemeClr val="accent1"/>
          </a:fillRef>
          <a:effectRef idx="2">
            <a:schemeClr val="accent1"/>
          </a:effectRef>
          <a:fontRef idx="minor">
            <a:schemeClr val="lt1"/>
          </a:fontRef>
        </p:style>
        <p:txBody>
          <a:bodyPr anchor="ctr"/>
          <a:lstStyle/>
          <a:p>
            <a:pPr algn="just">
              <a:defRPr/>
            </a:pPr>
            <a:endParaRPr lang="es-MX" sz="1200" dirty="0">
              <a:solidFill>
                <a:srgbClr val="000000"/>
              </a:solidFill>
            </a:endParaRPr>
          </a:p>
          <a:p>
            <a:pPr algn="just">
              <a:defRPr/>
            </a:pPr>
            <a:endParaRPr lang="es-MX" sz="1200" dirty="0">
              <a:solidFill>
                <a:srgbClr val="000000"/>
              </a:solidFill>
            </a:endParaRPr>
          </a:p>
          <a:p>
            <a:pPr algn="just">
              <a:defRPr/>
            </a:pPr>
            <a:endParaRPr lang="es-MX" sz="1200" dirty="0">
              <a:solidFill>
                <a:srgbClr val="000000"/>
              </a:solidFill>
            </a:endParaRPr>
          </a:p>
          <a:p>
            <a:pPr algn="just">
              <a:defRPr/>
            </a:pPr>
            <a:endParaRPr lang="es-MX" sz="1200" dirty="0">
              <a:solidFill>
                <a:srgbClr val="000000"/>
              </a:solidFill>
            </a:endParaRPr>
          </a:p>
          <a:p>
            <a:pPr algn="just">
              <a:defRPr/>
            </a:pPr>
            <a:endParaRPr lang="es-MX" sz="1200" dirty="0">
              <a:solidFill>
                <a:srgbClr val="000000"/>
              </a:solidFill>
            </a:endParaRPr>
          </a:p>
          <a:p>
            <a:pPr algn="just">
              <a:defRPr/>
            </a:pPr>
            <a:endParaRPr lang="es-MX" sz="1200" dirty="0">
              <a:solidFill>
                <a:srgbClr val="000000"/>
              </a:solidFill>
            </a:endParaRPr>
          </a:p>
          <a:p>
            <a:pPr algn="just">
              <a:defRPr/>
            </a:pPr>
            <a:endParaRPr lang="es-MX" sz="1200" dirty="0">
              <a:solidFill>
                <a:srgbClr val="000000"/>
              </a:solidFill>
            </a:endParaRPr>
          </a:p>
          <a:p>
            <a:pPr algn="just">
              <a:defRPr/>
            </a:pPr>
            <a:endParaRPr lang="es-MX" sz="1200" dirty="0">
              <a:solidFill>
                <a:srgbClr val="000000"/>
              </a:solidFill>
            </a:endParaRPr>
          </a:p>
          <a:p>
            <a:pPr algn="just">
              <a:defRPr/>
            </a:pPr>
            <a:r>
              <a:rPr lang="es-MX" sz="1600" dirty="0">
                <a:solidFill>
                  <a:srgbClr val="000000"/>
                </a:solidFill>
              </a:rPr>
              <a:t>Revisar y someter a la aprobación del CG los informes de resultados y proyectos de resolución sobre las auditorías y verificaciones practicadas a los aspirantes y candidatos independientes. </a:t>
            </a:r>
            <a:r>
              <a:rPr lang="es-MX" sz="1600" b="1" dirty="0">
                <a:solidFill>
                  <a:srgbClr val="000000"/>
                </a:solidFill>
              </a:rPr>
              <a:t>Propondrán las sanciones que procedan conforme a la normatividad aplicable.</a:t>
            </a:r>
          </a:p>
          <a:p>
            <a:pPr algn="r">
              <a:defRPr/>
            </a:pPr>
            <a:r>
              <a:rPr lang="es-MX" sz="1200" i="1" dirty="0">
                <a:solidFill>
                  <a:srgbClr val="000000"/>
                </a:solidFill>
              </a:rPr>
              <a:t>Artículo 427.1, inciso a) de la </a:t>
            </a:r>
            <a:r>
              <a:rPr lang="es-MX" sz="1200" i="1" dirty="0" err="1">
                <a:solidFill>
                  <a:srgbClr val="000000"/>
                </a:solidFill>
              </a:rPr>
              <a:t>Lgipe</a:t>
            </a:r>
            <a:endParaRPr lang="es-MX" sz="1200" i="1" dirty="0">
              <a:solidFill>
                <a:srgbClr val="000000"/>
              </a:solidFill>
            </a:endParaRPr>
          </a:p>
          <a:p>
            <a:pPr algn="just">
              <a:defRPr/>
            </a:pPr>
            <a:endParaRPr lang="es-MX" sz="1600" dirty="0">
              <a:solidFill>
                <a:srgbClr val="000000"/>
              </a:solidFill>
            </a:endParaRPr>
          </a:p>
          <a:p>
            <a:pPr algn="just">
              <a:defRPr/>
            </a:pPr>
            <a:endParaRPr lang="es-MX" sz="1200" dirty="0">
              <a:solidFill>
                <a:srgbClr val="000000"/>
              </a:solidFill>
            </a:endParaRPr>
          </a:p>
          <a:p>
            <a:pPr algn="just">
              <a:defRPr/>
            </a:pPr>
            <a:r>
              <a:rPr lang="es-MX" sz="1200" dirty="0">
                <a:solidFill>
                  <a:srgbClr val="000000"/>
                </a:solidFill>
              </a:rPr>
              <a:t> </a:t>
            </a:r>
          </a:p>
          <a:p>
            <a:pPr algn="just">
              <a:defRPr/>
            </a:pPr>
            <a:endParaRPr lang="es-MX" sz="1200" dirty="0">
              <a:solidFill>
                <a:srgbClr val="000000"/>
              </a:solidFill>
            </a:endParaRPr>
          </a:p>
          <a:p>
            <a:pPr algn="just">
              <a:defRPr/>
            </a:pPr>
            <a:endParaRPr lang="es-MX" sz="1200" dirty="0">
              <a:solidFill>
                <a:srgbClr val="000000"/>
              </a:solidFill>
            </a:endParaRPr>
          </a:p>
          <a:p>
            <a:pPr algn="just">
              <a:defRPr/>
            </a:pPr>
            <a:endParaRPr lang="es-MX" sz="1600" dirty="0">
              <a:solidFill>
                <a:srgbClr val="000000"/>
              </a:solidFill>
            </a:endParaRPr>
          </a:p>
          <a:p>
            <a:pPr algn="r">
              <a:defRPr/>
            </a:pPr>
            <a:r>
              <a:rPr lang="es-MX" sz="1200" dirty="0">
                <a:solidFill>
                  <a:srgbClr val="000000"/>
                </a:solidFill>
              </a:rPr>
              <a:t> </a:t>
            </a:r>
          </a:p>
        </p:txBody>
      </p:sp>
      <p:sp>
        <p:nvSpPr>
          <p:cNvPr id="12" name="11 Rectángulo redondeado"/>
          <p:cNvSpPr/>
          <p:nvPr/>
        </p:nvSpPr>
        <p:spPr>
          <a:xfrm>
            <a:off x="1908175" y="5477165"/>
            <a:ext cx="7127875" cy="1264948"/>
          </a:xfrm>
          <a:prstGeom prst="roundRect">
            <a:avLst/>
          </a:prstGeom>
          <a:solidFill>
            <a:schemeClr val="bg1"/>
          </a:solidFill>
          <a:ln>
            <a:solidFill>
              <a:srgbClr val="008040"/>
            </a:solidFill>
          </a:ln>
        </p:spPr>
        <p:style>
          <a:lnRef idx="1">
            <a:schemeClr val="accent1"/>
          </a:lnRef>
          <a:fillRef idx="3">
            <a:schemeClr val="accent1"/>
          </a:fillRef>
          <a:effectRef idx="2">
            <a:schemeClr val="accent1"/>
          </a:effectRef>
          <a:fontRef idx="minor">
            <a:schemeClr val="lt1"/>
          </a:fontRef>
        </p:style>
        <p:txBody>
          <a:bodyPr anchor="ctr"/>
          <a:lstStyle/>
          <a:p>
            <a:pPr algn="just">
              <a:defRPr/>
            </a:pPr>
            <a:endParaRPr lang="es-MX" sz="1200" dirty="0">
              <a:solidFill>
                <a:srgbClr val="000000"/>
              </a:solidFill>
            </a:endParaRPr>
          </a:p>
          <a:p>
            <a:pPr algn="just">
              <a:defRPr/>
            </a:pPr>
            <a:endParaRPr lang="es-MX" sz="1200" dirty="0">
              <a:solidFill>
                <a:srgbClr val="000000"/>
              </a:solidFill>
            </a:endParaRPr>
          </a:p>
          <a:p>
            <a:pPr algn="just">
              <a:defRPr/>
            </a:pPr>
            <a:endParaRPr lang="es-MX" sz="1200" dirty="0">
              <a:solidFill>
                <a:srgbClr val="000000"/>
              </a:solidFill>
            </a:endParaRPr>
          </a:p>
          <a:p>
            <a:pPr algn="just">
              <a:defRPr/>
            </a:pPr>
            <a:endParaRPr lang="es-MX" sz="1200" dirty="0">
              <a:solidFill>
                <a:srgbClr val="000000"/>
              </a:solidFill>
            </a:endParaRPr>
          </a:p>
          <a:p>
            <a:pPr algn="just">
              <a:defRPr/>
            </a:pPr>
            <a:r>
              <a:rPr lang="es-MX" sz="1200" dirty="0">
                <a:solidFill>
                  <a:srgbClr val="000000"/>
                </a:solidFill>
              </a:rPr>
              <a:t> </a:t>
            </a:r>
          </a:p>
          <a:p>
            <a:pPr algn="just">
              <a:defRPr/>
            </a:pPr>
            <a:endParaRPr lang="es-MX" sz="1600" dirty="0">
              <a:solidFill>
                <a:srgbClr val="000000"/>
              </a:solidFill>
            </a:endParaRPr>
          </a:p>
          <a:p>
            <a:pPr algn="just">
              <a:defRPr/>
            </a:pPr>
            <a:r>
              <a:rPr lang="es-MX" sz="1600" b="1" dirty="0">
                <a:solidFill>
                  <a:srgbClr val="000000"/>
                </a:solidFill>
              </a:rPr>
              <a:t>Instruir los procedimientos administrativos </a:t>
            </a:r>
            <a:r>
              <a:rPr lang="es-MX" sz="1600" dirty="0">
                <a:solidFill>
                  <a:srgbClr val="000000"/>
                </a:solidFill>
              </a:rPr>
              <a:t>a que haya lugar respecto de las </a:t>
            </a:r>
            <a:r>
              <a:rPr lang="es-MX" sz="1600" b="1" dirty="0">
                <a:solidFill>
                  <a:srgbClr val="000000"/>
                </a:solidFill>
              </a:rPr>
              <a:t>quejas</a:t>
            </a:r>
            <a:r>
              <a:rPr lang="es-MX" sz="1600" dirty="0">
                <a:solidFill>
                  <a:srgbClr val="000000"/>
                </a:solidFill>
              </a:rPr>
              <a:t> que se presenten y </a:t>
            </a:r>
            <a:r>
              <a:rPr lang="es-MX" sz="1600" b="1" dirty="0">
                <a:solidFill>
                  <a:srgbClr val="000000"/>
                </a:solidFill>
              </a:rPr>
              <a:t>proponer</a:t>
            </a:r>
            <a:r>
              <a:rPr lang="es-MX" sz="1600" dirty="0">
                <a:solidFill>
                  <a:srgbClr val="000000"/>
                </a:solidFill>
              </a:rPr>
              <a:t> a la consideración de la Comisión de Fiscalización la imposición de </a:t>
            </a:r>
            <a:r>
              <a:rPr lang="es-MX" sz="1600" b="1" dirty="0">
                <a:solidFill>
                  <a:srgbClr val="000000"/>
                </a:solidFill>
              </a:rPr>
              <a:t>las sanciones </a:t>
            </a:r>
            <a:r>
              <a:rPr lang="es-MX" sz="1600" dirty="0">
                <a:solidFill>
                  <a:srgbClr val="000000"/>
                </a:solidFill>
              </a:rPr>
              <a:t>que procedan.</a:t>
            </a:r>
          </a:p>
          <a:p>
            <a:pPr algn="r">
              <a:defRPr/>
            </a:pPr>
            <a:r>
              <a:rPr lang="es-MX" sz="1200" i="1" dirty="0">
                <a:solidFill>
                  <a:srgbClr val="000000"/>
                </a:solidFill>
              </a:rPr>
              <a:t>Artículo 428.1 inciso g) de la </a:t>
            </a:r>
            <a:r>
              <a:rPr lang="es-MX" sz="1200" i="1" dirty="0" err="1" smtClean="0">
                <a:solidFill>
                  <a:srgbClr val="000000"/>
                </a:solidFill>
              </a:rPr>
              <a:t>Lgipe</a:t>
            </a:r>
            <a:endParaRPr lang="es-MX" sz="1200" i="1" dirty="0" smtClean="0">
              <a:solidFill>
                <a:srgbClr val="000000"/>
              </a:solidFill>
            </a:endParaRPr>
          </a:p>
          <a:p>
            <a:pPr algn="r">
              <a:defRPr/>
            </a:pPr>
            <a:r>
              <a:rPr lang="es-MX" sz="1200" i="1" dirty="0" smtClean="0">
                <a:solidFill>
                  <a:srgbClr val="000000"/>
                </a:solidFill>
              </a:rPr>
              <a:t>Art. 5.2 del Reglamento de Procedimientos Sancionadores en M. F.</a:t>
            </a:r>
            <a:endParaRPr lang="es-MX" sz="1200" i="1" dirty="0">
              <a:solidFill>
                <a:srgbClr val="000000"/>
              </a:solidFill>
            </a:endParaRPr>
          </a:p>
          <a:p>
            <a:pPr algn="just">
              <a:defRPr/>
            </a:pPr>
            <a:endParaRPr lang="es-MX" sz="1600" dirty="0">
              <a:solidFill>
                <a:srgbClr val="000000"/>
              </a:solidFill>
            </a:endParaRPr>
          </a:p>
          <a:p>
            <a:pPr algn="just">
              <a:defRPr/>
            </a:pPr>
            <a:endParaRPr lang="es-MX" sz="1200" dirty="0">
              <a:solidFill>
                <a:srgbClr val="000000"/>
              </a:solidFill>
            </a:endParaRPr>
          </a:p>
          <a:p>
            <a:pPr algn="just">
              <a:defRPr/>
            </a:pPr>
            <a:endParaRPr lang="es-MX" sz="1200" dirty="0">
              <a:solidFill>
                <a:srgbClr val="000000"/>
              </a:solidFill>
            </a:endParaRPr>
          </a:p>
          <a:p>
            <a:pPr algn="just">
              <a:defRPr/>
            </a:pPr>
            <a:endParaRPr lang="es-MX" sz="1600" dirty="0">
              <a:solidFill>
                <a:srgbClr val="000000"/>
              </a:solidFill>
            </a:endParaRPr>
          </a:p>
          <a:p>
            <a:pPr algn="r">
              <a:defRPr/>
            </a:pPr>
            <a:r>
              <a:rPr lang="es-MX" sz="1200" dirty="0">
                <a:solidFill>
                  <a:srgbClr val="000000"/>
                </a:solidFill>
              </a:rPr>
              <a:t> </a:t>
            </a:r>
          </a:p>
        </p:txBody>
      </p:sp>
    </p:spTree>
    <p:extLst>
      <p:ext uri="{BB962C8B-B14F-4D97-AF65-F5344CB8AC3E}">
        <p14:creationId xmlns:p14="http://schemas.microsoft.com/office/powerpoint/2010/main" val="4036453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0"/>
          <p:cNvSpPr>
            <a:spLocks noChangeArrowheads="1"/>
          </p:cNvSpPr>
          <p:nvPr/>
        </p:nvSpPr>
        <p:spPr bwMode="auto">
          <a:xfrm rot="10800000" flipV="1">
            <a:off x="868932" y="1788820"/>
            <a:ext cx="2659352" cy="307777"/>
          </a:xfrm>
          <a:prstGeom prst="rect">
            <a:avLst/>
          </a:prstGeom>
          <a:noFill/>
          <a:ln w="2857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defTabSz="914400" fontAlgn="base">
              <a:spcBef>
                <a:spcPct val="0"/>
              </a:spcBef>
              <a:spcAft>
                <a:spcPct val="0"/>
              </a:spcAft>
            </a:pPr>
            <a:r>
              <a:rPr lang="es-ES" altLang="es-MX" sz="1400" b="1" dirty="0" smtClean="0">
                <a:solidFill>
                  <a:schemeClr val="accent1">
                    <a:lumMod val="50000"/>
                  </a:schemeClr>
                </a:solidFill>
                <a:cs typeface="Arial" charset="0"/>
              </a:rPr>
              <a:t>Requisitos de las quejas </a:t>
            </a:r>
          </a:p>
        </p:txBody>
      </p:sp>
      <p:sp>
        <p:nvSpPr>
          <p:cNvPr id="55301" name="AutoShape 43"/>
          <p:cNvSpPr>
            <a:spLocks noChangeArrowheads="1"/>
          </p:cNvSpPr>
          <p:nvPr/>
        </p:nvSpPr>
        <p:spPr bwMode="auto">
          <a:xfrm>
            <a:off x="684213" y="696912"/>
            <a:ext cx="7777162" cy="961737"/>
          </a:xfrm>
          <a:prstGeom prst="roundRect">
            <a:avLst>
              <a:gd name="adj" fmla="val 16667"/>
            </a:avLst>
          </a:prstGeom>
          <a:solidFill>
            <a:srgbClr val="F2F2F2"/>
          </a:solidFill>
          <a:ln w="25400" algn="ctr">
            <a:solidFill>
              <a:srgbClr val="24533A"/>
            </a:solidFill>
            <a:miter lim="800000"/>
            <a:headEnd/>
            <a:tailEnd/>
          </a:ln>
        </p:spPr>
        <p:txBody>
          <a:bodyPr anchor="ctr"/>
          <a:lstStyle/>
          <a:p>
            <a:pPr algn="just"/>
            <a:r>
              <a:rPr lang="es-MX" sz="1600" dirty="0"/>
              <a:t>L</a:t>
            </a:r>
            <a:r>
              <a:rPr lang="es-MX" sz="1600" dirty="0" smtClean="0"/>
              <a:t>os procedimientos sancionadores </a:t>
            </a:r>
            <a:r>
              <a:rPr lang="es-MX" sz="1600" dirty="0"/>
              <a:t>en materia de </a:t>
            </a:r>
            <a:r>
              <a:rPr lang="es-MX" sz="1600" dirty="0" smtClean="0"/>
              <a:t>fiscalización, tienen como finalidad </a:t>
            </a:r>
            <a:r>
              <a:rPr lang="es-MX" sz="1600" dirty="0"/>
              <a:t>controlar y vigilar el origen y aplicación de los recursos de los partidos políticos ante posibles vulneraciones a la ley. </a:t>
            </a:r>
          </a:p>
        </p:txBody>
      </p:sp>
      <p:sp>
        <p:nvSpPr>
          <p:cNvPr id="55303" name="6 CuadroTexto"/>
          <p:cNvSpPr txBox="1">
            <a:spLocks noChangeArrowheads="1"/>
          </p:cNvSpPr>
          <p:nvPr/>
        </p:nvSpPr>
        <p:spPr bwMode="auto">
          <a:xfrm>
            <a:off x="609600" y="6549226"/>
            <a:ext cx="2623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dirty="0" smtClean="0">
                <a:solidFill>
                  <a:schemeClr val="accent1">
                    <a:lumMod val="50000"/>
                  </a:schemeClr>
                </a:solidFill>
              </a:rPr>
              <a:t>Artículo 29.1 Reglamento de Procedimientos Sancionadores M.F.</a:t>
            </a:r>
          </a:p>
        </p:txBody>
      </p:sp>
      <p:sp>
        <p:nvSpPr>
          <p:cNvPr id="9" name="8 Rectángulo redondeado"/>
          <p:cNvSpPr/>
          <p:nvPr/>
        </p:nvSpPr>
        <p:spPr>
          <a:xfrm>
            <a:off x="1782618" y="17463"/>
            <a:ext cx="7351858" cy="360362"/>
          </a:xfrm>
          <a:prstGeom prst="roundRect">
            <a:avLst/>
          </a:prstGeom>
          <a:solidFill>
            <a:srgbClr val="0E502B"/>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r>
              <a:rPr lang="es-MX" sz="2000" dirty="0" smtClean="0">
                <a:solidFill>
                  <a:srgbClr val="FFFFFF"/>
                </a:solidFill>
              </a:rPr>
              <a:t>Los procedimientos sancionadores en materia de fiscalización</a:t>
            </a:r>
            <a:endParaRPr lang="es-MX" sz="2000" dirty="0">
              <a:solidFill>
                <a:srgbClr val="FFFFFF"/>
              </a:solidFill>
            </a:endParaRPr>
          </a:p>
        </p:txBody>
      </p:sp>
      <p:sp>
        <p:nvSpPr>
          <p:cNvPr id="4" name="3 Rectángulo redondeado"/>
          <p:cNvSpPr/>
          <p:nvPr/>
        </p:nvSpPr>
        <p:spPr>
          <a:xfrm>
            <a:off x="274958" y="2167311"/>
            <a:ext cx="3847297" cy="4234074"/>
          </a:xfrm>
          <a:prstGeom prst="round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lvl="0" algn="just"/>
            <a:r>
              <a:rPr lang="es-MX" sz="1200" dirty="0" smtClean="0">
                <a:solidFill>
                  <a:schemeClr val="accent1">
                    <a:lumMod val="50000"/>
                  </a:schemeClr>
                </a:solidFill>
              </a:rPr>
              <a:t>Nombre</a:t>
            </a:r>
            <a:r>
              <a:rPr lang="es-MX" sz="1200" dirty="0">
                <a:solidFill>
                  <a:schemeClr val="accent1">
                    <a:lumMod val="50000"/>
                  </a:schemeClr>
                </a:solidFill>
              </a:rPr>
              <a:t>, firma autógrafa o huella digital del quejoso o denunciante.</a:t>
            </a:r>
          </a:p>
          <a:p>
            <a:pPr lvl="0" algn="just"/>
            <a:endParaRPr lang="es-MX" sz="1200" dirty="0">
              <a:solidFill>
                <a:schemeClr val="accent1">
                  <a:lumMod val="50000"/>
                </a:schemeClr>
              </a:solidFill>
            </a:endParaRPr>
          </a:p>
          <a:p>
            <a:pPr lvl="0" algn="just"/>
            <a:r>
              <a:rPr lang="es-MX" sz="1200" dirty="0">
                <a:solidFill>
                  <a:schemeClr val="accent1">
                    <a:lumMod val="50000"/>
                  </a:schemeClr>
                </a:solidFill>
              </a:rPr>
              <a:t>Domicilio para oír y recibir notificaciones y, en su caso, indicación de la persona que las pueda oír y recibir en su nombre.</a:t>
            </a:r>
          </a:p>
          <a:p>
            <a:pPr lvl="0" algn="just"/>
            <a:endParaRPr lang="es-MX" sz="1200" dirty="0">
              <a:solidFill>
                <a:schemeClr val="accent1">
                  <a:lumMod val="50000"/>
                </a:schemeClr>
              </a:solidFill>
            </a:endParaRPr>
          </a:p>
          <a:p>
            <a:pPr lvl="0" algn="just"/>
            <a:r>
              <a:rPr lang="es-MX" sz="1200" dirty="0">
                <a:solidFill>
                  <a:schemeClr val="accent1">
                    <a:lumMod val="50000"/>
                  </a:schemeClr>
                </a:solidFill>
              </a:rPr>
              <a:t>Narración expresa y clara de los hechos que dan motivo a la queja o denuncia.</a:t>
            </a:r>
          </a:p>
          <a:p>
            <a:pPr lvl="0" algn="just"/>
            <a:endParaRPr lang="es-MX" sz="1200" dirty="0">
              <a:solidFill>
                <a:schemeClr val="accent1">
                  <a:lumMod val="50000"/>
                </a:schemeClr>
              </a:solidFill>
            </a:endParaRPr>
          </a:p>
          <a:p>
            <a:pPr lvl="0" algn="just"/>
            <a:r>
              <a:rPr lang="es-MX" sz="1200" dirty="0">
                <a:solidFill>
                  <a:schemeClr val="accent1">
                    <a:lumMod val="50000"/>
                  </a:schemeClr>
                </a:solidFill>
              </a:rPr>
              <a:t>Descripción de las circunstancias de modo, tiempo y lugar que hagan verosímil la versión de los hechos denunciados.</a:t>
            </a:r>
          </a:p>
          <a:p>
            <a:pPr lvl="0" algn="just"/>
            <a:endParaRPr lang="es-MX" sz="1200" dirty="0">
              <a:solidFill>
                <a:schemeClr val="accent1">
                  <a:lumMod val="50000"/>
                </a:schemeClr>
              </a:solidFill>
            </a:endParaRPr>
          </a:p>
          <a:p>
            <a:pPr lvl="0" algn="just"/>
            <a:r>
              <a:rPr lang="es-MX" sz="1200" dirty="0">
                <a:solidFill>
                  <a:schemeClr val="accent1">
                    <a:lumMod val="50000"/>
                  </a:schemeClr>
                </a:solidFill>
              </a:rPr>
              <a:t>Aportar elementos probatorios, aun de naturaleza indiciaria, de que disponga el quejoso y que apoyen sus afirmaciones, así como mencionar las pruebas de las que no disponga, que se encuentren en poder de cualquier autoridad.</a:t>
            </a:r>
          </a:p>
          <a:p>
            <a:pPr lvl="0" algn="just"/>
            <a:endParaRPr lang="es-MX" sz="1200" dirty="0"/>
          </a:p>
          <a:p>
            <a:pPr lvl="0" algn="just"/>
            <a:r>
              <a:rPr lang="es-MX" sz="1200" dirty="0">
                <a:solidFill>
                  <a:schemeClr val="accent1">
                    <a:lumMod val="50000"/>
                  </a:schemeClr>
                </a:solidFill>
              </a:rPr>
              <a:t>El carácter con que se ostenta el quejoso</a:t>
            </a:r>
          </a:p>
        </p:txBody>
      </p:sp>
      <p:sp>
        <p:nvSpPr>
          <p:cNvPr id="14" name="Rectangle 20"/>
          <p:cNvSpPr>
            <a:spLocks noChangeArrowheads="1"/>
          </p:cNvSpPr>
          <p:nvPr/>
        </p:nvSpPr>
        <p:spPr bwMode="auto">
          <a:xfrm rot="10800000" flipV="1">
            <a:off x="5011442" y="1791852"/>
            <a:ext cx="2659352" cy="307777"/>
          </a:xfrm>
          <a:prstGeom prst="rect">
            <a:avLst/>
          </a:prstGeom>
          <a:noFill/>
          <a:ln w="2857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defTabSz="914400" fontAlgn="base">
              <a:spcBef>
                <a:spcPct val="0"/>
              </a:spcBef>
              <a:spcAft>
                <a:spcPct val="0"/>
              </a:spcAft>
            </a:pPr>
            <a:r>
              <a:rPr lang="es-ES" altLang="es-MX" sz="1400" b="1" dirty="0" smtClean="0">
                <a:solidFill>
                  <a:schemeClr val="accent1">
                    <a:lumMod val="50000"/>
                  </a:schemeClr>
                </a:solidFill>
                <a:cs typeface="Arial" charset="0"/>
              </a:rPr>
              <a:t>Quejas frívolas </a:t>
            </a:r>
          </a:p>
        </p:txBody>
      </p:sp>
      <p:sp>
        <p:nvSpPr>
          <p:cNvPr id="6" name="5 Rectángulo"/>
          <p:cNvSpPr/>
          <p:nvPr/>
        </p:nvSpPr>
        <p:spPr>
          <a:xfrm>
            <a:off x="4593137" y="2117243"/>
            <a:ext cx="3495961" cy="3970318"/>
          </a:xfrm>
          <a:prstGeom prst="rect">
            <a:avLst/>
          </a:prstGeom>
        </p:spPr>
        <p:txBody>
          <a:bodyPr wrap="square">
            <a:spAutoFit/>
          </a:bodyPr>
          <a:lstStyle/>
          <a:p>
            <a:pPr lvl="0" algn="just"/>
            <a:endParaRPr lang="es-ES" sz="1200" dirty="0" smtClean="0"/>
          </a:p>
          <a:p>
            <a:pPr lvl="0" algn="just"/>
            <a:r>
              <a:rPr lang="es-ES" sz="1200" dirty="0" smtClean="0">
                <a:solidFill>
                  <a:schemeClr val="accent1">
                    <a:lumMod val="50000"/>
                  </a:schemeClr>
                </a:solidFill>
              </a:rPr>
              <a:t>    Así se considerarán aquellas:</a:t>
            </a:r>
          </a:p>
          <a:p>
            <a:pPr lvl="0" algn="just"/>
            <a:endParaRPr lang="es-ES" sz="1200" dirty="0"/>
          </a:p>
          <a:p>
            <a:pPr marL="171450" lvl="0" indent="-171450" algn="just">
              <a:buFont typeface="Arial" pitchFamily="34" charset="0"/>
              <a:buChar char="•"/>
            </a:pPr>
            <a:r>
              <a:rPr lang="es-ES" sz="1200" dirty="0">
                <a:solidFill>
                  <a:schemeClr val="accent1">
                    <a:lumMod val="50000"/>
                  </a:schemeClr>
                </a:solidFill>
              </a:rPr>
              <a:t>E</a:t>
            </a:r>
            <a:r>
              <a:rPr lang="es-ES" sz="1200" dirty="0" smtClean="0">
                <a:solidFill>
                  <a:schemeClr val="accent1">
                    <a:lumMod val="50000"/>
                  </a:schemeClr>
                </a:solidFill>
              </a:rPr>
              <a:t>n las que se planteen </a:t>
            </a:r>
            <a:r>
              <a:rPr lang="es-ES" sz="1200" dirty="0">
                <a:solidFill>
                  <a:schemeClr val="accent1">
                    <a:lumMod val="50000"/>
                  </a:schemeClr>
                </a:solidFill>
              </a:rPr>
              <a:t>pretensiones que no sean viables jurídicamente, por ser notorio y evidente que </a:t>
            </a:r>
            <a:r>
              <a:rPr lang="es-ES" sz="1200" dirty="0" smtClean="0">
                <a:solidFill>
                  <a:schemeClr val="accent1">
                    <a:lumMod val="50000"/>
                  </a:schemeClr>
                </a:solidFill>
              </a:rPr>
              <a:t>no están apegadas </a:t>
            </a:r>
            <a:r>
              <a:rPr lang="es-ES" sz="1200" dirty="0">
                <a:solidFill>
                  <a:schemeClr val="accent1">
                    <a:lumMod val="50000"/>
                  </a:schemeClr>
                </a:solidFill>
              </a:rPr>
              <a:t>a derecho</a:t>
            </a:r>
            <a:r>
              <a:rPr lang="es-ES" sz="1200" dirty="0" smtClean="0">
                <a:solidFill>
                  <a:schemeClr val="accent1">
                    <a:lumMod val="50000"/>
                  </a:schemeClr>
                </a:solidFill>
              </a:rPr>
              <a:t>.</a:t>
            </a:r>
          </a:p>
          <a:p>
            <a:pPr lvl="0" algn="just"/>
            <a:endParaRPr lang="es-MX" sz="1200" dirty="0">
              <a:solidFill>
                <a:schemeClr val="accent1">
                  <a:lumMod val="50000"/>
                </a:schemeClr>
              </a:solidFill>
            </a:endParaRPr>
          </a:p>
          <a:p>
            <a:pPr marL="171450" lvl="0" indent="-171450" algn="just">
              <a:buFont typeface="Arial" pitchFamily="34" charset="0"/>
              <a:buChar char="•"/>
            </a:pPr>
            <a:r>
              <a:rPr lang="es-ES" sz="1200" dirty="0">
                <a:solidFill>
                  <a:schemeClr val="accent1">
                    <a:lumMod val="50000"/>
                  </a:schemeClr>
                </a:solidFill>
              </a:rPr>
              <a:t>E</a:t>
            </a:r>
            <a:r>
              <a:rPr lang="es-ES" sz="1200" dirty="0" smtClean="0">
                <a:solidFill>
                  <a:schemeClr val="accent1">
                    <a:lumMod val="50000"/>
                  </a:schemeClr>
                </a:solidFill>
              </a:rPr>
              <a:t>n </a:t>
            </a:r>
            <a:r>
              <a:rPr lang="es-ES" sz="1200" dirty="0">
                <a:solidFill>
                  <a:schemeClr val="accent1">
                    <a:lumMod val="50000"/>
                  </a:schemeClr>
                </a:solidFill>
              </a:rPr>
              <a:t>las que se narren hechos que resulten falsos o inexistentes de la sola lectura del escrito y no se presenten elementos mínimos probatorios para comprobar que son verídicos</a:t>
            </a:r>
            <a:r>
              <a:rPr lang="es-ES" sz="1200" dirty="0" smtClean="0">
                <a:solidFill>
                  <a:schemeClr val="accent1">
                    <a:lumMod val="50000"/>
                  </a:schemeClr>
                </a:solidFill>
              </a:rPr>
              <a:t>.</a:t>
            </a:r>
          </a:p>
          <a:p>
            <a:pPr lvl="0" algn="just"/>
            <a:endParaRPr lang="es-MX" sz="1200" dirty="0">
              <a:solidFill>
                <a:schemeClr val="accent1">
                  <a:lumMod val="50000"/>
                </a:schemeClr>
              </a:solidFill>
            </a:endParaRPr>
          </a:p>
          <a:p>
            <a:pPr marL="171450" lvl="0" indent="-171450" algn="just">
              <a:buFont typeface="Arial" pitchFamily="34" charset="0"/>
              <a:buChar char="•"/>
            </a:pPr>
            <a:r>
              <a:rPr lang="es-ES" sz="1200" dirty="0">
                <a:solidFill>
                  <a:schemeClr val="accent1">
                    <a:lumMod val="50000"/>
                  </a:schemeClr>
                </a:solidFill>
              </a:rPr>
              <a:t>Q</a:t>
            </a:r>
            <a:r>
              <a:rPr lang="es-ES" sz="1200" dirty="0" smtClean="0">
                <a:solidFill>
                  <a:schemeClr val="accent1">
                    <a:lumMod val="50000"/>
                  </a:schemeClr>
                </a:solidFill>
              </a:rPr>
              <a:t>ue </a:t>
            </a:r>
            <a:r>
              <a:rPr lang="es-ES" sz="1200" dirty="0">
                <a:solidFill>
                  <a:schemeClr val="accent1">
                    <a:lumMod val="50000"/>
                  </a:schemeClr>
                </a:solidFill>
              </a:rPr>
              <a:t>se refieran a hechos que no constituyan una falta o violación electoral.</a:t>
            </a:r>
            <a:endParaRPr lang="es-MX" sz="1200" dirty="0">
              <a:solidFill>
                <a:schemeClr val="accent1">
                  <a:lumMod val="50000"/>
                </a:schemeClr>
              </a:solidFill>
            </a:endParaRPr>
          </a:p>
          <a:p>
            <a:pPr lvl="0" algn="just"/>
            <a:endParaRPr lang="es-ES" sz="1200" dirty="0" smtClean="0">
              <a:solidFill>
                <a:schemeClr val="accent1">
                  <a:lumMod val="50000"/>
                </a:schemeClr>
              </a:solidFill>
            </a:endParaRPr>
          </a:p>
          <a:p>
            <a:pPr marL="171450" lvl="0" indent="-171450" algn="just">
              <a:buFont typeface="Arial" pitchFamily="34" charset="0"/>
              <a:buChar char="•"/>
            </a:pPr>
            <a:r>
              <a:rPr lang="es-ES" sz="1200" dirty="0">
                <a:solidFill>
                  <a:schemeClr val="accent1">
                    <a:lumMod val="50000"/>
                  </a:schemeClr>
                </a:solidFill>
              </a:rPr>
              <a:t>Q</a:t>
            </a:r>
            <a:r>
              <a:rPr lang="es-ES" sz="1200" dirty="0" smtClean="0">
                <a:solidFill>
                  <a:schemeClr val="accent1">
                    <a:lumMod val="50000"/>
                  </a:schemeClr>
                </a:solidFill>
              </a:rPr>
              <a:t>ue </a:t>
            </a:r>
            <a:r>
              <a:rPr lang="es-ES" sz="1200" dirty="0">
                <a:solidFill>
                  <a:schemeClr val="accent1">
                    <a:lumMod val="50000"/>
                  </a:schemeClr>
                </a:solidFill>
              </a:rPr>
              <a:t>se basen únicamente en notas de opinión periodística o de carácter noticioso, que generalicen una situación, sin que se pueda comprobar su veracidad a través de otros medios</a:t>
            </a:r>
            <a:r>
              <a:rPr lang="es-ES" sz="1200" dirty="0" smtClean="0">
                <a:solidFill>
                  <a:schemeClr val="accent1">
                    <a:lumMod val="50000"/>
                  </a:schemeClr>
                </a:solidFill>
              </a:rPr>
              <a:t>. </a:t>
            </a:r>
            <a:endParaRPr lang="es-MX" sz="1200" dirty="0">
              <a:solidFill>
                <a:schemeClr val="accent1">
                  <a:lumMod val="50000"/>
                </a:schemeClr>
              </a:solidFill>
            </a:endParaRPr>
          </a:p>
        </p:txBody>
      </p:sp>
      <p:sp>
        <p:nvSpPr>
          <p:cNvPr id="16" name="6 CuadroTexto"/>
          <p:cNvSpPr txBox="1">
            <a:spLocks noChangeArrowheads="1"/>
          </p:cNvSpPr>
          <p:nvPr/>
        </p:nvSpPr>
        <p:spPr bwMode="auto">
          <a:xfrm>
            <a:off x="4341092" y="6087561"/>
            <a:ext cx="36722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dirty="0" smtClean="0">
                <a:solidFill>
                  <a:schemeClr val="accent1">
                    <a:lumMod val="50000"/>
                  </a:schemeClr>
                </a:solidFill>
              </a:rPr>
              <a:t>Artículo 440. inciso e), fracciones I a IV de la </a:t>
            </a:r>
            <a:r>
              <a:rPr lang="es-MX" altLang="es-MX" sz="1200" i="1" dirty="0" err="1" smtClean="0">
                <a:solidFill>
                  <a:schemeClr val="accent1">
                    <a:lumMod val="50000"/>
                  </a:schemeClr>
                </a:solidFill>
              </a:rPr>
              <a:t>Lgipe</a:t>
            </a:r>
            <a:endParaRPr lang="es-MX" altLang="es-MX" sz="1200" i="1" dirty="0" smtClean="0">
              <a:solidFill>
                <a:schemeClr val="accent1">
                  <a:lumMod val="50000"/>
                </a:schemeClr>
              </a:solidFill>
            </a:endParaRPr>
          </a:p>
        </p:txBody>
      </p:sp>
    </p:spTree>
    <p:extLst>
      <p:ext uri="{BB962C8B-B14F-4D97-AF65-F5344CB8AC3E}">
        <p14:creationId xmlns:p14="http://schemas.microsoft.com/office/powerpoint/2010/main" val="13307283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0"/>
          <p:cNvSpPr>
            <a:spLocks noChangeArrowheads="1"/>
          </p:cNvSpPr>
          <p:nvPr/>
        </p:nvSpPr>
        <p:spPr bwMode="auto">
          <a:xfrm rot="10800000" flipV="1">
            <a:off x="868932" y="809804"/>
            <a:ext cx="2659352" cy="307777"/>
          </a:xfrm>
          <a:prstGeom prst="rect">
            <a:avLst/>
          </a:prstGeom>
          <a:noFill/>
          <a:ln w="2857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defTabSz="914400" fontAlgn="base">
              <a:spcBef>
                <a:spcPct val="0"/>
              </a:spcBef>
              <a:spcAft>
                <a:spcPct val="0"/>
              </a:spcAft>
            </a:pPr>
            <a:r>
              <a:rPr lang="es-ES" altLang="es-MX" sz="1400" b="1" dirty="0" smtClean="0">
                <a:solidFill>
                  <a:schemeClr val="accent1">
                    <a:lumMod val="50000"/>
                  </a:schemeClr>
                </a:solidFill>
                <a:cs typeface="Arial" charset="0"/>
              </a:rPr>
              <a:t>Procedimientos oficiosos </a:t>
            </a:r>
          </a:p>
        </p:txBody>
      </p:sp>
      <p:sp>
        <p:nvSpPr>
          <p:cNvPr id="55303" name="6 CuadroTexto"/>
          <p:cNvSpPr txBox="1">
            <a:spLocks noChangeArrowheads="1"/>
          </p:cNvSpPr>
          <p:nvPr/>
        </p:nvSpPr>
        <p:spPr bwMode="auto">
          <a:xfrm>
            <a:off x="1108364" y="5995980"/>
            <a:ext cx="6363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s-MX" altLang="es-MX" sz="1200" i="1" dirty="0" smtClean="0">
                <a:solidFill>
                  <a:schemeClr val="accent1">
                    <a:lumMod val="50000"/>
                  </a:schemeClr>
                </a:solidFill>
              </a:rPr>
              <a:t>Artículo 26 del Reglamento de Procedimientos Sancionadores en Materia de Fiscalización.</a:t>
            </a:r>
          </a:p>
        </p:txBody>
      </p:sp>
      <p:sp>
        <p:nvSpPr>
          <p:cNvPr id="9" name="8 Rectángulo redondeado"/>
          <p:cNvSpPr/>
          <p:nvPr/>
        </p:nvSpPr>
        <p:spPr>
          <a:xfrm>
            <a:off x="1782618" y="17463"/>
            <a:ext cx="7351858" cy="360362"/>
          </a:xfrm>
          <a:prstGeom prst="roundRect">
            <a:avLst/>
          </a:prstGeom>
          <a:solidFill>
            <a:srgbClr val="0E502B"/>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r>
              <a:rPr lang="es-MX" sz="2000" dirty="0" smtClean="0">
                <a:solidFill>
                  <a:srgbClr val="FFFFFF"/>
                </a:solidFill>
              </a:rPr>
              <a:t>Los procedimientos sancionadores en materia de fiscalización</a:t>
            </a:r>
            <a:endParaRPr lang="es-MX" sz="2000" dirty="0">
              <a:solidFill>
                <a:srgbClr val="FFFFFF"/>
              </a:solidFill>
            </a:endParaRPr>
          </a:p>
        </p:txBody>
      </p:sp>
      <p:sp>
        <p:nvSpPr>
          <p:cNvPr id="4" name="3 Rectángulo redondeado"/>
          <p:cNvSpPr/>
          <p:nvPr/>
        </p:nvSpPr>
        <p:spPr>
          <a:xfrm>
            <a:off x="274958" y="1219200"/>
            <a:ext cx="8471878" cy="4645891"/>
          </a:xfrm>
          <a:prstGeom prst="round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lvl="0" algn="just"/>
            <a:endParaRPr lang="es-MX" sz="1200" dirty="0">
              <a:solidFill>
                <a:schemeClr val="accent1">
                  <a:lumMod val="50000"/>
                </a:schemeClr>
              </a:solidFill>
            </a:endParaRPr>
          </a:p>
        </p:txBody>
      </p:sp>
      <p:sp>
        <p:nvSpPr>
          <p:cNvPr id="5" name="4 Rectángulo"/>
          <p:cNvSpPr/>
          <p:nvPr/>
        </p:nvSpPr>
        <p:spPr>
          <a:xfrm>
            <a:off x="385795" y="1320243"/>
            <a:ext cx="8268678" cy="4401205"/>
          </a:xfrm>
          <a:prstGeom prst="rect">
            <a:avLst/>
          </a:prstGeom>
        </p:spPr>
        <p:txBody>
          <a:bodyPr wrap="square">
            <a:spAutoFit/>
          </a:bodyPr>
          <a:lstStyle/>
          <a:p>
            <a:pPr algn="just"/>
            <a:endParaRPr lang="es-MX" sz="1400" dirty="0" smtClean="0"/>
          </a:p>
          <a:p>
            <a:pPr algn="just"/>
            <a:r>
              <a:rPr lang="es-MX" sz="1400" dirty="0" smtClean="0">
                <a:solidFill>
                  <a:schemeClr val="accent1">
                    <a:lumMod val="50000"/>
                  </a:schemeClr>
                </a:solidFill>
              </a:rPr>
              <a:t>1</a:t>
            </a:r>
            <a:r>
              <a:rPr lang="es-MX" sz="1400" dirty="0">
                <a:solidFill>
                  <a:schemeClr val="accent1">
                    <a:lumMod val="50000"/>
                  </a:schemeClr>
                </a:solidFill>
              </a:rPr>
              <a:t>. El CG, la CF, la UTF o, en su caso, el OPLE correspondiente, ordenarán el inicio de un procedimiento oficioso cuando tengan conocimiento de hechos que </a:t>
            </a:r>
            <a:r>
              <a:rPr lang="es-MX" sz="1400" dirty="0" smtClean="0">
                <a:solidFill>
                  <a:schemeClr val="accent1">
                    <a:lumMod val="50000"/>
                  </a:schemeClr>
                </a:solidFill>
              </a:rPr>
              <a:t>se consideren </a:t>
            </a:r>
            <a:r>
              <a:rPr lang="es-MX" sz="1400" dirty="0">
                <a:solidFill>
                  <a:schemeClr val="accent1">
                    <a:lumMod val="50000"/>
                  </a:schemeClr>
                </a:solidFill>
              </a:rPr>
              <a:t>violatorios de la normatividad electoral en materia de fiscalización.</a:t>
            </a:r>
          </a:p>
          <a:p>
            <a:pPr algn="just"/>
            <a:endParaRPr lang="es-MX" sz="1400" dirty="0" smtClean="0">
              <a:solidFill>
                <a:schemeClr val="accent1">
                  <a:lumMod val="50000"/>
                </a:schemeClr>
              </a:solidFill>
            </a:endParaRPr>
          </a:p>
          <a:p>
            <a:pPr algn="just"/>
            <a:r>
              <a:rPr lang="es-MX" sz="1400" dirty="0" smtClean="0">
                <a:solidFill>
                  <a:schemeClr val="accent1">
                    <a:lumMod val="50000"/>
                  </a:schemeClr>
                </a:solidFill>
              </a:rPr>
              <a:t>2</a:t>
            </a:r>
            <a:r>
              <a:rPr lang="es-MX" sz="1400" dirty="0">
                <a:solidFill>
                  <a:schemeClr val="accent1">
                    <a:lumMod val="50000"/>
                  </a:schemeClr>
                </a:solidFill>
              </a:rPr>
              <a:t>. La facultad de iniciar procedimientos </a:t>
            </a:r>
            <a:r>
              <a:rPr lang="es-MX" sz="1400" dirty="0" smtClean="0">
                <a:solidFill>
                  <a:schemeClr val="accent1">
                    <a:lumMod val="50000"/>
                  </a:schemeClr>
                </a:solidFill>
              </a:rPr>
              <a:t>oficiosos sobre </a:t>
            </a:r>
            <a:r>
              <a:rPr lang="es-MX" sz="1400" dirty="0">
                <a:solidFill>
                  <a:schemeClr val="accent1">
                    <a:lumMod val="50000"/>
                  </a:schemeClr>
                </a:solidFill>
              </a:rPr>
              <a:t>hechos </a:t>
            </a:r>
            <a:r>
              <a:rPr lang="es-MX" sz="1400" dirty="0" smtClean="0">
                <a:solidFill>
                  <a:schemeClr val="accent1">
                    <a:lumMod val="50000"/>
                  </a:schemeClr>
                </a:solidFill>
              </a:rPr>
              <a:t>conocidos por la autoridad en </a:t>
            </a:r>
            <a:r>
              <a:rPr lang="es-MX" sz="1400" dirty="0">
                <a:solidFill>
                  <a:schemeClr val="accent1">
                    <a:lumMod val="50000"/>
                  </a:schemeClr>
                </a:solidFill>
              </a:rPr>
              <a:t>el procedimiento de revisión de los informes anuales, de precampaña, de apoyo ciudadano y de campaña, prescribirá dentro de los noventa días siguientes a la aprobación de la resolución correspondiente.</a:t>
            </a:r>
          </a:p>
          <a:p>
            <a:pPr algn="just"/>
            <a:endParaRPr lang="es-MX" sz="1400" dirty="0" smtClean="0">
              <a:solidFill>
                <a:schemeClr val="accent1">
                  <a:lumMod val="50000"/>
                </a:schemeClr>
              </a:solidFill>
            </a:endParaRPr>
          </a:p>
          <a:p>
            <a:pPr algn="just"/>
            <a:r>
              <a:rPr lang="es-MX" sz="1400" dirty="0" smtClean="0">
                <a:solidFill>
                  <a:schemeClr val="accent1">
                    <a:lumMod val="50000"/>
                  </a:schemeClr>
                </a:solidFill>
              </a:rPr>
              <a:t>3</a:t>
            </a:r>
            <a:r>
              <a:rPr lang="es-MX" sz="1400" dirty="0">
                <a:solidFill>
                  <a:schemeClr val="accent1">
                    <a:lumMod val="50000"/>
                  </a:schemeClr>
                </a:solidFill>
              </a:rPr>
              <a:t>. La facultad de iniciar procedimientos oficiosos de naturaleza distinta a los señalados en el numeral anterior, y aquellos que la autoridad no haya conocido de manera directa, prescribirán al término de los tres años contados a partir que se susciten los </a:t>
            </a:r>
            <a:r>
              <a:rPr lang="es-MX" sz="1400" dirty="0" smtClean="0">
                <a:solidFill>
                  <a:schemeClr val="accent1">
                    <a:lumMod val="50000"/>
                  </a:schemeClr>
                </a:solidFill>
              </a:rPr>
              <a:t>hechos motivo de dichos procedimientos.</a:t>
            </a:r>
            <a:endParaRPr lang="es-MX" sz="1400" dirty="0">
              <a:solidFill>
                <a:schemeClr val="accent1">
                  <a:lumMod val="50000"/>
                </a:schemeClr>
              </a:solidFill>
            </a:endParaRPr>
          </a:p>
          <a:p>
            <a:pPr algn="just"/>
            <a:endParaRPr lang="es-MX" sz="1400" dirty="0" smtClean="0">
              <a:solidFill>
                <a:schemeClr val="accent1">
                  <a:lumMod val="50000"/>
                </a:schemeClr>
              </a:solidFill>
            </a:endParaRPr>
          </a:p>
          <a:p>
            <a:pPr algn="just"/>
            <a:r>
              <a:rPr lang="es-MX" sz="1400" dirty="0" smtClean="0">
                <a:solidFill>
                  <a:schemeClr val="accent1">
                    <a:lumMod val="50000"/>
                  </a:schemeClr>
                </a:solidFill>
              </a:rPr>
              <a:t>4</a:t>
            </a:r>
            <a:r>
              <a:rPr lang="es-MX" sz="1400" dirty="0">
                <a:solidFill>
                  <a:schemeClr val="accent1">
                    <a:lumMod val="50000"/>
                  </a:schemeClr>
                </a:solidFill>
              </a:rPr>
              <a:t>. En los supuestos referidos, la autoridad </a:t>
            </a:r>
            <a:r>
              <a:rPr lang="es-MX" sz="1400" dirty="0" smtClean="0">
                <a:solidFill>
                  <a:schemeClr val="accent1">
                    <a:lumMod val="50000"/>
                  </a:schemeClr>
                </a:solidFill>
              </a:rPr>
              <a:t>instructora: </a:t>
            </a:r>
            <a:r>
              <a:rPr lang="es-MX" sz="1400" dirty="0">
                <a:solidFill>
                  <a:schemeClr val="accent1">
                    <a:lumMod val="50000"/>
                  </a:schemeClr>
                </a:solidFill>
              </a:rPr>
              <a:t>integrará el expediente respectivo, lo registrará en el libro de gobierno, le asignará número de </a:t>
            </a:r>
            <a:r>
              <a:rPr lang="es-MX" sz="1400" dirty="0" smtClean="0">
                <a:solidFill>
                  <a:schemeClr val="accent1">
                    <a:lumMod val="50000"/>
                  </a:schemeClr>
                </a:solidFill>
              </a:rPr>
              <a:t>expediente, </a:t>
            </a:r>
            <a:r>
              <a:rPr lang="es-MX" sz="1400" dirty="0">
                <a:solidFill>
                  <a:schemeClr val="accent1">
                    <a:lumMod val="50000"/>
                  </a:schemeClr>
                </a:solidFill>
              </a:rPr>
              <a:t>dará aviso al </a:t>
            </a:r>
            <a:r>
              <a:rPr lang="es-MX" sz="1400" dirty="0" smtClean="0">
                <a:solidFill>
                  <a:schemeClr val="accent1">
                    <a:lumMod val="50000"/>
                  </a:schemeClr>
                </a:solidFill>
              </a:rPr>
              <a:t>Secretario </a:t>
            </a:r>
            <a:r>
              <a:rPr lang="es-MX" sz="1400" dirty="0">
                <a:solidFill>
                  <a:schemeClr val="accent1">
                    <a:lumMod val="50000"/>
                  </a:schemeClr>
                </a:solidFill>
              </a:rPr>
              <a:t>y publicará en los Estrados del Instituto el inicio del procedimiento oficioso.</a:t>
            </a:r>
          </a:p>
          <a:p>
            <a:pPr algn="just"/>
            <a:endParaRPr lang="es-MX" sz="1400" dirty="0" smtClean="0">
              <a:solidFill>
                <a:schemeClr val="accent1">
                  <a:lumMod val="50000"/>
                </a:schemeClr>
              </a:solidFill>
            </a:endParaRPr>
          </a:p>
          <a:p>
            <a:pPr algn="just"/>
            <a:r>
              <a:rPr lang="es-MX" sz="1400" dirty="0" smtClean="0">
                <a:solidFill>
                  <a:schemeClr val="accent1">
                    <a:lumMod val="50000"/>
                  </a:schemeClr>
                </a:solidFill>
              </a:rPr>
              <a:t>5</a:t>
            </a:r>
            <a:r>
              <a:rPr lang="es-MX" sz="1400" dirty="0">
                <a:solidFill>
                  <a:schemeClr val="accent1">
                    <a:lumMod val="50000"/>
                  </a:schemeClr>
                </a:solidFill>
              </a:rPr>
              <a:t>. Para la sustanciación de los procedimientos oficiosos se procederá en términos </a:t>
            </a:r>
            <a:r>
              <a:rPr lang="es-MX" sz="1400" dirty="0" smtClean="0">
                <a:solidFill>
                  <a:schemeClr val="accent1">
                    <a:lumMod val="50000"/>
                  </a:schemeClr>
                </a:solidFill>
              </a:rPr>
              <a:t>del Título Segundo </a:t>
            </a:r>
            <a:r>
              <a:rPr lang="es-MX" sz="1400" dirty="0">
                <a:solidFill>
                  <a:schemeClr val="accent1">
                    <a:lumMod val="50000"/>
                  </a:schemeClr>
                </a:solidFill>
              </a:rPr>
              <a:t>en lo que resulte aplicable.</a:t>
            </a:r>
          </a:p>
        </p:txBody>
      </p:sp>
    </p:spTree>
    <p:extLst>
      <p:ext uri="{BB962C8B-B14F-4D97-AF65-F5344CB8AC3E}">
        <p14:creationId xmlns:p14="http://schemas.microsoft.com/office/powerpoint/2010/main" val="26765471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0"/>
          <p:cNvSpPr>
            <a:spLocks noChangeArrowheads="1"/>
          </p:cNvSpPr>
          <p:nvPr/>
        </p:nvSpPr>
        <p:spPr bwMode="auto">
          <a:xfrm rot="10800000" flipV="1">
            <a:off x="785090" y="787097"/>
            <a:ext cx="7498857" cy="830997"/>
          </a:xfrm>
          <a:prstGeom prst="rect">
            <a:avLst/>
          </a:prstGeom>
          <a:noFill/>
          <a:ln w="2857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defTabSz="914400" fontAlgn="base">
              <a:spcBef>
                <a:spcPct val="0"/>
              </a:spcBef>
              <a:spcAft>
                <a:spcPct val="0"/>
              </a:spcAft>
            </a:pPr>
            <a:r>
              <a:rPr lang="es-ES" altLang="es-MX" sz="1600" b="1" dirty="0" smtClean="0">
                <a:solidFill>
                  <a:schemeClr val="accent1">
                    <a:lumMod val="50000"/>
                  </a:schemeClr>
                </a:solidFill>
                <a:cs typeface="Arial" charset="0"/>
              </a:rPr>
              <a:t>Procedimientos de queja.</a:t>
            </a:r>
          </a:p>
          <a:p>
            <a:pPr algn="ctr" defTabSz="914400" fontAlgn="base">
              <a:spcBef>
                <a:spcPct val="0"/>
              </a:spcBef>
              <a:spcAft>
                <a:spcPct val="0"/>
              </a:spcAft>
            </a:pPr>
            <a:r>
              <a:rPr lang="es-ES" altLang="es-MX" sz="1600" b="1" dirty="0" smtClean="0">
                <a:solidFill>
                  <a:schemeClr val="accent1">
                    <a:lumMod val="50000"/>
                  </a:schemeClr>
                </a:solidFill>
                <a:cs typeface="Arial" charset="0"/>
              </a:rPr>
              <a:t> </a:t>
            </a:r>
            <a:r>
              <a:rPr lang="es-MX" altLang="es-MX" sz="1600" dirty="0" smtClean="0">
                <a:solidFill>
                  <a:schemeClr val="accent1">
                    <a:lumMod val="50000"/>
                  </a:schemeClr>
                </a:solidFill>
              </a:rPr>
              <a:t>Se iniciarán por </a:t>
            </a:r>
            <a:r>
              <a:rPr lang="es-MX" sz="1600" dirty="0" smtClean="0">
                <a:solidFill>
                  <a:schemeClr val="accent1">
                    <a:lumMod val="50000"/>
                  </a:schemeClr>
                </a:solidFill>
              </a:rPr>
              <a:t>denuncia </a:t>
            </a:r>
            <a:r>
              <a:rPr lang="es-MX" sz="1600" dirty="0">
                <a:solidFill>
                  <a:schemeClr val="accent1">
                    <a:lumMod val="50000"/>
                  </a:schemeClr>
                </a:solidFill>
              </a:rPr>
              <a:t>que presente cualquier </a:t>
            </a:r>
            <a:r>
              <a:rPr lang="es-MX" sz="1600" dirty="0" smtClean="0">
                <a:solidFill>
                  <a:schemeClr val="accent1">
                    <a:lumMod val="50000"/>
                  </a:schemeClr>
                </a:solidFill>
              </a:rPr>
              <a:t>interesado</a:t>
            </a:r>
          </a:p>
          <a:p>
            <a:pPr algn="ctr" defTabSz="914400" fontAlgn="base">
              <a:spcBef>
                <a:spcPct val="0"/>
              </a:spcBef>
              <a:spcAft>
                <a:spcPct val="0"/>
              </a:spcAft>
            </a:pPr>
            <a:r>
              <a:rPr lang="es-MX" sz="1600" dirty="0" smtClean="0">
                <a:solidFill>
                  <a:schemeClr val="accent1">
                    <a:lumMod val="50000"/>
                  </a:schemeClr>
                </a:solidFill>
              </a:rPr>
              <a:t> </a:t>
            </a:r>
            <a:r>
              <a:rPr lang="es-MX" sz="1600" dirty="0">
                <a:solidFill>
                  <a:schemeClr val="accent1">
                    <a:lumMod val="50000"/>
                  </a:schemeClr>
                </a:solidFill>
              </a:rPr>
              <a:t>por presuntas violaciones a la normatividad electoral en materia de </a:t>
            </a:r>
            <a:r>
              <a:rPr lang="es-MX" sz="1600" dirty="0" smtClean="0">
                <a:solidFill>
                  <a:schemeClr val="accent1">
                    <a:lumMod val="50000"/>
                  </a:schemeClr>
                </a:solidFill>
              </a:rPr>
              <a:t>fiscalización </a:t>
            </a:r>
            <a:endParaRPr lang="es-ES" altLang="es-MX" sz="1600" b="1" dirty="0" smtClean="0">
              <a:solidFill>
                <a:schemeClr val="accent1">
                  <a:lumMod val="50000"/>
                </a:schemeClr>
              </a:solidFill>
              <a:cs typeface="Arial" charset="0"/>
            </a:endParaRPr>
          </a:p>
        </p:txBody>
      </p:sp>
      <p:sp>
        <p:nvSpPr>
          <p:cNvPr id="55303" name="6 CuadroTexto"/>
          <p:cNvSpPr txBox="1">
            <a:spLocks noChangeArrowheads="1"/>
          </p:cNvSpPr>
          <p:nvPr/>
        </p:nvSpPr>
        <p:spPr bwMode="auto">
          <a:xfrm>
            <a:off x="652466" y="6097693"/>
            <a:ext cx="75645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s-MX" altLang="es-MX" sz="1200" i="1" dirty="0" smtClean="0">
                <a:solidFill>
                  <a:schemeClr val="accent1">
                    <a:lumMod val="50000"/>
                  </a:schemeClr>
                </a:solidFill>
              </a:rPr>
              <a:t>Artículos 27 y 28. 1 a 3 del Reglamento de Procedimientos Sancionadores en Materia de Fiscalización.</a:t>
            </a:r>
          </a:p>
        </p:txBody>
      </p:sp>
      <p:sp>
        <p:nvSpPr>
          <p:cNvPr id="9" name="8 Rectángulo redondeado"/>
          <p:cNvSpPr/>
          <p:nvPr/>
        </p:nvSpPr>
        <p:spPr>
          <a:xfrm>
            <a:off x="1782618" y="17463"/>
            <a:ext cx="7351858" cy="360362"/>
          </a:xfrm>
          <a:prstGeom prst="roundRect">
            <a:avLst/>
          </a:prstGeom>
          <a:solidFill>
            <a:srgbClr val="0E502B"/>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r>
              <a:rPr lang="es-MX" sz="2000" dirty="0" smtClean="0">
                <a:solidFill>
                  <a:srgbClr val="FFFFFF"/>
                </a:solidFill>
              </a:rPr>
              <a:t>Los procedimientos sancionadores en materia de fiscalización</a:t>
            </a:r>
            <a:endParaRPr lang="es-MX" sz="2000" dirty="0">
              <a:solidFill>
                <a:srgbClr val="FFFFFF"/>
              </a:solidFill>
            </a:endParaRPr>
          </a:p>
        </p:txBody>
      </p:sp>
      <p:sp>
        <p:nvSpPr>
          <p:cNvPr id="4" name="3 Rectángulo redondeado"/>
          <p:cNvSpPr/>
          <p:nvPr/>
        </p:nvSpPr>
        <p:spPr>
          <a:xfrm>
            <a:off x="719372" y="1763383"/>
            <a:ext cx="7564577" cy="4169065"/>
          </a:xfrm>
          <a:prstGeom prst="round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lvl="0" algn="just"/>
            <a:endParaRPr lang="es-MX" sz="1200" dirty="0">
              <a:solidFill>
                <a:schemeClr val="accent1">
                  <a:lumMod val="50000"/>
                </a:schemeClr>
              </a:solidFill>
            </a:endParaRPr>
          </a:p>
        </p:txBody>
      </p:sp>
      <p:sp>
        <p:nvSpPr>
          <p:cNvPr id="2" name="1 Rectángulo"/>
          <p:cNvSpPr/>
          <p:nvPr/>
        </p:nvSpPr>
        <p:spPr>
          <a:xfrm>
            <a:off x="930614" y="1777037"/>
            <a:ext cx="7204371" cy="4278094"/>
          </a:xfrm>
          <a:prstGeom prst="rect">
            <a:avLst/>
          </a:prstGeom>
        </p:spPr>
        <p:txBody>
          <a:bodyPr wrap="square">
            <a:spAutoFit/>
          </a:bodyPr>
          <a:lstStyle/>
          <a:p>
            <a:pPr lvl="0" algn="just"/>
            <a:endParaRPr lang="es-MX" sz="1600" dirty="0" smtClean="0">
              <a:solidFill>
                <a:schemeClr val="accent1">
                  <a:lumMod val="50000"/>
                </a:schemeClr>
              </a:solidFill>
            </a:endParaRPr>
          </a:p>
          <a:p>
            <a:pPr lvl="0" algn="just"/>
            <a:r>
              <a:rPr lang="es-MX" sz="1600" dirty="0" smtClean="0">
                <a:solidFill>
                  <a:schemeClr val="accent1">
                    <a:lumMod val="50000"/>
                  </a:schemeClr>
                </a:solidFill>
              </a:rPr>
              <a:t>Las </a:t>
            </a:r>
            <a:r>
              <a:rPr lang="es-MX" sz="1600" dirty="0">
                <a:solidFill>
                  <a:schemeClr val="accent1">
                    <a:lumMod val="50000"/>
                  </a:schemeClr>
                </a:solidFill>
              </a:rPr>
              <a:t>quejas o denuncias podrán ser presentadas ante cualquier órgano del </a:t>
            </a:r>
            <a:r>
              <a:rPr lang="es-MX" sz="1600" dirty="0" smtClean="0">
                <a:solidFill>
                  <a:schemeClr val="accent1">
                    <a:lumMod val="50000"/>
                  </a:schemeClr>
                </a:solidFill>
              </a:rPr>
              <a:t>INE u OPLE correspondiente. </a:t>
            </a:r>
          </a:p>
          <a:p>
            <a:pPr lvl="0" algn="just"/>
            <a:endParaRPr lang="es-MX" sz="1600" dirty="0" smtClean="0">
              <a:solidFill>
                <a:schemeClr val="accent1">
                  <a:lumMod val="50000"/>
                </a:schemeClr>
              </a:solidFill>
            </a:endParaRPr>
          </a:p>
          <a:p>
            <a:pPr lvl="0" algn="just"/>
            <a:r>
              <a:rPr lang="es-MX" sz="1600" dirty="0" smtClean="0">
                <a:solidFill>
                  <a:schemeClr val="accent1">
                    <a:lumMod val="50000"/>
                  </a:schemeClr>
                </a:solidFill>
              </a:rPr>
              <a:t>Cuando </a:t>
            </a:r>
            <a:r>
              <a:rPr lang="es-MX" sz="1600" dirty="0">
                <a:solidFill>
                  <a:schemeClr val="accent1">
                    <a:lumMod val="50000"/>
                  </a:schemeClr>
                </a:solidFill>
              </a:rPr>
              <a:t>las quejas o denuncias hubiesen sido presentadas ante un órgano distinto a </a:t>
            </a:r>
            <a:r>
              <a:rPr lang="es-MX" sz="1600" dirty="0" smtClean="0">
                <a:solidFill>
                  <a:schemeClr val="accent1">
                    <a:lumMod val="50000"/>
                  </a:schemeClr>
                </a:solidFill>
              </a:rPr>
              <a:t>la UTF del </a:t>
            </a:r>
            <a:r>
              <a:rPr lang="es-MX" sz="1600" dirty="0">
                <a:solidFill>
                  <a:schemeClr val="accent1">
                    <a:lumMod val="50000"/>
                  </a:schemeClr>
                </a:solidFill>
              </a:rPr>
              <a:t>INE, dicho órgano deberá </a:t>
            </a:r>
            <a:r>
              <a:rPr lang="es-MX" sz="1600" dirty="0" smtClean="0">
                <a:solidFill>
                  <a:schemeClr val="accent1">
                    <a:lumMod val="50000"/>
                  </a:schemeClr>
                </a:solidFill>
              </a:rPr>
              <a:t>remitirlo en forma inmediata por correo electrónico </a:t>
            </a:r>
            <a:r>
              <a:rPr lang="es-MX" sz="1600" dirty="0">
                <a:solidFill>
                  <a:schemeClr val="accent1">
                    <a:lumMod val="50000"/>
                  </a:schemeClr>
                </a:solidFill>
              </a:rPr>
              <a:t>a la referida Unidad Técnica </a:t>
            </a:r>
            <a:r>
              <a:rPr lang="es-MX" sz="1600" dirty="0" smtClean="0">
                <a:solidFill>
                  <a:schemeClr val="accent1">
                    <a:lumMod val="50000"/>
                  </a:schemeClr>
                </a:solidFill>
              </a:rPr>
              <a:t>y enviar las constancias en forma física dentro </a:t>
            </a:r>
            <a:r>
              <a:rPr lang="es-MX" sz="1600" dirty="0">
                <a:solidFill>
                  <a:schemeClr val="accent1">
                    <a:lumMod val="50000"/>
                  </a:schemeClr>
                </a:solidFill>
              </a:rPr>
              <a:t>de un plazo de 48 horas, computadas a partir de su recepción, para que dicha Unidad Técnica resuelva lo que estime procedente</a:t>
            </a:r>
            <a:r>
              <a:rPr lang="es-MX" sz="1600" dirty="0" smtClean="0">
                <a:solidFill>
                  <a:schemeClr val="accent1">
                    <a:lumMod val="50000"/>
                  </a:schemeClr>
                </a:solidFill>
              </a:rPr>
              <a:t>.</a:t>
            </a:r>
          </a:p>
          <a:p>
            <a:pPr lvl="0" algn="just"/>
            <a:endParaRPr lang="es-MX" sz="1600" dirty="0" smtClean="0">
              <a:solidFill>
                <a:schemeClr val="accent1">
                  <a:lumMod val="50000"/>
                </a:schemeClr>
              </a:solidFill>
            </a:endParaRPr>
          </a:p>
          <a:p>
            <a:pPr lvl="0" algn="just"/>
            <a:r>
              <a:rPr lang="es-MX" sz="1600" dirty="0" smtClean="0">
                <a:solidFill>
                  <a:schemeClr val="accent1">
                    <a:lumMod val="50000"/>
                  </a:schemeClr>
                </a:solidFill>
              </a:rPr>
              <a:t>Los órganos desconcentrados del INE podrán apoyar y colaborar en la realización de diligencias cuando la UTF así lo solicite.</a:t>
            </a:r>
            <a:endParaRPr lang="es-MX" sz="1600" dirty="0">
              <a:solidFill>
                <a:schemeClr val="accent1">
                  <a:lumMod val="50000"/>
                </a:schemeClr>
              </a:solidFill>
            </a:endParaRPr>
          </a:p>
          <a:p>
            <a:pPr lvl="0" algn="just"/>
            <a:endParaRPr lang="es-MX" sz="1600" dirty="0" smtClean="0">
              <a:solidFill>
                <a:schemeClr val="accent1">
                  <a:lumMod val="50000"/>
                </a:schemeClr>
              </a:solidFill>
            </a:endParaRPr>
          </a:p>
          <a:p>
            <a:pPr lvl="0" algn="just"/>
            <a:r>
              <a:rPr lang="es-MX" sz="1600" dirty="0" smtClean="0">
                <a:solidFill>
                  <a:schemeClr val="accent1">
                    <a:lumMod val="50000"/>
                  </a:schemeClr>
                </a:solidFill>
              </a:rPr>
              <a:t>Si </a:t>
            </a:r>
            <a:r>
              <a:rPr lang="es-MX" sz="1600" dirty="0">
                <a:solidFill>
                  <a:schemeClr val="accent1">
                    <a:lumMod val="50000"/>
                  </a:schemeClr>
                </a:solidFill>
              </a:rPr>
              <a:t>las facultades de fiscalización se delegaron, las quejas o denuncias relacionadas con financiamiento proveniente de las entidades federativas, deberán presentarse ante el </a:t>
            </a:r>
            <a:r>
              <a:rPr lang="es-MX" sz="1600" dirty="0" smtClean="0">
                <a:solidFill>
                  <a:schemeClr val="accent1">
                    <a:lumMod val="50000"/>
                  </a:schemeClr>
                </a:solidFill>
              </a:rPr>
              <a:t>OPLE correspondiente</a:t>
            </a:r>
            <a:r>
              <a:rPr lang="es-MX" sz="1600" dirty="0">
                <a:solidFill>
                  <a:schemeClr val="accent1">
                    <a:lumMod val="50000"/>
                  </a:schemeClr>
                </a:solidFill>
              </a:rPr>
              <a:t>.</a:t>
            </a:r>
          </a:p>
          <a:p>
            <a:r>
              <a:rPr lang="es-MX" sz="1600" dirty="0"/>
              <a:t> </a:t>
            </a:r>
          </a:p>
        </p:txBody>
      </p:sp>
    </p:spTree>
    <p:extLst>
      <p:ext uri="{BB962C8B-B14F-4D97-AF65-F5344CB8AC3E}">
        <p14:creationId xmlns:p14="http://schemas.microsoft.com/office/powerpoint/2010/main" val="14280439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3" name="6 CuadroTexto"/>
          <p:cNvSpPr txBox="1">
            <a:spLocks noChangeArrowheads="1"/>
          </p:cNvSpPr>
          <p:nvPr/>
        </p:nvSpPr>
        <p:spPr bwMode="auto">
          <a:xfrm>
            <a:off x="637314" y="5865136"/>
            <a:ext cx="75645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s-MX" altLang="es-MX" sz="1200" i="1" dirty="0" smtClean="0">
                <a:solidFill>
                  <a:schemeClr val="accent1">
                    <a:lumMod val="50000"/>
                  </a:schemeClr>
                </a:solidFill>
              </a:rPr>
              <a:t>Artículo 34. 1 a 6 del Reglamento de Procedimientos Sancionadores en Materia de Fiscalización.</a:t>
            </a:r>
          </a:p>
        </p:txBody>
      </p:sp>
      <p:sp>
        <p:nvSpPr>
          <p:cNvPr id="9" name="8 Rectángulo redondeado"/>
          <p:cNvSpPr/>
          <p:nvPr/>
        </p:nvSpPr>
        <p:spPr>
          <a:xfrm>
            <a:off x="1782618" y="17463"/>
            <a:ext cx="7351858" cy="360362"/>
          </a:xfrm>
          <a:prstGeom prst="roundRect">
            <a:avLst/>
          </a:prstGeom>
          <a:solidFill>
            <a:srgbClr val="0E502B"/>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r>
              <a:rPr lang="es-MX" sz="2000" dirty="0" smtClean="0">
                <a:solidFill>
                  <a:srgbClr val="FFFFFF"/>
                </a:solidFill>
              </a:rPr>
              <a:t>Los procedimientos sancionadores en materia de fiscalización</a:t>
            </a:r>
            <a:endParaRPr lang="es-MX" sz="2000" dirty="0">
              <a:solidFill>
                <a:srgbClr val="FFFFFF"/>
              </a:solidFill>
            </a:endParaRPr>
          </a:p>
        </p:txBody>
      </p:sp>
      <p:sp>
        <p:nvSpPr>
          <p:cNvPr id="4" name="3 Rectángulo redondeado"/>
          <p:cNvSpPr/>
          <p:nvPr/>
        </p:nvSpPr>
        <p:spPr>
          <a:xfrm>
            <a:off x="72827" y="1117600"/>
            <a:ext cx="4225796" cy="4686674"/>
          </a:xfrm>
          <a:prstGeom prst="round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lvl="0" algn="just"/>
            <a:endParaRPr lang="es-MX" sz="1200" dirty="0">
              <a:solidFill>
                <a:schemeClr val="accent1">
                  <a:lumMod val="50000"/>
                </a:schemeClr>
              </a:solidFill>
            </a:endParaRPr>
          </a:p>
        </p:txBody>
      </p:sp>
      <p:sp>
        <p:nvSpPr>
          <p:cNvPr id="3" name="2 Rectángulo redondeado"/>
          <p:cNvSpPr/>
          <p:nvPr/>
        </p:nvSpPr>
        <p:spPr>
          <a:xfrm>
            <a:off x="2501986" y="683493"/>
            <a:ext cx="3999347" cy="267854"/>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solidFill>
                  <a:schemeClr val="accent1">
                    <a:lumMod val="50000"/>
                  </a:schemeClr>
                </a:solidFill>
              </a:rPr>
              <a:t>Sustanciación del procedimiento</a:t>
            </a:r>
            <a:endParaRPr lang="es-MX" dirty="0">
              <a:solidFill>
                <a:schemeClr val="accent1">
                  <a:lumMod val="50000"/>
                </a:schemeClr>
              </a:solidFill>
            </a:endParaRPr>
          </a:p>
        </p:txBody>
      </p:sp>
      <p:sp>
        <p:nvSpPr>
          <p:cNvPr id="5" name="4 Rectángulo"/>
          <p:cNvSpPr/>
          <p:nvPr/>
        </p:nvSpPr>
        <p:spPr>
          <a:xfrm>
            <a:off x="199688" y="1372374"/>
            <a:ext cx="3972074" cy="4708981"/>
          </a:xfrm>
          <a:prstGeom prst="rect">
            <a:avLst/>
          </a:prstGeom>
        </p:spPr>
        <p:txBody>
          <a:bodyPr wrap="square">
            <a:spAutoFit/>
          </a:bodyPr>
          <a:lstStyle/>
          <a:p>
            <a:pPr lvl="0" algn="just"/>
            <a:endParaRPr lang="es-MX" sz="1200" b="1" i="1" dirty="0" smtClean="0"/>
          </a:p>
          <a:p>
            <a:pPr lvl="0" algn="just"/>
            <a:r>
              <a:rPr lang="es-MX" sz="1200" b="1" i="1" dirty="0" smtClean="0">
                <a:solidFill>
                  <a:schemeClr val="accent1">
                    <a:lumMod val="50000"/>
                  </a:schemeClr>
                </a:solidFill>
              </a:rPr>
              <a:t>Recepción </a:t>
            </a:r>
            <a:r>
              <a:rPr lang="es-MX" sz="1200" b="1" i="1" dirty="0">
                <a:solidFill>
                  <a:schemeClr val="accent1">
                    <a:lumMod val="50000"/>
                  </a:schemeClr>
                </a:solidFill>
              </a:rPr>
              <a:t>de la queja y admisión </a:t>
            </a:r>
            <a:r>
              <a:rPr lang="es-MX" sz="1200" b="1" i="1" dirty="0" smtClean="0">
                <a:solidFill>
                  <a:schemeClr val="accent1">
                    <a:lumMod val="50000"/>
                  </a:schemeClr>
                </a:solidFill>
              </a:rPr>
              <a:t>de la </a:t>
            </a:r>
            <a:r>
              <a:rPr lang="es-MX" sz="1200" b="1" i="1" dirty="0">
                <a:solidFill>
                  <a:schemeClr val="accent1">
                    <a:lumMod val="50000"/>
                  </a:schemeClr>
                </a:solidFill>
              </a:rPr>
              <a:t>misma, en su caso.</a:t>
            </a:r>
            <a:r>
              <a:rPr lang="es-MX" sz="1200" b="1" dirty="0">
                <a:solidFill>
                  <a:schemeClr val="accent1">
                    <a:lumMod val="50000"/>
                  </a:schemeClr>
                </a:solidFill>
              </a:rPr>
              <a:t> </a:t>
            </a:r>
            <a:r>
              <a:rPr lang="es-MX" sz="1200" dirty="0">
                <a:solidFill>
                  <a:schemeClr val="accent1">
                    <a:lumMod val="50000"/>
                  </a:schemeClr>
                </a:solidFill>
              </a:rPr>
              <a:t>L</a:t>
            </a:r>
            <a:r>
              <a:rPr lang="es-MX" sz="1200" dirty="0" smtClean="0">
                <a:solidFill>
                  <a:schemeClr val="accent1">
                    <a:lumMod val="50000"/>
                  </a:schemeClr>
                </a:solidFill>
              </a:rPr>
              <a:t>a UTF le </a:t>
            </a:r>
            <a:r>
              <a:rPr lang="es-MX" sz="1200" dirty="0">
                <a:solidFill>
                  <a:schemeClr val="accent1">
                    <a:lumMod val="50000"/>
                  </a:schemeClr>
                </a:solidFill>
              </a:rPr>
              <a:t>asignará un número de expediente y lo registrará en el libro de gobierno. Si </a:t>
            </a:r>
            <a:r>
              <a:rPr lang="es-MX" sz="1200" dirty="0" smtClean="0">
                <a:solidFill>
                  <a:schemeClr val="accent1">
                    <a:lumMod val="50000"/>
                  </a:schemeClr>
                </a:solidFill>
              </a:rPr>
              <a:t>la queja </a:t>
            </a:r>
            <a:r>
              <a:rPr lang="es-MX" sz="1200" dirty="0">
                <a:solidFill>
                  <a:schemeClr val="accent1">
                    <a:lumMod val="50000"/>
                  </a:schemeClr>
                </a:solidFill>
              </a:rPr>
              <a:t>satisface todos los requisitos </a:t>
            </a:r>
            <a:r>
              <a:rPr lang="es-MX" sz="1200" dirty="0" smtClean="0">
                <a:solidFill>
                  <a:schemeClr val="accent1">
                    <a:lumMod val="50000"/>
                  </a:schemeClr>
                </a:solidFill>
              </a:rPr>
              <a:t>que exige </a:t>
            </a:r>
            <a:r>
              <a:rPr lang="es-MX" sz="1200" dirty="0">
                <a:solidFill>
                  <a:schemeClr val="accent1">
                    <a:lumMod val="50000"/>
                  </a:schemeClr>
                </a:solidFill>
              </a:rPr>
              <a:t>el Reglamento, </a:t>
            </a:r>
            <a:r>
              <a:rPr lang="es-MX" sz="1200" b="1" dirty="0">
                <a:solidFill>
                  <a:schemeClr val="accent1">
                    <a:lumMod val="50000"/>
                  </a:schemeClr>
                </a:solidFill>
              </a:rPr>
              <a:t>se admitirá </a:t>
            </a:r>
            <a:r>
              <a:rPr lang="es-MX" sz="1200" dirty="0">
                <a:solidFill>
                  <a:schemeClr val="accent1">
                    <a:lumMod val="50000"/>
                  </a:schemeClr>
                </a:solidFill>
              </a:rPr>
              <a:t>dentro de un </a:t>
            </a:r>
            <a:r>
              <a:rPr lang="es-MX" sz="1200" b="1" dirty="0">
                <a:solidFill>
                  <a:schemeClr val="accent1">
                    <a:lumMod val="50000"/>
                  </a:schemeClr>
                </a:solidFill>
              </a:rPr>
              <a:t>plazo</a:t>
            </a:r>
            <a:r>
              <a:rPr lang="es-MX" sz="1200" dirty="0">
                <a:solidFill>
                  <a:schemeClr val="accent1">
                    <a:lumMod val="50000"/>
                  </a:schemeClr>
                </a:solidFill>
              </a:rPr>
              <a:t> de </a:t>
            </a:r>
            <a:r>
              <a:rPr lang="es-MX" sz="1200" b="1" dirty="0">
                <a:solidFill>
                  <a:schemeClr val="accent1">
                    <a:lumMod val="50000"/>
                  </a:schemeClr>
                </a:solidFill>
              </a:rPr>
              <a:t>cinco días</a:t>
            </a:r>
            <a:r>
              <a:rPr lang="es-MX" sz="1200" dirty="0">
                <a:solidFill>
                  <a:schemeClr val="accent1">
                    <a:lumMod val="50000"/>
                  </a:schemeClr>
                </a:solidFill>
              </a:rPr>
              <a:t>. </a:t>
            </a:r>
            <a:r>
              <a:rPr lang="es-MX" sz="1200" dirty="0" smtClean="0">
                <a:solidFill>
                  <a:schemeClr val="accent1">
                    <a:lumMod val="50000"/>
                  </a:schemeClr>
                </a:solidFill>
              </a:rPr>
              <a:t>Si la UTF considera </a:t>
            </a:r>
            <a:r>
              <a:rPr lang="es-MX" sz="1200" b="1" dirty="0">
                <a:solidFill>
                  <a:schemeClr val="accent1">
                    <a:lumMod val="50000"/>
                  </a:schemeClr>
                </a:solidFill>
              </a:rPr>
              <a:t>que debe reunir elementos previos a la admisión, </a:t>
            </a:r>
            <a:r>
              <a:rPr lang="es-MX" sz="1200" dirty="0">
                <a:solidFill>
                  <a:schemeClr val="accent1">
                    <a:lumMod val="50000"/>
                  </a:schemeClr>
                </a:solidFill>
              </a:rPr>
              <a:t>el </a:t>
            </a:r>
            <a:r>
              <a:rPr lang="es-MX" sz="1200" b="1" dirty="0">
                <a:solidFill>
                  <a:schemeClr val="accent1">
                    <a:lumMod val="50000"/>
                  </a:schemeClr>
                </a:solidFill>
              </a:rPr>
              <a:t>plazo</a:t>
            </a:r>
            <a:r>
              <a:rPr lang="es-MX" sz="1200" dirty="0">
                <a:solidFill>
                  <a:schemeClr val="accent1">
                    <a:lumMod val="50000"/>
                  </a:schemeClr>
                </a:solidFill>
              </a:rPr>
              <a:t> será </a:t>
            </a:r>
            <a:r>
              <a:rPr lang="es-MX" sz="1200" b="1" dirty="0">
                <a:solidFill>
                  <a:schemeClr val="accent1">
                    <a:lumMod val="50000"/>
                  </a:schemeClr>
                </a:solidFill>
              </a:rPr>
              <a:t>hasta de treinta días. </a:t>
            </a:r>
            <a:r>
              <a:rPr lang="es-MX" sz="1200" dirty="0">
                <a:solidFill>
                  <a:schemeClr val="accent1">
                    <a:lumMod val="50000"/>
                  </a:schemeClr>
                </a:solidFill>
              </a:rPr>
              <a:t>El </a:t>
            </a:r>
            <a:r>
              <a:rPr lang="es-MX" sz="1200" dirty="0" smtClean="0">
                <a:solidFill>
                  <a:schemeClr val="accent1">
                    <a:lumMod val="50000"/>
                  </a:schemeClr>
                </a:solidFill>
              </a:rPr>
              <a:t>acuerdo se </a:t>
            </a:r>
            <a:r>
              <a:rPr lang="es-MX" sz="1200" dirty="0">
                <a:solidFill>
                  <a:schemeClr val="accent1">
                    <a:lumMod val="50000"/>
                  </a:schemeClr>
                </a:solidFill>
              </a:rPr>
              <a:t>notificará al </a:t>
            </a:r>
            <a:r>
              <a:rPr lang="es-MX" sz="1200" dirty="0" smtClean="0">
                <a:solidFill>
                  <a:schemeClr val="accent1">
                    <a:lumMod val="50000"/>
                  </a:schemeClr>
                </a:solidFill>
              </a:rPr>
              <a:t>Secretario</a:t>
            </a:r>
            <a:r>
              <a:rPr lang="es-MX" sz="1200" dirty="0">
                <a:solidFill>
                  <a:schemeClr val="accent1">
                    <a:lumMod val="50000"/>
                  </a:schemeClr>
                </a:solidFill>
              </a:rPr>
              <a:t>.</a:t>
            </a:r>
            <a:endParaRPr lang="es-MX" sz="1200" dirty="0" smtClean="0">
              <a:solidFill>
                <a:schemeClr val="accent1">
                  <a:lumMod val="50000"/>
                </a:schemeClr>
              </a:solidFill>
            </a:endParaRPr>
          </a:p>
          <a:p>
            <a:pPr lvl="0" algn="just"/>
            <a:endParaRPr lang="es-MX" sz="1200" dirty="0">
              <a:solidFill>
                <a:schemeClr val="accent1">
                  <a:lumMod val="50000"/>
                </a:schemeClr>
              </a:solidFill>
            </a:endParaRPr>
          </a:p>
          <a:p>
            <a:pPr lvl="0" algn="just"/>
            <a:r>
              <a:rPr lang="es-MX" sz="1200" b="1" i="1" dirty="0">
                <a:solidFill>
                  <a:schemeClr val="accent1">
                    <a:lumMod val="50000"/>
                  </a:schemeClr>
                </a:solidFill>
              </a:rPr>
              <a:t>Publicación del acuerdo de admisión.</a:t>
            </a:r>
            <a:r>
              <a:rPr lang="es-MX" sz="1200" b="1" dirty="0">
                <a:solidFill>
                  <a:schemeClr val="accent1">
                    <a:lumMod val="50000"/>
                  </a:schemeClr>
                </a:solidFill>
              </a:rPr>
              <a:t> </a:t>
            </a:r>
            <a:r>
              <a:rPr lang="es-MX" sz="1200" dirty="0" smtClean="0">
                <a:solidFill>
                  <a:schemeClr val="accent1">
                    <a:lumMod val="50000"/>
                  </a:schemeClr>
                </a:solidFill>
              </a:rPr>
              <a:t>La UTF fijará </a:t>
            </a:r>
            <a:r>
              <a:rPr lang="es-MX" sz="1200" dirty="0">
                <a:solidFill>
                  <a:schemeClr val="accent1">
                    <a:lumMod val="50000"/>
                  </a:schemeClr>
                </a:solidFill>
              </a:rPr>
              <a:t>en los </a:t>
            </a:r>
            <a:r>
              <a:rPr lang="es-MX" sz="1200" b="1" dirty="0">
                <a:solidFill>
                  <a:schemeClr val="accent1">
                    <a:lumMod val="50000"/>
                  </a:schemeClr>
                </a:solidFill>
              </a:rPr>
              <a:t>estrados</a:t>
            </a:r>
            <a:r>
              <a:rPr lang="es-MX" sz="1200" dirty="0">
                <a:solidFill>
                  <a:schemeClr val="accent1">
                    <a:lumMod val="50000"/>
                  </a:schemeClr>
                </a:solidFill>
              </a:rPr>
              <a:t> del Instituto, durante </a:t>
            </a:r>
            <a:r>
              <a:rPr lang="es-MX" sz="1200" b="1" dirty="0">
                <a:solidFill>
                  <a:schemeClr val="accent1">
                    <a:lumMod val="50000"/>
                  </a:schemeClr>
                </a:solidFill>
              </a:rPr>
              <a:t>setenta y dos horas, </a:t>
            </a:r>
            <a:r>
              <a:rPr lang="es-MX" sz="1200" dirty="0">
                <a:solidFill>
                  <a:schemeClr val="accent1">
                    <a:lumMod val="50000"/>
                  </a:schemeClr>
                </a:solidFill>
              </a:rPr>
              <a:t>el acuerdo de admisión del procedimiento y la cédula de conocimiento, notificando al denunciado el inicio de dicho </a:t>
            </a:r>
            <a:r>
              <a:rPr lang="es-MX" sz="1200" dirty="0" smtClean="0">
                <a:solidFill>
                  <a:schemeClr val="accent1">
                    <a:lumMod val="50000"/>
                  </a:schemeClr>
                </a:solidFill>
              </a:rPr>
              <a:t>procedimiento, corriéndole </a:t>
            </a:r>
            <a:r>
              <a:rPr lang="es-MX" sz="1200" dirty="0">
                <a:solidFill>
                  <a:schemeClr val="accent1">
                    <a:lumMod val="50000"/>
                  </a:schemeClr>
                </a:solidFill>
              </a:rPr>
              <a:t>traslado con copia simple de las constancias del expediente </a:t>
            </a:r>
            <a:r>
              <a:rPr lang="es-MX" sz="1200" dirty="0" smtClean="0">
                <a:solidFill>
                  <a:schemeClr val="accent1">
                    <a:lumMod val="50000"/>
                  </a:schemeClr>
                </a:solidFill>
              </a:rPr>
              <a:t>y procederá a realizar </a:t>
            </a:r>
            <a:r>
              <a:rPr lang="es-MX" sz="1200" dirty="0">
                <a:solidFill>
                  <a:schemeClr val="accent1">
                    <a:lumMod val="50000"/>
                  </a:schemeClr>
                </a:solidFill>
              </a:rPr>
              <a:t>la instrucción </a:t>
            </a:r>
            <a:r>
              <a:rPr lang="es-MX" sz="1200" dirty="0" smtClean="0">
                <a:solidFill>
                  <a:schemeClr val="accent1">
                    <a:lumMod val="50000"/>
                  </a:schemeClr>
                </a:solidFill>
              </a:rPr>
              <a:t>respectiva</a:t>
            </a:r>
            <a:r>
              <a:rPr lang="es-MX" sz="1200" dirty="0">
                <a:solidFill>
                  <a:schemeClr val="accent1">
                    <a:lumMod val="50000"/>
                  </a:schemeClr>
                </a:solidFill>
              </a:rPr>
              <a:t>.</a:t>
            </a:r>
            <a:endParaRPr lang="es-MX" sz="1200" dirty="0" smtClean="0">
              <a:solidFill>
                <a:schemeClr val="accent1">
                  <a:lumMod val="50000"/>
                </a:schemeClr>
              </a:solidFill>
            </a:endParaRPr>
          </a:p>
          <a:p>
            <a:pPr lvl="0" algn="just"/>
            <a:endParaRPr lang="es-MX" sz="1200" dirty="0">
              <a:solidFill>
                <a:schemeClr val="accent1">
                  <a:lumMod val="50000"/>
                </a:schemeClr>
              </a:solidFill>
            </a:endParaRPr>
          </a:p>
          <a:p>
            <a:pPr lvl="0" algn="just"/>
            <a:r>
              <a:rPr lang="es-MX" sz="1200" b="1" i="1" dirty="0">
                <a:solidFill>
                  <a:schemeClr val="accent1">
                    <a:lumMod val="50000"/>
                  </a:schemeClr>
                </a:solidFill>
              </a:rPr>
              <a:t>Prescripción de la facultad de la autoridad electoral para fincar responsabilidades en materia de fiscalización. </a:t>
            </a:r>
            <a:r>
              <a:rPr lang="es-MX" sz="1200" dirty="0">
                <a:solidFill>
                  <a:schemeClr val="accent1">
                    <a:lumMod val="50000"/>
                  </a:schemeClr>
                </a:solidFill>
              </a:rPr>
              <a:t>E</a:t>
            </a:r>
            <a:r>
              <a:rPr lang="es-MX" sz="1200" dirty="0" smtClean="0">
                <a:solidFill>
                  <a:schemeClr val="accent1">
                    <a:lumMod val="50000"/>
                  </a:schemeClr>
                </a:solidFill>
              </a:rPr>
              <a:t>l </a:t>
            </a:r>
            <a:r>
              <a:rPr lang="es-MX" sz="1200" b="1" dirty="0" smtClean="0">
                <a:solidFill>
                  <a:schemeClr val="accent1">
                    <a:lumMod val="50000"/>
                  </a:schemeClr>
                </a:solidFill>
              </a:rPr>
              <a:t>plazo</a:t>
            </a:r>
            <a:r>
              <a:rPr lang="es-MX" sz="1200" dirty="0" smtClean="0">
                <a:solidFill>
                  <a:schemeClr val="accent1">
                    <a:lumMod val="50000"/>
                  </a:schemeClr>
                </a:solidFill>
              </a:rPr>
              <a:t> es </a:t>
            </a:r>
            <a:r>
              <a:rPr lang="es-MX" sz="1200" dirty="0">
                <a:solidFill>
                  <a:schemeClr val="accent1">
                    <a:lumMod val="50000"/>
                  </a:schemeClr>
                </a:solidFill>
              </a:rPr>
              <a:t>de </a:t>
            </a:r>
            <a:r>
              <a:rPr lang="es-MX" sz="1200" b="1" dirty="0">
                <a:solidFill>
                  <a:schemeClr val="accent1">
                    <a:lumMod val="50000"/>
                  </a:schemeClr>
                </a:solidFill>
              </a:rPr>
              <a:t>cinco años, </a:t>
            </a:r>
            <a:r>
              <a:rPr lang="es-MX" sz="1200" dirty="0">
                <a:solidFill>
                  <a:schemeClr val="accent1">
                    <a:lumMod val="50000"/>
                  </a:schemeClr>
                </a:solidFill>
              </a:rPr>
              <a:t>computados a partir de la fecha señalada en el acuerdo de </a:t>
            </a:r>
            <a:r>
              <a:rPr lang="es-MX" sz="1200" dirty="0" smtClean="0">
                <a:solidFill>
                  <a:schemeClr val="accent1">
                    <a:lumMod val="50000"/>
                  </a:schemeClr>
                </a:solidFill>
              </a:rPr>
              <a:t>inicio.</a:t>
            </a:r>
          </a:p>
          <a:p>
            <a:pPr lvl="0" algn="just"/>
            <a:endParaRPr lang="es-MX" sz="1200" dirty="0">
              <a:solidFill>
                <a:schemeClr val="accent1">
                  <a:lumMod val="50000"/>
                </a:schemeClr>
              </a:solidFill>
            </a:endParaRPr>
          </a:p>
          <a:p>
            <a:pPr lvl="0" algn="just"/>
            <a:endParaRPr lang="es-MX" sz="1200" dirty="0" smtClean="0">
              <a:solidFill>
                <a:schemeClr val="accent1">
                  <a:lumMod val="50000"/>
                </a:schemeClr>
              </a:solidFill>
            </a:endParaRPr>
          </a:p>
          <a:p>
            <a:pPr lvl="0" algn="just"/>
            <a:endParaRPr lang="es-MX" sz="1200" dirty="0">
              <a:solidFill>
                <a:schemeClr val="accent1">
                  <a:lumMod val="50000"/>
                </a:schemeClr>
              </a:solidFill>
            </a:endParaRPr>
          </a:p>
        </p:txBody>
      </p:sp>
      <p:sp>
        <p:nvSpPr>
          <p:cNvPr id="10" name="9 Rectángulo redondeado"/>
          <p:cNvSpPr/>
          <p:nvPr/>
        </p:nvSpPr>
        <p:spPr>
          <a:xfrm>
            <a:off x="4410365" y="1043713"/>
            <a:ext cx="4607878" cy="4760561"/>
          </a:xfrm>
          <a:prstGeom prst="round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lvl="0" algn="just"/>
            <a:endParaRPr lang="es-MX" sz="1200" dirty="0">
              <a:solidFill>
                <a:schemeClr val="accent1">
                  <a:lumMod val="50000"/>
                </a:schemeClr>
              </a:solidFill>
            </a:endParaRPr>
          </a:p>
        </p:txBody>
      </p:sp>
      <p:sp>
        <p:nvSpPr>
          <p:cNvPr id="6" name="5 Rectángulo"/>
          <p:cNvSpPr/>
          <p:nvPr/>
        </p:nvSpPr>
        <p:spPr>
          <a:xfrm>
            <a:off x="4410365" y="1482522"/>
            <a:ext cx="4572000" cy="4339650"/>
          </a:xfrm>
          <a:prstGeom prst="rect">
            <a:avLst/>
          </a:prstGeom>
        </p:spPr>
        <p:txBody>
          <a:bodyPr>
            <a:spAutoFit/>
          </a:bodyPr>
          <a:lstStyle/>
          <a:p>
            <a:pPr lvl="0" algn="just"/>
            <a:r>
              <a:rPr lang="es-MX" sz="1200" b="1" i="1" dirty="0">
                <a:solidFill>
                  <a:schemeClr val="accent1">
                    <a:lumMod val="50000"/>
                  </a:schemeClr>
                </a:solidFill>
              </a:rPr>
              <a:t>Presentación de los Proyectos de Resolución de los procedimientos ante la Comisión de Fiscalización. </a:t>
            </a:r>
            <a:r>
              <a:rPr lang="es-MX" sz="1200" dirty="0" smtClean="0">
                <a:solidFill>
                  <a:schemeClr val="accent1">
                    <a:lumMod val="50000"/>
                  </a:schemeClr>
                </a:solidFill>
              </a:rPr>
              <a:t>La UTF contará con </a:t>
            </a:r>
            <a:r>
              <a:rPr lang="es-MX" sz="1200" b="1" dirty="0" smtClean="0">
                <a:solidFill>
                  <a:schemeClr val="accent1">
                    <a:lumMod val="50000"/>
                  </a:schemeClr>
                </a:solidFill>
              </a:rPr>
              <a:t>noventa </a:t>
            </a:r>
            <a:r>
              <a:rPr lang="es-MX" sz="1200" b="1" dirty="0">
                <a:solidFill>
                  <a:schemeClr val="accent1">
                    <a:lumMod val="50000"/>
                  </a:schemeClr>
                </a:solidFill>
              </a:rPr>
              <a:t>días </a:t>
            </a:r>
            <a:r>
              <a:rPr lang="es-MX" sz="1200" dirty="0">
                <a:solidFill>
                  <a:schemeClr val="accent1">
                    <a:lumMod val="50000"/>
                  </a:schemeClr>
                </a:solidFill>
              </a:rPr>
              <a:t>para presentar estos Proyectos, computados a partir de la fecha en que se dicte el acuerdo de </a:t>
            </a:r>
            <a:r>
              <a:rPr lang="es-MX" sz="1200" dirty="0" smtClean="0">
                <a:solidFill>
                  <a:schemeClr val="accent1">
                    <a:lumMod val="50000"/>
                  </a:schemeClr>
                </a:solidFill>
              </a:rPr>
              <a:t>inicio</a:t>
            </a:r>
            <a:r>
              <a:rPr lang="es-MX" sz="1200" dirty="0">
                <a:solidFill>
                  <a:schemeClr val="accent1">
                    <a:lumMod val="50000"/>
                  </a:schemeClr>
                </a:solidFill>
              </a:rPr>
              <a:t>.</a:t>
            </a:r>
            <a:endParaRPr lang="es-MX" sz="1200" dirty="0" smtClean="0">
              <a:solidFill>
                <a:schemeClr val="accent1">
                  <a:lumMod val="50000"/>
                </a:schemeClr>
              </a:solidFill>
            </a:endParaRPr>
          </a:p>
          <a:p>
            <a:pPr lvl="0" algn="just"/>
            <a:endParaRPr lang="es-MX" sz="1200" dirty="0">
              <a:solidFill>
                <a:schemeClr val="accent1">
                  <a:lumMod val="50000"/>
                </a:schemeClr>
              </a:solidFill>
            </a:endParaRPr>
          </a:p>
          <a:p>
            <a:pPr lvl="0" algn="just"/>
            <a:r>
              <a:rPr lang="es-MX" sz="1200" b="1" i="1" dirty="0">
                <a:solidFill>
                  <a:schemeClr val="accent1">
                    <a:lumMod val="50000"/>
                  </a:schemeClr>
                </a:solidFill>
              </a:rPr>
              <a:t>Plazo adicional para la Presentación de los Proyectos de Resolución de los procedimientos ante la Comisión de Fiscalización.</a:t>
            </a:r>
            <a:r>
              <a:rPr lang="es-MX" sz="1200" i="1" dirty="0">
                <a:solidFill>
                  <a:schemeClr val="accent1">
                    <a:lumMod val="50000"/>
                  </a:schemeClr>
                </a:solidFill>
              </a:rPr>
              <a:t> </a:t>
            </a:r>
            <a:r>
              <a:rPr lang="es-MX" sz="1200" dirty="0">
                <a:solidFill>
                  <a:schemeClr val="accent1">
                    <a:lumMod val="50000"/>
                  </a:schemeClr>
                </a:solidFill>
              </a:rPr>
              <a:t>Si fuera necesario un plazo adicional </a:t>
            </a:r>
            <a:r>
              <a:rPr lang="es-MX" sz="1200" dirty="0" smtClean="0">
                <a:solidFill>
                  <a:schemeClr val="accent1">
                    <a:lumMod val="50000"/>
                  </a:schemeClr>
                </a:solidFill>
              </a:rPr>
              <a:t>por </a:t>
            </a:r>
            <a:r>
              <a:rPr lang="es-MX" sz="1200" dirty="0">
                <a:solidFill>
                  <a:schemeClr val="accent1">
                    <a:lumMod val="50000"/>
                  </a:schemeClr>
                </a:solidFill>
              </a:rPr>
              <a:t>la naturaleza de las pruebas ofrecidas o de las investigaciones que se lleven a cabo, la </a:t>
            </a:r>
            <a:r>
              <a:rPr lang="es-MX" sz="1200" dirty="0" smtClean="0">
                <a:solidFill>
                  <a:schemeClr val="accent1">
                    <a:lumMod val="50000"/>
                  </a:schemeClr>
                </a:solidFill>
              </a:rPr>
              <a:t>UTF podrá </a:t>
            </a:r>
            <a:r>
              <a:rPr lang="es-MX" sz="1200" dirty="0">
                <a:solidFill>
                  <a:schemeClr val="accent1">
                    <a:lumMod val="50000"/>
                  </a:schemeClr>
                </a:solidFill>
              </a:rPr>
              <a:t>ampliar el plazo, mediante acuerdo debidamente motivado, dando aviso al Secretario y al Presidente de la </a:t>
            </a:r>
            <a:r>
              <a:rPr lang="es-MX" sz="1200" dirty="0" smtClean="0">
                <a:solidFill>
                  <a:schemeClr val="accent1">
                    <a:lumMod val="50000"/>
                  </a:schemeClr>
                </a:solidFill>
              </a:rPr>
              <a:t>Comisión.</a:t>
            </a:r>
          </a:p>
          <a:p>
            <a:pPr lvl="0" algn="just"/>
            <a:endParaRPr lang="es-MX" sz="1200" dirty="0">
              <a:solidFill>
                <a:schemeClr val="accent1">
                  <a:lumMod val="50000"/>
                </a:schemeClr>
              </a:solidFill>
            </a:endParaRPr>
          </a:p>
          <a:p>
            <a:pPr lvl="0" algn="just"/>
            <a:r>
              <a:rPr lang="es-MX" sz="1200" b="1" i="1" dirty="0">
                <a:solidFill>
                  <a:schemeClr val="accent1">
                    <a:lumMod val="50000"/>
                  </a:schemeClr>
                </a:solidFill>
              </a:rPr>
              <a:t>Ampliación de la investigación o apertura de un nuevo procedimiento para su investigación. </a:t>
            </a:r>
            <a:r>
              <a:rPr lang="es-MX" sz="1200" dirty="0">
                <a:solidFill>
                  <a:schemeClr val="accent1">
                    <a:lumMod val="50000"/>
                  </a:schemeClr>
                </a:solidFill>
              </a:rPr>
              <a:t>Si durante la sustanciación </a:t>
            </a:r>
            <a:r>
              <a:rPr lang="es-MX" sz="1200" dirty="0" smtClean="0">
                <a:solidFill>
                  <a:schemeClr val="accent1">
                    <a:lumMod val="50000"/>
                  </a:schemeClr>
                </a:solidFill>
              </a:rPr>
              <a:t>se advierten </a:t>
            </a:r>
            <a:r>
              <a:rPr lang="es-MX" sz="1200" dirty="0">
                <a:solidFill>
                  <a:schemeClr val="accent1">
                    <a:lumMod val="50000"/>
                  </a:schemeClr>
                </a:solidFill>
              </a:rPr>
              <a:t>elementos de prueba o indicios sobre conductas distintas a las inicialmente investigadas, o la probable responsabilidad de sujetos distintos a los que en principio se hubiere señalado como probables responsables, </a:t>
            </a:r>
            <a:r>
              <a:rPr lang="es-MX" sz="1200" dirty="0" smtClean="0">
                <a:solidFill>
                  <a:schemeClr val="accent1">
                    <a:lumMod val="50000"/>
                  </a:schemeClr>
                </a:solidFill>
              </a:rPr>
              <a:t>la UTF podrá </a:t>
            </a:r>
            <a:r>
              <a:rPr lang="es-MX" sz="1200" dirty="0">
                <a:solidFill>
                  <a:schemeClr val="accent1">
                    <a:lumMod val="50000"/>
                  </a:schemeClr>
                </a:solidFill>
              </a:rPr>
              <a:t>ampliar el objeto de la investigación o abrir un nuevo </a:t>
            </a:r>
            <a:r>
              <a:rPr lang="es-MX" sz="1200" dirty="0" smtClean="0">
                <a:solidFill>
                  <a:schemeClr val="accent1">
                    <a:lumMod val="50000"/>
                  </a:schemeClr>
                </a:solidFill>
              </a:rPr>
              <a:t>procedimiento.</a:t>
            </a:r>
            <a:r>
              <a:rPr lang="es-MX" sz="1200" dirty="0">
                <a:solidFill>
                  <a:schemeClr val="accent1">
                    <a:lumMod val="50000"/>
                  </a:schemeClr>
                </a:solidFill>
              </a:rPr>
              <a:t> </a:t>
            </a:r>
            <a:endParaRPr lang="es-MX" sz="1200" dirty="0" smtClean="0">
              <a:solidFill>
                <a:schemeClr val="accent1">
                  <a:lumMod val="50000"/>
                </a:schemeClr>
              </a:solidFill>
            </a:endParaRPr>
          </a:p>
          <a:p>
            <a:pPr lvl="0" algn="just"/>
            <a:endParaRPr lang="es-MX" sz="1200" dirty="0">
              <a:solidFill>
                <a:schemeClr val="accent1">
                  <a:lumMod val="50000"/>
                </a:schemeClr>
              </a:solidFill>
            </a:endParaRPr>
          </a:p>
        </p:txBody>
      </p:sp>
      <p:sp>
        <p:nvSpPr>
          <p:cNvPr id="7" name="6 Rectángulo redondeado"/>
          <p:cNvSpPr/>
          <p:nvPr/>
        </p:nvSpPr>
        <p:spPr>
          <a:xfrm>
            <a:off x="100535" y="6216072"/>
            <a:ext cx="7685718" cy="35098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s-MX" sz="1200" dirty="0">
                <a:solidFill>
                  <a:schemeClr val="accent1">
                    <a:lumMod val="50000"/>
                  </a:schemeClr>
                </a:solidFill>
              </a:rPr>
              <a:t>Las normas que rigen </a:t>
            </a:r>
            <a:r>
              <a:rPr lang="es-MX" sz="1200" dirty="0" smtClean="0">
                <a:solidFill>
                  <a:schemeClr val="accent1">
                    <a:lumMod val="50000"/>
                  </a:schemeClr>
                </a:solidFill>
              </a:rPr>
              <a:t>al emplazamiento y a los </a:t>
            </a:r>
            <a:r>
              <a:rPr lang="es-MX" sz="1200" dirty="0">
                <a:solidFill>
                  <a:schemeClr val="accent1">
                    <a:lumMod val="50000"/>
                  </a:schemeClr>
                </a:solidFill>
              </a:rPr>
              <a:t>requerimientos se encuentran </a:t>
            </a:r>
            <a:r>
              <a:rPr lang="es-MX" sz="1200" dirty="0" smtClean="0">
                <a:solidFill>
                  <a:schemeClr val="accent1">
                    <a:lumMod val="50000"/>
                  </a:schemeClr>
                </a:solidFill>
              </a:rPr>
              <a:t>contenidas </a:t>
            </a:r>
            <a:r>
              <a:rPr lang="es-MX" sz="1200" dirty="0">
                <a:solidFill>
                  <a:schemeClr val="accent1">
                    <a:lumMod val="50000"/>
                  </a:schemeClr>
                </a:solidFill>
              </a:rPr>
              <a:t>en los </a:t>
            </a:r>
            <a:r>
              <a:rPr lang="es-MX" sz="1200" dirty="0" smtClean="0">
                <a:solidFill>
                  <a:schemeClr val="accent1">
                    <a:lumMod val="50000"/>
                  </a:schemeClr>
                </a:solidFill>
              </a:rPr>
              <a:t>artículos</a:t>
            </a:r>
          </a:p>
          <a:p>
            <a:r>
              <a:rPr lang="es-MX" sz="1200" dirty="0" smtClean="0">
                <a:solidFill>
                  <a:schemeClr val="accent1">
                    <a:lumMod val="50000"/>
                  </a:schemeClr>
                </a:solidFill>
              </a:rPr>
              <a:t>35 </a:t>
            </a:r>
            <a:r>
              <a:rPr lang="es-MX" sz="1200" dirty="0">
                <a:solidFill>
                  <a:schemeClr val="accent1">
                    <a:lumMod val="50000"/>
                  </a:schemeClr>
                </a:solidFill>
              </a:rPr>
              <a:t>y 36 del Reglamento de Procedimientos Sancionadores en </a:t>
            </a:r>
            <a:r>
              <a:rPr lang="es-MX" sz="1200" dirty="0" smtClean="0">
                <a:solidFill>
                  <a:schemeClr val="accent1">
                    <a:lumMod val="50000"/>
                  </a:schemeClr>
                </a:solidFill>
              </a:rPr>
              <a:t>Materia de Fiscalización</a:t>
            </a:r>
            <a:endParaRPr lang="es-MX" sz="1200" dirty="0">
              <a:solidFill>
                <a:schemeClr val="accent1">
                  <a:lumMod val="50000"/>
                </a:schemeClr>
              </a:solidFill>
            </a:endParaRPr>
          </a:p>
        </p:txBody>
      </p:sp>
    </p:spTree>
    <p:extLst>
      <p:ext uri="{BB962C8B-B14F-4D97-AF65-F5344CB8AC3E}">
        <p14:creationId xmlns:p14="http://schemas.microsoft.com/office/powerpoint/2010/main" val="4232803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3" name="6 CuadroTexto"/>
          <p:cNvSpPr txBox="1">
            <a:spLocks noChangeArrowheads="1"/>
          </p:cNvSpPr>
          <p:nvPr/>
        </p:nvSpPr>
        <p:spPr bwMode="auto">
          <a:xfrm>
            <a:off x="1069111" y="5865136"/>
            <a:ext cx="70057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s-MX" altLang="es-MX" sz="1200" i="1" dirty="0" smtClean="0">
                <a:solidFill>
                  <a:schemeClr val="accent1">
                    <a:lumMod val="50000"/>
                  </a:schemeClr>
                </a:solidFill>
              </a:rPr>
              <a:t>Artículos 37 y 38 del Reglamento de Procedimientos Sancionadores en Materia de Fiscalización.</a:t>
            </a:r>
          </a:p>
        </p:txBody>
      </p:sp>
      <p:sp>
        <p:nvSpPr>
          <p:cNvPr id="9" name="8 Rectángulo redondeado"/>
          <p:cNvSpPr/>
          <p:nvPr/>
        </p:nvSpPr>
        <p:spPr>
          <a:xfrm>
            <a:off x="1782618" y="17463"/>
            <a:ext cx="7351858" cy="360362"/>
          </a:xfrm>
          <a:prstGeom prst="roundRect">
            <a:avLst/>
          </a:prstGeom>
          <a:solidFill>
            <a:srgbClr val="0E502B"/>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r>
              <a:rPr lang="es-MX" sz="2000" dirty="0" smtClean="0">
                <a:solidFill>
                  <a:srgbClr val="FFFFFF"/>
                </a:solidFill>
              </a:rPr>
              <a:t>Los procedimientos sancionadores en materia de fiscalización</a:t>
            </a:r>
            <a:endParaRPr lang="es-MX" sz="2000" dirty="0">
              <a:solidFill>
                <a:srgbClr val="FFFFFF"/>
              </a:solidFill>
            </a:endParaRPr>
          </a:p>
        </p:txBody>
      </p:sp>
      <p:sp>
        <p:nvSpPr>
          <p:cNvPr id="4" name="3 Rectángulo redondeado"/>
          <p:cNvSpPr/>
          <p:nvPr/>
        </p:nvSpPr>
        <p:spPr>
          <a:xfrm>
            <a:off x="1777998" y="1531134"/>
            <a:ext cx="5588001" cy="3992211"/>
          </a:xfrm>
          <a:prstGeom prst="round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lvl="0" algn="just"/>
            <a:endParaRPr lang="es-MX" sz="1200" dirty="0">
              <a:solidFill>
                <a:schemeClr val="accent1">
                  <a:lumMod val="50000"/>
                </a:schemeClr>
              </a:solidFill>
            </a:endParaRPr>
          </a:p>
        </p:txBody>
      </p:sp>
      <p:sp>
        <p:nvSpPr>
          <p:cNvPr id="3" name="2 Rectángulo redondeado"/>
          <p:cNvSpPr/>
          <p:nvPr/>
        </p:nvSpPr>
        <p:spPr>
          <a:xfrm>
            <a:off x="854357" y="944649"/>
            <a:ext cx="7444519" cy="267854"/>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solidFill>
                  <a:schemeClr val="accent1">
                    <a:lumMod val="50000"/>
                  </a:schemeClr>
                </a:solidFill>
              </a:rPr>
              <a:t>Cierre de instrucción, elaboración del proyecto de resolución y votación </a:t>
            </a:r>
            <a:endParaRPr lang="es-MX" dirty="0">
              <a:solidFill>
                <a:schemeClr val="accent1">
                  <a:lumMod val="50000"/>
                </a:schemeClr>
              </a:solidFill>
            </a:endParaRPr>
          </a:p>
        </p:txBody>
      </p:sp>
      <p:sp>
        <p:nvSpPr>
          <p:cNvPr id="2" name="1 Rectángulo"/>
          <p:cNvSpPr/>
          <p:nvPr/>
        </p:nvSpPr>
        <p:spPr>
          <a:xfrm>
            <a:off x="1902691" y="1078576"/>
            <a:ext cx="5338618" cy="4708981"/>
          </a:xfrm>
          <a:prstGeom prst="rect">
            <a:avLst/>
          </a:prstGeom>
        </p:spPr>
        <p:txBody>
          <a:bodyPr wrap="square">
            <a:spAutoFit/>
          </a:bodyPr>
          <a:lstStyle/>
          <a:p>
            <a:pPr algn="just"/>
            <a:endParaRPr lang="es-MX" sz="1400" dirty="0" smtClean="0"/>
          </a:p>
          <a:p>
            <a:pPr algn="just"/>
            <a:endParaRPr lang="es-MX" sz="1400" dirty="0" smtClean="0"/>
          </a:p>
          <a:p>
            <a:pPr algn="just"/>
            <a:endParaRPr lang="es-MX" sz="1400" dirty="0"/>
          </a:p>
          <a:p>
            <a:pPr algn="just"/>
            <a:r>
              <a:rPr lang="es-MX" sz="1600" dirty="0" smtClean="0"/>
              <a:t>Concluida </a:t>
            </a:r>
            <a:r>
              <a:rPr lang="es-MX" sz="1600" dirty="0"/>
              <a:t>la instrucción, la UTF declarará el cierre </a:t>
            </a:r>
            <a:r>
              <a:rPr lang="es-MX" sz="1600" dirty="0" smtClean="0"/>
              <a:t>de dicha etapa </a:t>
            </a:r>
            <a:r>
              <a:rPr lang="es-MX" sz="1600" dirty="0"/>
              <a:t>y elaborará </a:t>
            </a:r>
            <a:r>
              <a:rPr lang="es-MX" sz="1600" b="1" dirty="0"/>
              <a:t>el proyecto de resolución</a:t>
            </a:r>
            <a:r>
              <a:rPr lang="es-MX" sz="1600" dirty="0"/>
              <a:t>, el cual </a:t>
            </a:r>
            <a:r>
              <a:rPr lang="es-MX" sz="1600" b="1" dirty="0" smtClean="0"/>
              <a:t>presentará</a:t>
            </a:r>
            <a:r>
              <a:rPr lang="es-MX" sz="1600" dirty="0" smtClean="0"/>
              <a:t> </a:t>
            </a:r>
            <a:r>
              <a:rPr lang="es-MX" sz="1600" dirty="0"/>
              <a:t>a la Comisión de Fiscalización para su estudio y aprobación, en su caso, </a:t>
            </a:r>
            <a:r>
              <a:rPr lang="es-MX" sz="1600" b="1" dirty="0"/>
              <a:t>en la siguiente sesión </a:t>
            </a:r>
            <a:r>
              <a:rPr lang="es-MX" sz="1600" dirty="0"/>
              <a:t>que celebre.</a:t>
            </a:r>
          </a:p>
          <a:p>
            <a:pPr algn="just"/>
            <a:endParaRPr lang="es-MX" sz="1600" dirty="0" smtClean="0"/>
          </a:p>
          <a:p>
            <a:pPr algn="just"/>
            <a:r>
              <a:rPr lang="es-MX" sz="1600" dirty="0" smtClean="0"/>
              <a:t>La </a:t>
            </a:r>
            <a:r>
              <a:rPr lang="es-MX" sz="1600" dirty="0"/>
              <a:t>Comisión de Fiscalización podrá modificar, aprobar o rechazar los proyectos de resolución y, en su caso, devolver el asunto a la UTF para que realice las diligencias que se consideren necesarias para esclarecer los hechos investigados. </a:t>
            </a:r>
            <a:endParaRPr lang="es-MX" sz="1600" dirty="0" smtClean="0"/>
          </a:p>
          <a:p>
            <a:pPr algn="just"/>
            <a:endParaRPr lang="es-MX" sz="1600" dirty="0"/>
          </a:p>
          <a:p>
            <a:pPr algn="just"/>
            <a:r>
              <a:rPr lang="es-MX" sz="1600" dirty="0" smtClean="0"/>
              <a:t>Si </a:t>
            </a:r>
            <a:r>
              <a:rPr lang="es-MX" sz="1600" dirty="0"/>
              <a:t>la Comisión aprueba los proyectos de resolución, los someterá a la consideración del Consejo General del Instituto para su votación.</a:t>
            </a:r>
          </a:p>
          <a:p>
            <a:r>
              <a:rPr lang="es-MX" dirty="0"/>
              <a:t> </a:t>
            </a:r>
          </a:p>
        </p:txBody>
      </p:sp>
    </p:spTree>
    <p:extLst>
      <p:ext uri="{BB962C8B-B14F-4D97-AF65-F5344CB8AC3E}">
        <p14:creationId xmlns:p14="http://schemas.microsoft.com/office/powerpoint/2010/main" val="3554254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3" name="6 CuadroTexto"/>
          <p:cNvSpPr txBox="1">
            <a:spLocks noChangeArrowheads="1"/>
          </p:cNvSpPr>
          <p:nvPr/>
        </p:nvSpPr>
        <p:spPr bwMode="auto">
          <a:xfrm>
            <a:off x="637314" y="6289992"/>
            <a:ext cx="75645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s-MX" altLang="es-MX" sz="1200" i="1" dirty="0" smtClean="0">
                <a:solidFill>
                  <a:schemeClr val="accent1">
                    <a:lumMod val="50000"/>
                  </a:schemeClr>
                </a:solidFill>
              </a:rPr>
              <a:t>Artículo 39. 1 a 4 del Reglamento de Procedimientos Sancionadores en Materia de Fiscalización.</a:t>
            </a:r>
          </a:p>
        </p:txBody>
      </p:sp>
      <p:sp>
        <p:nvSpPr>
          <p:cNvPr id="9" name="8 Rectángulo redondeado"/>
          <p:cNvSpPr/>
          <p:nvPr/>
        </p:nvSpPr>
        <p:spPr>
          <a:xfrm>
            <a:off x="1782618" y="17463"/>
            <a:ext cx="7351858" cy="360362"/>
          </a:xfrm>
          <a:prstGeom prst="roundRect">
            <a:avLst/>
          </a:prstGeom>
          <a:solidFill>
            <a:srgbClr val="0E502B"/>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r>
              <a:rPr lang="es-MX" sz="2000" dirty="0" smtClean="0">
                <a:solidFill>
                  <a:srgbClr val="FFFFFF"/>
                </a:solidFill>
              </a:rPr>
              <a:t>Los procedimientos sancionadores en materia de fiscalización</a:t>
            </a:r>
            <a:endParaRPr lang="es-MX" sz="2000" dirty="0">
              <a:solidFill>
                <a:srgbClr val="FFFFFF"/>
              </a:solidFill>
            </a:endParaRPr>
          </a:p>
        </p:txBody>
      </p:sp>
      <p:sp>
        <p:nvSpPr>
          <p:cNvPr id="4" name="3 Rectángulo redondeado"/>
          <p:cNvSpPr/>
          <p:nvPr/>
        </p:nvSpPr>
        <p:spPr>
          <a:xfrm>
            <a:off x="489530" y="1489181"/>
            <a:ext cx="7564577" cy="4770536"/>
          </a:xfrm>
          <a:prstGeom prst="round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lvl="0" algn="just"/>
            <a:endParaRPr lang="es-MX" sz="1200" dirty="0">
              <a:solidFill>
                <a:schemeClr val="accent1">
                  <a:lumMod val="50000"/>
                </a:schemeClr>
              </a:solidFill>
            </a:endParaRPr>
          </a:p>
        </p:txBody>
      </p:sp>
      <p:sp>
        <p:nvSpPr>
          <p:cNvPr id="3" name="2 Rectángulo redondeado"/>
          <p:cNvSpPr/>
          <p:nvPr/>
        </p:nvSpPr>
        <p:spPr>
          <a:xfrm>
            <a:off x="1219199" y="683493"/>
            <a:ext cx="5883563" cy="544943"/>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solidFill>
                  <a:schemeClr val="accent1">
                    <a:lumMod val="50000"/>
                  </a:schemeClr>
                </a:solidFill>
              </a:rPr>
              <a:t>Quejas presentadas durante los procesos electorales </a:t>
            </a:r>
          </a:p>
          <a:p>
            <a:pPr algn="ctr"/>
            <a:r>
              <a:rPr lang="es-MX" dirty="0">
                <a:solidFill>
                  <a:schemeClr val="accent1">
                    <a:lumMod val="50000"/>
                  </a:schemeClr>
                </a:solidFill>
              </a:rPr>
              <a:t>r</a:t>
            </a:r>
            <a:r>
              <a:rPr lang="es-MX" dirty="0" smtClean="0">
                <a:solidFill>
                  <a:schemeClr val="accent1">
                    <a:lumMod val="50000"/>
                  </a:schemeClr>
                </a:solidFill>
              </a:rPr>
              <a:t>elacionadas con precampañas </a:t>
            </a:r>
            <a:endParaRPr lang="es-MX" dirty="0">
              <a:solidFill>
                <a:schemeClr val="accent1">
                  <a:lumMod val="50000"/>
                </a:schemeClr>
              </a:solidFill>
            </a:endParaRPr>
          </a:p>
        </p:txBody>
      </p:sp>
      <p:sp>
        <p:nvSpPr>
          <p:cNvPr id="2" name="1 Rectángulo"/>
          <p:cNvSpPr/>
          <p:nvPr/>
        </p:nvSpPr>
        <p:spPr>
          <a:xfrm>
            <a:off x="955962" y="1222609"/>
            <a:ext cx="7024256" cy="4985980"/>
          </a:xfrm>
          <a:prstGeom prst="rect">
            <a:avLst/>
          </a:prstGeom>
        </p:spPr>
        <p:txBody>
          <a:bodyPr wrap="square">
            <a:spAutoFit/>
          </a:bodyPr>
          <a:lstStyle/>
          <a:p>
            <a:pPr algn="just"/>
            <a:endParaRPr lang="es-MX" sz="1200" i="1" dirty="0" smtClean="0"/>
          </a:p>
          <a:p>
            <a:pPr algn="just"/>
            <a:endParaRPr lang="es-MX" sz="1200" i="1" dirty="0"/>
          </a:p>
          <a:p>
            <a:pPr lvl="0" algn="just"/>
            <a:r>
              <a:rPr lang="es-MX" sz="1400" i="1" dirty="0" smtClean="0"/>
              <a:t>Resolución. </a:t>
            </a:r>
            <a:r>
              <a:rPr lang="es-MX" sz="1400" dirty="0" smtClean="0"/>
              <a:t>El </a:t>
            </a:r>
            <a:r>
              <a:rPr lang="es-MX" sz="1400" dirty="0"/>
              <a:t>Consejo resolverá, antes de la sesión en la que se apruebe el dictamen y la resolución que recaiga a los informes de precampaña o a más tardar en dicha sesión, las quejas relacionadas con las precampañas electorales que se refieran a hechos que presuntamente violen las normas en materia de fiscalización, </a:t>
            </a:r>
            <a:r>
              <a:rPr lang="es-MX" sz="1400" b="1" dirty="0"/>
              <a:t>siempre y cuando se presenten</a:t>
            </a:r>
            <a:r>
              <a:rPr lang="es-MX" sz="1400" dirty="0"/>
              <a:t> a más tardar </a:t>
            </a:r>
            <a:r>
              <a:rPr lang="es-MX" sz="1400" b="1" dirty="0"/>
              <a:t>siete días después </a:t>
            </a:r>
            <a:r>
              <a:rPr lang="es-MX" sz="1400" dirty="0"/>
              <a:t>de concluidas las </a:t>
            </a:r>
            <a:r>
              <a:rPr lang="es-MX" sz="1400" dirty="0" smtClean="0"/>
              <a:t>precampañas.</a:t>
            </a:r>
          </a:p>
          <a:p>
            <a:pPr lvl="0" algn="just"/>
            <a:endParaRPr lang="es-MX" sz="1400" i="1" dirty="0" smtClean="0"/>
          </a:p>
          <a:p>
            <a:pPr lvl="0" algn="just"/>
            <a:r>
              <a:rPr lang="es-MX" sz="1400" i="1" dirty="0" smtClean="0"/>
              <a:t>Sustanciación </a:t>
            </a:r>
            <a:r>
              <a:rPr lang="es-MX" sz="1400" i="1" dirty="0"/>
              <a:t>y resolución de quejas presentadas en fecha posterior a la precisada en el párrafo anterior. </a:t>
            </a:r>
            <a:r>
              <a:rPr lang="es-MX" sz="1400" dirty="0" smtClean="0"/>
              <a:t>Estas quejas </a:t>
            </a:r>
            <a:r>
              <a:rPr lang="es-MX" sz="1400" dirty="0"/>
              <a:t>serán sustanciadas y resueltas conforme a las reglas y plazos previstos en el </a:t>
            </a:r>
            <a:r>
              <a:rPr lang="es-MX" sz="1400" dirty="0" smtClean="0"/>
              <a:t>Capítulo II del Título Segundo del Reglamento.</a:t>
            </a:r>
          </a:p>
          <a:p>
            <a:pPr lvl="0" algn="just"/>
            <a:endParaRPr lang="es-MX" sz="1400" i="1" dirty="0" smtClean="0"/>
          </a:p>
          <a:p>
            <a:pPr lvl="0" algn="just"/>
            <a:r>
              <a:rPr lang="es-MX" sz="1400" i="1" dirty="0" smtClean="0"/>
              <a:t>Quejas </a:t>
            </a:r>
            <a:r>
              <a:rPr lang="es-MX" sz="1400" i="1" dirty="0"/>
              <a:t>que no se encuentren en estado de resolución al momento de la presentación del dictamen consolidado y resolución respectiva. </a:t>
            </a:r>
            <a:r>
              <a:rPr lang="es-MX" sz="1400" dirty="0"/>
              <a:t>En caso de que las quejas a que se refiere el párrafo 1, </a:t>
            </a:r>
            <a:r>
              <a:rPr lang="es-MX" sz="1400" dirty="0" smtClean="0"/>
              <a:t>del </a:t>
            </a:r>
            <a:r>
              <a:rPr lang="es-MX" sz="1400" dirty="0"/>
              <a:t>artículo 39, no se encuentren en estado de resolución en el momento precisado, la </a:t>
            </a:r>
            <a:r>
              <a:rPr lang="es-MX" sz="1400" dirty="0" smtClean="0"/>
              <a:t>Unidad UTF deberá </a:t>
            </a:r>
            <a:r>
              <a:rPr lang="es-MX" sz="1400" dirty="0"/>
              <a:t>fundar y motivar en el dictamen de precampaña respectivo, las razones por las cuales los proyectos de resolución se presentarán </a:t>
            </a:r>
            <a:r>
              <a:rPr lang="es-MX" sz="1400" dirty="0" smtClean="0"/>
              <a:t>posteriormente.</a:t>
            </a:r>
          </a:p>
          <a:p>
            <a:pPr lvl="0" algn="just"/>
            <a:endParaRPr lang="es-MX" sz="1400" i="1" dirty="0" smtClean="0"/>
          </a:p>
          <a:p>
            <a:pPr lvl="0" algn="just"/>
            <a:r>
              <a:rPr lang="es-MX" sz="1400" i="1" dirty="0" smtClean="0"/>
              <a:t>Plazo </a:t>
            </a:r>
            <a:r>
              <a:rPr lang="es-MX" sz="1400" i="1" dirty="0"/>
              <a:t>para resolver los referidos procedimientos. </a:t>
            </a:r>
            <a:r>
              <a:rPr lang="es-MX" sz="1400" dirty="0"/>
              <a:t>Estos procedimientos deberán resolverse, a más tardar, </a:t>
            </a:r>
            <a:r>
              <a:rPr lang="es-MX" sz="1400" b="1" dirty="0"/>
              <a:t>en el tercio inicial del plazo establecido para la campaña </a:t>
            </a:r>
            <a:r>
              <a:rPr lang="es-MX" sz="1400" dirty="0" smtClean="0"/>
              <a:t>correspondiente.</a:t>
            </a:r>
            <a:endParaRPr lang="es-MX" sz="1400" dirty="0"/>
          </a:p>
        </p:txBody>
      </p:sp>
    </p:spTree>
    <p:extLst>
      <p:ext uri="{BB962C8B-B14F-4D97-AF65-F5344CB8AC3E}">
        <p14:creationId xmlns:p14="http://schemas.microsoft.com/office/powerpoint/2010/main" val="28209518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3" name="6 CuadroTexto"/>
          <p:cNvSpPr txBox="1">
            <a:spLocks noChangeArrowheads="1"/>
          </p:cNvSpPr>
          <p:nvPr/>
        </p:nvSpPr>
        <p:spPr bwMode="auto">
          <a:xfrm>
            <a:off x="637314" y="6289992"/>
            <a:ext cx="75645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s-MX" altLang="es-MX" sz="1200" i="1" dirty="0" smtClean="0">
                <a:solidFill>
                  <a:schemeClr val="accent1">
                    <a:lumMod val="50000"/>
                  </a:schemeClr>
                </a:solidFill>
              </a:rPr>
              <a:t>Artículo 40. 1 a 3 del Reglamento de Procedimientos Sancionadores en Materia de Fiscalización.</a:t>
            </a:r>
          </a:p>
        </p:txBody>
      </p:sp>
      <p:sp>
        <p:nvSpPr>
          <p:cNvPr id="9" name="8 Rectángulo redondeado"/>
          <p:cNvSpPr/>
          <p:nvPr/>
        </p:nvSpPr>
        <p:spPr>
          <a:xfrm>
            <a:off x="1782618" y="17463"/>
            <a:ext cx="7351858" cy="360362"/>
          </a:xfrm>
          <a:prstGeom prst="roundRect">
            <a:avLst/>
          </a:prstGeom>
          <a:solidFill>
            <a:srgbClr val="0E502B"/>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r>
              <a:rPr lang="es-MX" sz="2000" dirty="0" smtClean="0">
                <a:solidFill>
                  <a:srgbClr val="FFFFFF"/>
                </a:solidFill>
              </a:rPr>
              <a:t>Los procedimientos sancionadores en materia de fiscalización</a:t>
            </a:r>
            <a:endParaRPr lang="es-MX" sz="2000" dirty="0">
              <a:solidFill>
                <a:srgbClr val="FFFFFF"/>
              </a:solidFill>
            </a:endParaRPr>
          </a:p>
        </p:txBody>
      </p:sp>
      <p:sp>
        <p:nvSpPr>
          <p:cNvPr id="4" name="3 Rectángulo redondeado"/>
          <p:cNvSpPr/>
          <p:nvPr/>
        </p:nvSpPr>
        <p:spPr>
          <a:xfrm>
            <a:off x="295564" y="1320801"/>
            <a:ext cx="8423563" cy="4969192"/>
          </a:xfrm>
          <a:prstGeom prst="round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lvl="0" algn="just"/>
            <a:endParaRPr lang="es-MX" sz="1200" dirty="0">
              <a:solidFill>
                <a:schemeClr val="accent1">
                  <a:lumMod val="50000"/>
                </a:schemeClr>
              </a:solidFill>
            </a:endParaRPr>
          </a:p>
        </p:txBody>
      </p:sp>
      <p:sp>
        <p:nvSpPr>
          <p:cNvPr id="3" name="2 Rectángulo redondeado"/>
          <p:cNvSpPr/>
          <p:nvPr/>
        </p:nvSpPr>
        <p:spPr>
          <a:xfrm>
            <a:off x="1496287" y="690240"/>
            <a:ext cx="5883563" cy="507997"/>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solidFill>
                  <a:schemeClr val="accent1">
                    <a:lumMod val="50000"/>
                  </a:schemeClr>
                </a:solidFill>
              </a:rPr>
              <a:t>Quejas presentadas durante los procesos electorales </a:t>
            </a:r>
          </a:p>
          <a:p>
            <a:pPr algn="ctr"/>
            <a:r>
              <a:rPr lang="es-MX" dirty="0">
                <a:solidFill>
                  <a:schemeClr val="accent1">
                    <a:lumMod val="50000"/>
                  </a:schemeClr>
                </a:solidFill>
              </a:rPr>
              <a:t>r</a:t>
            </a:r>
            <a:r>
              <a:rPr lang="es-MX" dirty="0" smtClean="0">
                <a:solidFill>
                  <a:schemeClr val="accent1">
                    <a:lumMod val="50000"/>
                  </a:schemeClr>
                </a:solidFill>
              </a:rPr>
              <a:t>elacionadas con campañas </a:t>
            </a:r>
            <a:endParaRPr lang="es-MX" dirty="0">
              <a:solidFill>
                <a:schemeClr val="accent1">
                  <a:lumMod val="50000"/>
                </a:schemeClr>
              </a:solidFill>
            </a:endParaRPr>
          </a:p>
        </p:txBody>
      </p:sp>
      <p:sp>
        <p:nvSpPr>
          <p:cNvPr id="6" name="5 Rectángulo"/>
          <p:cNvSpPr/>
          <p:nvPr/>
        </p:nvSpPr>
        <p:spPr>
          <a:xfrm>
            <a:off x="392546" y="981183"/>
            <a:ext cx="8229597" cy="5078313"/>
          </a:xfrm>
          <a:prstGeom prst="rect">
            <a:avLst/>
          </a:prstGeom>
        </p:spPr>
        <p:txBody>
          <a:bodyPr wrap="square">
            <a:spAutoFit/>
          </a:bodyPr>
          <a:lstStyle/>
          <a:p>
            <a:pPr lvl="0" algn="just">
              <a:lnSpc>
                <a:spcPct val="150000"/>
              </a:lnSpc>
              <a:spcAft>
                <a:spcPts val="0"/>
              </a:spcAft>
            </a:pPr>
            <a:endParaRPr lang="es-MX" sz="1200" i="1" dirty="0" smtClean="0">
              <a:ea typeface="Calibri"/>
              <a:cs typeface="Times New Roman"/>
            </a:endParaRPr>
          </a:p>
          <a:p>
            <a:pPr lvl="0" algn="just">
              <a:lnSpc>
                <a:spcPct val="150000"/>
              </a:lnSpc>
              <a:spcAft>
                <a:spcPts val="0"/>
              </a:spcAft>
            </a:pPr>
            <a:endParaRPr lang="es-MX" sz="1200" i="1" dirty="0">
              <a:ea typeface="Calibri"/>
              <a:cs typeface="Times New Roman"/>
            </a:endParaRPr>
          </a:p>
          <a:p>
            <a:pPr lvl="0" algn="just">
              <a:lnSpc>
                <a:spcPct val="150000"/>
              </a:lnSpc>
              <a:spcAft>
                <a:spcPts val="0"/>
              </a:spcAft>
            </a:pPr>
            <a:r>
              <a:rPr lang="es-MX" sz="1200" b="1" i="1" dirty="0" smtClean="0">
                <a:solidFill>
                  <a:schemeClr val="accent1">
                    <a:lumMod val="50000"/>
                  </a:schemeClr>
                </a:solidFill>
                <a:ea typeface="Calibri"/>
                <a:cs typeface="Times New Roman"/>
              </a:rPr>
              <a:t>Resolución. </a:t>
            </a:r>
            <a:r>
              <a:rPr lang="es-MX" sz="1200" dirty="0">
                <a:solidFill>
                  <a:schemeClr val="accent1">
                    <a:lumMod val="50000"/>
                  </a:schemeClr>
                </a:solidFill>
                <a:ea typeface="Calibri"/>
                <a:cs typeface="Times New Roman"/>
              </a:rPr>
              <a:t>El Consejo </a:t>
            </a:r>
            <a:r>
              <a:rPr lang="es-MX" sz="1200" b="1" dirty="0">
                <a:solidFill>
                  <a:schemeClr val="accent1">
                    <a:lumMod val="50000"/>
                  </a:schemeClr>
                </a:solidFill>
                <a:ea typeface="Calibri"/>
                <a:cs typeface="Times New Roman"/>
              </a:rPr>
              <a:t>resolverá</a:t>
            </a:r>
            <a:r>
              <a:rPr lang="es-MX" sz="1200" dirty="0">
                <a:solidFill>
                  <a:schemeClr val="accent1">
                    <a:lumMod val="50000"/>
                  </a:schemeClr>
                </a:solidFill>
                <a:ea typeface="Calibri"/>
                <a:cs typeface="Times New Roman"/>
              </a:rPr>
              <a:t> a más tardar en la sesión en el que se apruebe el Dictamen y la Resolución relativos a los informes de campaña, las quejas relacionadas con las campañas electorales, que contengan hechos que presuntamente vulneren la normatividad en materia de fiscalización, </a:t>
            </a:r>
            <a:r>
              <a:rPr lang="es-MX" sz="1200" b="1" dirty="0">
                <a:solidFill>
                  <a:schemeClr val="accent1">
                    <a:lumMod val="50000"/>
                  </a:schemeClr>
                </a:solidFill>
                <a:ea typeface="Calibri"/>
                <a:cs typeface="Times New Roman"/>
              </a:rPr>
              <a:t>siempre y cuando hayan sido presentadas hasta quince días antes de la aprobación </a:t>
            </a:r>
            <a:r>
              <a:rPr lang="es-MX" sz="1200" dirty="0">
                <a:solidFill>
                  <a:schemeClr val="accent1">
                    <a:lumMod val="50000"/>
                  </a:schemeClr>
                </a:solidFill>
                <a:ea typeface="Calibri"/>
                <a:cs typeface="Times New Roman"/>
              </a:rPr>
              <a:t>de los mismos.</a:t>
            </a:r>
          </a:p>
          <a:p>
            <a:pPr lvl="0" algn="just">
              <a:lnSpc>
                <a:spcPct val="150000"/>
              </a:lnSpc>
              <a:spcAft>
                <a:spcPts val="0"/>
              </a:spcAft>
            </a:pPr>
            <a:endParaRPr lang="es-MX" sz="1200" b="1" i="1" dirty="0" smtClean="0">
              <a:solidFill>
                <a:schemeClr val="accent1">
                  <a:lumMod val="50000"/>
                </a:schemeClr>
              </a:solidFill>
              <a:ea typeface="Calibri"/>
              <a:cs typeface="Times New Roman"/>
            </a:endParaRPr>
          </a:p>
          <a:p>
            <a:pPr lvl="0" algn="just">
              <a:lnSpc>
                <a:spcPct val="150000"/>
              </a:lnSpc>
              <a:spcAft>
                <a:spcPts val="0"/>
              </a:spcAft>
            </a:pPr>
            <a:r>
              <a:rPr lang="es-MX" sz="1200" b="1" i="1" dirty="0" smtClean="0">
                <a:solidFill>
                  <a:schemeClr val="accent1">
                    <a:lumMod val="50000"/>
                  </a:schemeClr>
                </a:solidFill>
                <a:ea typeface="Calibri"/>
                <a:cs typeface="Times New Roman"/>
              </a:rPr>
              <a:t>Quejas </a:t>
            </a:r>
            <a:r>
              <a:rPr lang="es-MX" sz="1200" b="1" i="1" dirty="0">
                <a:solidFill>
                  <a:schemeClr val="accent1">
                    <a:lumMod val="50000"/>
                  </a:schemeClr>
                </a:solidFill>
                <a:ea typeface="Calibri"/>
                <a:cs typeface="Times New Roman"/>
              </a:rPr>
              <a:t>que no se encuentren en estado de resolución al momento de la presentación del dictamen consolidado y resolución correspondiente.</a:t>
            </a:r>
            <a:r>
              <a:rPr lang="es-MX" sz="1200" i="1" dirty="0">
                <a:solidFill>
                  <a:schemeClr val="accent1">
                    <a:lumMod val="50000"/>
                  </a:schemeClr>
                </a:solidFill>
                <a:ea typeface="Calibri"/>
                <a:cs typeface="Times New Roman"/>
              </a:rPr>
              <a:t> </a:t>
            </a:r>
            <a:r>
              <a:rPr lang="es-MX" sz="1200" dirty="0" smtClean="0">
                <a:solidFill>
                  <a:schemeClr val="accent1">
                    <a:lumMod val="50000"/>
                  </a:schemeClr>
                </a:solidFill>
                <a:ea typeface="Calibri"/>
                <a:cs typeface="Times New Roman"/>
              </a:rPr>
              <a:t>Cuando el </a:t>
            </a:r>
            <a:r>
              <a:rPr lang="es-MX" sz="1200" dirty="0">
                <a:solidFill>
                  <a:schemeClr val="accent1">
                    <a:lumMod val="50000"/>
                  </a:schemeClr>
                </a:solidFill>
                <a:ea typeface="Calibri"/>
                <a:cs typeface="Times New Roman"/>
              </a:rPr>
              <a:t>escrito de denuncia sea presentado en fecha posterior a la referida en el numeral 1 </a:t>
            </a:r>
            <a:r>
              <a:rPr lang="es-MX" sz="1200" dirty="0" smtClean="0">
                <a:solidFill>
                  <a:schemeClr val="accent1">
                    <a:lumMod val="50000"/>
                  </a:schemeClr>
                </a:solidFill>
                <a:ea typeface="Calibri"/>
                <a:cs typeface="Times New Roman"/>
              </a:rPr>
              <a:t>de este artículo 40, será sustanciada de acuerdo </a:t>
            </a:r>
            <a:r>
              <a:rPr lang="es-MX" sz="1200" dirty="0">
                <a:solidFill>
                  <a:schemeClr val="accent1">
                    <a:lumMod val="50000"/>
                  </a:schemeClr>
                </a:solidFill>
                <a:ea typeface="Calibri"/>
                <a:cs typeface="Times New Roman"/>
              </a:rPr>
              <a:t>a las reglas y plazos previstos para las quejas referidas en el Capítulo </a:t>
            </a:r>
            <a:r>
              <a:rPr lang="es-MX" sz="1200" dirty="0" smtClean="0">
                <a:solidFill>
                  <a:schemeClr val="accent1">
                    <a:lumMod val="50000"/>
                  </a:schemeClr>
                </a:solidFill>
                <a:ea typeface="Calibri"/>
                <a:cs typeface="Times New Roman"/>
              </a:rPr>
              <a:t>II, y se resolverá </a:t>
            </a:r>
            <a:r>
              <a:rPr lang="es-MX" sz="1200" dirty="0">
                <a:solidFill>
                  <a:schemeClr val="accent1">
                    <a:lumMod val="50000"/>
                  </a:schemeClr>
                </a:solidFill>
                <a:ea typeface="Calibri"/>
                <a:cs typeface="Times New Roman"/>
              </a:rPr>
              <a:t>cuando la Unidad cuente con todos los elementos de convicción </a:t>
            </a:r>
            <a:r>
              <a:rPr lang="es-MX" sz="1200" dirty="0" smtClean="0">
                <a:solidFill>
                  <a:schemeClr val="accent1">
                    <a:lumMod val="50000"/>
                  </a:schemeClr>
                </a:solidFill>
                <a:ea typeface="Calibri"/>
                <a:cs typeface="Times New Roman"/>
              </a:rPr>
              <a:t>que </a:t>
            </a:r>
            <a:r>
              <a:rPr lang="es-MX" sz="1200" dirty="0">
                <a:solidFill>
                  <a:schemeClr val="accent1">
                    <a:lumMod val="50000"/>
                  </a:schemeClr>
                </a:solidFill>
                <a:ea typeface="Calibri"/>
                <a:cs typeface="Times New Roman"/>
              </a:rPr>
              <a:t>permitan considerar que el expediente se encuentra debidamente integrado. Así mismo, se deberá relacionar el listado de las quejas no resueltas en la Resolución correspondien­te al informe de campaña </a:t>
            </a:r>
            <a:r>
              <a:rPr lang="es-MX" sz="1200" dirty="0" smtClean="0">
                <a:solidFill>
                  <a:schemeClr val="accent1">
                    <a:lumMod val="50000"/>
                  </a:schemeClr>
                </a:solidFill>
                <a:ea typeface="Calibri"/>
                <a:cs typeface="Times New Roman"/>
              </a:rPr>
              <a:t>respectivo.</a:t>
            </a:r>
          </a:p>
          <a:p>
            <a:pPr algn="just">
              <a:lnSpc>
                <a:spcPct val="150000"/>
              </a:lnSpc>
            </a:pPr>
            <a:endParaRPr lang="es-MX" sz="1200" b="1" i="1" dirty="0" smtClean="0">
              <a:solidFill>
                <a:schemeClr val="accent1">
                  <a:lumMod val="50000"/>
                </a:schemeClr>
              </a:solidFill>
              <a:ea typeface="Calibri"/>
              <a:cs typeface="Times New Roman"/>
            </a:endParaRPr>
          </a:p>
          <a:p>
            <a:pPr algn="just">
              <a:lnSpc>
                <a:spcPct val="150000"/>
              </a:lnSpc>
            </a:pPr>
            <a:r>
              <a:rPr lang="es-MX" sz="1200" b="1" i="1" dirty="0" smtClean="0">
                <a:solidFill>
                  <a:schemeClr val="accent1">
                    <a:lumMod val="50000"/>
                  </a:schemeClr>
                </a:solidFill>
                <a:ea typeface="Calibri"/>
                <a:cs typeface="Times New Roman"/>
              </a:rPr>
              <a:t>Vista </a:t>
            </a:r>
            <a:r>
              <a:rPr lang="es-MX" sz="1200" b="1" i="1" dirty="0">
                <a:solidFill>
                  <a:schemeClr val="accent1">
                    <a:lumMod val="50000"/>
                  </a:schemeClr>
                </a:solidFill>
                <a:ea typeface="Calibri"/>
                <a:cs typeface="Times New Roman"/>
              </a:rPr>
              <a:t>al Tribunal Electoral del Poder Judicial de la </a:t>
            </a:r>
            <a:r>
              <a:rPr lang="es-MX" sz="1200" b="1" i="1" dirty="0" smtClean="0">
                <a:solidFill>
                  <a:schemeClr val="accent1">
                    <a:lumMod val="50000"/>
                  </a:schemeClr>
                </a:solidFill>
                <a:ea typeface="Calibri"/>
                <a:cs typeface="Times New Roman"/>
              </a:rPr>
              <a:t>Federación. </a:t>
            </a:r>
            <a:r>
              <a:rPr lang="es-MX" sz="1200" dirty="0" smtClean="0">
                <a:solidFill>
                  <a:schemeClr val="accent1">
                    <a:lumMod val="50000"/>
                  </a:schemeClr>
                </a:solidFill>
                <a:ea typeface="Calibri"/>
                <a:cs typeface="Times New Roman"/>
              </a:rPr>
              <a:t>Se dará esta vista cuando </a:t>
            </a:r>
            <a:r>
              <a:rPr lang="es-MX" sz="1200" dirty="0">
                <a:solidFill>
                  <a:schemeClr val="accent1">
                    <a:lumMod val="50000"/>
                  </a:schemeClr>
                </a:solidFill>
                <a:ea typeface="Calibri"/>
                <a:cs typeface="Times New Roman"/>
              </a:rPr>
              <a:t>encontrándose en el supuesto referido en el numeral 2 de este </a:t>
            </a:r>
            <a:r>
              <a:rPr lang="es-MX" sz="1200" dirty="0" smtClean="0">
                <a:solidFill>
                  <a:schemeClr val="accent1">
                    <a:lumMod val="50000"/>
                  </a:schemeClr>
                </a:solidFill>
                <a:ea typeface="Calibri"/>
                <a:cs typeface="Times New Roman"/>
              </a:rPr>
              <a:t>artículo 40, </a:t>
            </a:r>
            <a:r>
              <a:rPr lang="es-MX" sz="1200" dirty="0">
                <a:solidFill>
                  <a:schemeClr val="accent1">
                    <a:lumMod val="50000"/>
                  </a:schemeClr>
                </a:solidFill>
                <a:ea typeface="Calibri"/>
                <a:cs typeface="Times New Roman"/>
              </a:rPr>
              <a:t>las quejas resulten fundadas por la actualización del rebase al tope de gastos de campaña respectivo, así como por la utilización de recursos de procedencia ilícita o recursos públicos en las campañas. </a:t>
            </a:r>
          </a:p>
        </p:txBody>
      </p:sp>
    </p:spTree>
    <p:extLst>
      <p:ext uri="{BB962C8B-B14F-4D97-AF65-F5344CB8AC3E}">
        <p14:creationId xmlns:p14="http://schemas.microsoft.com/office/powerpoint/2010/main" val="1279213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588655" y="31190"/>
            <a:ext cx="7549139" cy="431800"/>
          </a:xfrm>
          <a:prstGeom prst="rect">
            <a:avLst/>
          </a:prstGeom>
          <a:noFill/>
          <a:ln>
            <a:noFill/>
          </a:ln>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fontAlgn="base" hangingPunct="1">
              <a:spcBef>
                <a:spcPct val="0"/>
              </a:spcBef>
              <a:spcAft>
                <a:spcPct val="0"/>
              </a:spcAft>
            </a:pPr>
            <a:r>
              <a:rPr lang="es-MX" altLang="es-MX" sz="2200" b="1" dirty="0" smtClean="0">
                <a:solidFill>
                  <a:schemeClr val="bg1"/>
                </a:solidFill>
              </a:rPr>
              <a:t>Marco normativo de la potestad sancionadora electoral</a:t>
            </a:r>
          </a:p>
        </p:txBody>
      </p:sp>
      <p:sp>
        <p:nvSpPr>
          <p:cNvPr id="6147" name="AutoShape 6"/>
          <p:cNvSpPr>
            <a:spLocks noChangeArrowheads="1"/>
          </p:cNvSpPr>
          <p:nvPr/>
        </p:nvSpPr>
        <p:spPr bwMode="auto">
          <a:xfrm rot="10800000">
            <a:off x="2943225" y="1670494"/>
            <a:ext cx="3643313" cy="928687"/>
          </a:xfrm>
          <a:prstGeom prst="flowChartAlternateProcess">
            <a:avLst/>
          </a:prstGeom>
          <a:solidFill>
            <a:srgbClr val="92D050">
              <a:alpha val="20000"/>
            </a:srgbClr>
          </a:solidFill>
          <a:ln w="19050">
            <a:solidFill>
              <a:srgbClr val="275E42"/>
            </a:solidFill>
            <a:miter lim="800000"/>
            <a:headEnd/>
            <a:tailEnd/>
          </a:ln>
        </p:spPr>
        <p:txBody>
          <a:bodyPr rot="10800000" anchor="ctr"/>
          <a:lstStyle/>
          <a:p>
            <a:pPr algn="just" defTabSz="914400" fontAlgn="base">
              <a:spcBef>
                <a:spcPct val="0"/>
              </a:spcBef>
              <a:spcAft>
                <a:spcPct val="0"/>
              </a:spcAft>
            </a:pPr>
            <a:r>
              <a:rPr lang="es-MX" altLang="es-MX" sz="1400" smtClean="0">
                <a:solidFill>
                  <a:srgbClr val="000000"/>
                </a:solidFill>
              </a:rPr>
              <a:t>Artículos 41, base III, Apartado D; 73, fracción XXI; 109, fracción III y 113, párrafo primero</a:t>
            </a:r>
            <a:r>
              <a:rPr lang="es-MX" altLang="es-MX" smtClean="0">
                <a:solidFill>
                  <a:srgbClr val="000000"/>
                </a:solidFill>
              </a:rPr>
              <a:t>.</a:t>
            </a:r>
            <a:endParaRPr lang="es-ES" altLang="es-MX" smtClean="0">
              <a:solidFill>
                <a:srgbClr val="000000"/>
              </a:solidFill>
            </a:endParaRPr>
          </a:p>
        </p:txBody>
      </p:sp>
      <p:sp>
        <p:nvSpPr>
          <p:cNvPr id="12" name="AutoShape 6"/>
          <p:cNvSpPr>
            <a:spLocks noChangeArrowheads="1"/>
          </p:cNvSpPr>
          <p:nvPr/>
        </p:nvSpPr>
        <p:spPr bwMode="auto">
          <a:xfrm rot="10800000">
            <a:off x="3994293" y="1105779"/>
            <a:ext cx="1633537" cy="477838"/>
          </a:xfrm>
          <a:prstGeom prst="flowChartAlternateProcess">
            <a:avLst/>
          </a:prstGeom>
          <a:solidFill>
            <a:schemeClr val="bg1">
              <a:lumMod val="65000"/>
              <a:alpha val="20000"/>
            </a:schemeClr>
          </a:solidFill>
          <a:ln w="19050">
            <a:solidFill>
              <a:srgbClr val="275E42"/>
            </a:solidFill>
            <a:miter lim="800000"/>
            <a:headEnd/>
            <a:tailEnd/>
          </a:ln>
          <a:effectLst/>
        </p:spPr>
        <p:txBody>
          <a:bodyPr rot="10800000" anchor="ctr"/>
          <a:lstStyle/>
          <a:p>
            <a:pPr algn="ctr" defTabSz="914400" fontAlgn="base">
              <a:spcBef>
                <a:spcPct val="0"/>
              </a:spcBef>
              <a:spcAft>
                <a:spcPct val="0"/>
              </a:spcAft>
              <a:defRPr/>
            </a:pPr>
            <a:r>
              <a:rPr lang="es-MX" sz="1400" b="1" dirty="0">
                <a:solidFill>
                  <a:srgbClr val="000000"/>
                </a:solidFill>
              </a:rPr>
              <a:t>CPEUM</a:t>
            </a:r>
            <a:endParaRPr lang="es-ES" sz="1400" b="1" dirty="0">
              <a:solidFill>
                <a:srgbClr val="000000"/>
              </a:solidFill>
            </a:endParaRPr>
          </a:p>
        </p:txBody>
      </p:sp>
      <p:sp>
        <p:nvSpPr>
          <p:cNvPr id="6149" name="AutoShape 10"/>
          <p:cNvSpPr>
            <a:spLocks noChangeArrowheads="1"/>
          </p:cNvSpPr>
          <p:nvPr/>
        </p:nvSpPr>
        <p:spPr bwMode="auto">
          <a:xfrm rot="10800000">
            <a:off x="971550" y="3179628"/>
            <a:ext cx="2928938" cy="714375"/>
          </a:xfrm>
          <a:prstGeom prst="flowChartAlternateProcess">
            <a:avLst/>
          </a:prstGeom>
          <a:solidFill>
            <a:srgbClr val="92D050">
              <a:alpha val="20000"/>
            </a:srgbClr>
          </a:solidFill>
          <a:ln w="19050">
            <a:solidFill>
              <a:srgbClr val="275E42"/>
            </a:solidFill>
            <a:miter lim="800000"/>
            <a:headEnd/>
            <a:tailEnd/>
          </a:ln>
        </p:spPr>
        <p:txBody>
          <a:bodyPr rot="10800000" anchor="ctr"/>
          <a:lstStyle/>
          <a:p>
            <a:pPr algn="ctr" defTabSz="914400" fontAlgn="base">
              <a:spcBef>
                <a:spcPct val="0"/>
              </a:spcBef>
              <a:spcAft>
                <a:spcPct val="0"/>
              </a:spcAft>
            </a:pPr>
            <a:r>
              <a:rPr lang="es-MX" altLang="es-MX" sz="1400" dirty="0" smtClean="0">
                <a:solidFill>
                  <a:srgbClr val="000000"/>
                </a:solidFill>
              </a:rPr>
              <a:t>Artículos 108, 118.1, inciso w, y Libro Séptimo (340 al 378)</a:t>
            </a:r>
            <a:endParaRPr lang="es-ES" altLang="es-MX" sz="1400" dirty="0" smtClean="0">
              <a:solidFill>
                <a:srgbClr val="000000"/>
              </a:solidFill>
            </a:endParaRPr>
          </a:p>
        </p:txBody>
      </p:sp>
      <p:sp>
        <p:nvSpPr>
          <p:cNvPr id="20" name="AutoShape 6"/>
          <p:cNvSpPr>
            <a:spLocks noChangeArrowheads="1"/>
          </p:cNvSpPr>
          <p:nvPr/>
        </p:nvSpPr>
        <p:spPr bwMode="auto">
          <a:xfrm rot="10800000">
            <a:off x="1763713" y="2664704"/>
            <a:ext cx="1512887" cy="428625"/>
          </a:xfrm>
          <a:prstGeom prst="flowChartAlternateProcess">
            <a:avLst/>
          </a:prstGeom>
          <a:solidFill>
            <a:schemeClr val="bg1">
              <a:lumMod val="65000"/>
              <a:alpha val="20000"/>
            </a:schemeClr>
          </a:solidFill>
          <a:ln w="19050">
            <a:solidFill>
              <a:srgbClr val="275E42"/>
            </a:solidFill>
            <a:miter lim="800000"/>
            <a:headEnd/>
            <a:tailEnd/>
          </a:ln>
          <a:effectLst/>
        </p:spPr>
        <p:txBody>
          <a:bodyPr rot="10800000" anchor="ctr"/>
          <a:lstStyle/>
          <a:p>
            <a:pPr algn="ctr" defTabSz="914400" fontAlgn="base">
              <a:spcBef>
                <a:spcPct val="0"/>
              </a:spcBef>
              <a:spcAft>
                <a:spcPct val="0"/>
              </a:spcAft>
              <a:defRPr/>
            </a:pPr>
            <a:r>
              <a:rPr lang="es-MX" sz="1400" b="1" dirty="0" err="1">
                <a:solidFill>
                  <a:srgbClr val="000000"/>
                </a:solidFill>
              </a:rPr>
              <a:t>Cofipe</a:t>
            </a:r>
            <a:endParaRPr lang="es-MX" sz="1400" b="1" dirty="0">
              <a:solidFill>
                <a:srgbClr val="000000"/>
              </a:solidFill>
            </a:endParaRPr>
          </a:p>
          <a:p>
            <a:pPr algn="ctr" defTabSz="914400" fontAlgn="base">
              <a:spcBef>
                <a:spcPct val="0"/>
              </a:spcBef>
              <a:spcAft>
                <a:spcPct val="0"/>
              </a:spcAft>
              <a:defRPr/>
            </a:pPr>
            <a:r>
              <a:rPr lang="es-MX" sz="1400" b="1" dirty="0">
                <a:solidFill>
                  <a:srgbClr val="000000"/>
                </a:solidFill>
              </a:rPr>
              <a:t>Abrogado</a:t>
            </a:r>
            <a:endParaRPr lang="es-ES" sz="1400" b="1" dirty="0">
              <a:solidFill>
                <a:srgbClr val="000000"/>
              </a:solidFill>
            </a:endParaRPr>
          </a:p>
        </p:txBody>
      </p:sp>
      <p:sp>
        <p:nvSpPr>
          <p:cNvPr id="23" name="AutoShape 6"/>
          <p:cNvSpPr>
            <a:spLocks noChangeArrowheads="1"/>
          </p:cNvSpPr>
          <p:nvPr/>
        </p:nvSpPr>
        <p:spPr bwMode="auto">
          <a:xfrm rot="10800000">
            <a:off x="2706254" y="5810680"/>
            <a:ext cx="4110181" cy="572649"/>
          </a:xfrm>
          <a:prstGeom prst="flowChartAlternateProcess">
            <a:avLst/>
          </a:prstGeom>
          <a:solidFill>
            <a:schemeClr val="bg1">
              <a:lumMod val="65000"/>
              <a:alpha val="20000"/>
            </a:schemeClr>
          </a:solidFill>
          <a:ln w="12700">
            <a:solidFill>
              <a:srgbClr val="808080"/>
            </a:solidFill>
            <a:miter lim="800000"/>
            <a:headEnd/>
            <a:tailEnd/>
          </a:ln>
          <a:effectLst/>
        </p:spPr>
        <p:txBody>
          <a:bodyPr rot="10800000" anchor="ctr"/>
          <a:lstStyle/>
          <a:p>
            <a:pPr algn="ctr" defTabSz="914400" fontAlgn="base">
              <a:spcBef>
                <a:spcPct val="0"/>
              </a:spcBef>
              <a:spcAft>
                <a:spcPct val="0"/>
              </a:spcAft>
              <a:defRPr/>
            </a:pPr>
            <a:r>
              <a:rPr lang="es-MX" sz="1100" dirty="0" smtClean="0">
                <a:solidFill>
                  <a:srgbClr val="000000"/>
                </a:solidFill>
              </a:rPr>
              <a:t>El anterior Reglamento </a:t>
            </a:r>
            <a:r>
              <a:rPr lang="es-MX" sz="1100" dirty="0">
                <a:solidFill>
                  <a:srgbClr val="000000"/>
                </a:solidFill>
              </a:rPr>
              <a:t>de Quejas y Denuncias del IFE </a:t>
            </a:r>
          </a:p>
          <a:p>
            <a:pPr algn="ctr" defTabSz="914400" fontAlgn="base">
              <a:spcBef>
                <a:spcPct val="0"/>
              </a:spcBef>
              <a:spcAft>
                <a:spcPct val="0"/>
              </a:spcAft>
              <a:defRPr/>
            </a:pPr>
            <a:r>
              <a:rPr lang="es-MX" sz="1100" dirty="0" smtClean="0">
                <a:solidFill>
                  <a:srgbClr val="000000"/>
                </a:solidFill>
              </a:rPr>
              <a:t>se había expedido mediante Acuerdo CG192/2011</a:t>
            </a:r>
          </a:p>
          <a:p>
            <a:pPr algn="ctr" defTabSz="914400" fontAlgn="base">
              <a:spcBef>
                <a:spcPct val="0"/>
              </a:spcBef>
              <a:spcAft>
                <a:spcPct val="0"/>
              </a:spcAft>
              <a:defRPr/>
            </a:pPr>
            <a:r>
              <a:rPr lang="es-MX" sz="1100" dirty="0" smtClean="0">
                <a:solidFill>
                  <a:srgbClr val="000000"/>
                </a:solidFill>
              </a:rPr>
              <a:t>modificado </a:t>
            </a:r>
            <a:r>
              <a:rPr lang="es-MX" sz="1100" dirty="0">
                <a:solidFill>
                  <a:srgbClr val="000000"/>
                </a:solidFill>
              </a:rPr>
              <a:t>por el Acuerdo </a:t>
            </a:r>
            <a:r>
              <a:rPr lang="es-MX" sz="1100" dirty="0" smtClean="0">
                <a:solidFill>
                  <a:srgbClr val="000000"/>
                </a:solidFill>
              </a:rPr>
              <a:t>CG246/2011</a:t>
            </a:r>
            <a:endParaRPr lang="es-MX" sz="1100" dirty="0">
              <a:solidFill>
                <a:srgbClr val="000000"/>
              </a:solidFill>
            </a:endParaRPr>
          </a:p>
        </p:txBody>
      </p:sp>
      <p:sp>
        <p:nvSpPr>
          <p:cNvPr id="13" name="AutoShape 6"/>
          <p:cNvSpPr>
            <a:spLocks noChangeArrowheads="1"/>
          </p:cNvSpPr>
          <p:nvPr/>
        </p:nvSpPr>
        <p:spPr bwMode="auto">
          <a:xfrm rot="10800000">
            <a:off x="6659563" y="2667879"/>
            <a:ext cx="928687" cy="428625"/>
          </a:xfrm>
          <a:prstGeom prst="flowChartAlternateProcess">
            <a:avLst/>
          </a:prstGeom>
          <a:solidFill>
            <a:schemeClr val="bg1">
              <a:lumMod val="65000"/>
              <a:alpha val="20000"/>
            </a:schemeClr>
          </a:solidFill>
          <a:ln w="19050">
            <a:solidFill>
              <a:srgbClr val="275E42"/>
            </a:solidFill>
            <a:miter lim="800000"/>
            <a:headEnd/>
            <a:tailEnd/>
          </a:ln>
          <a:effectLst/>
        </p:spPr>
        <p:txBody>
          <a:bodyPr rot="10800000" anchor="ctr"/>
          <a:lstStyle/>
          <a:p>
            <a:pPr algn="ctr" defTabSz="914400" fontAlgn="base">
              <a:spcBef>
                <a:spcPct val="0"/>
              </a:spcBef>
              <a:spcAft>
                <a:spcPct val="0"/>
              </a:spcAft>
              <a:defRPr/>
            </a:pPr>
            <a:r>
              <a:rPr lang="es-MX" sz="1400" b="1" dirty="0" err="1">
                <a:solidFill>
                  <a:srgbClr val="000000"/>
                </a:solidFill>
              </a:rPr>
              <a:t>Lgipe</a:t>
            </a:r>
            <a:endParaRPr lang="es-ES" sz="1400" b="1" dirty="0">
              <a:solidFill>
                <a:srgbClr val="000000"/>
              </a:solidFill>
            </a:endParaRPr>
          </a:p>
        </p:txBody>
      </p:sp>
      <p:sp>
        <p:nvSpPr>
          <p:cNvPr id="6153" name="AutoShape 10"/>
          <p:cNvSpPr>
            <a:spLocks noChangeArrowheads="1"/>
          </p:cNvSpPr>
          <p:nvPr/>
        </p:nvSpPr>
        <p:spPr bwMode="auto">
          <a:xfrm rot="10800000">
            <a:off x="5724525" y="3170392"/>
            <a:ext cx="2928938" cy="696913"/>
          </a:xfrm>
          <a:prstGeom prst="flowChartAlternateProcess">
            <a:avLst/>
          </a:prstGeom>
          <a:solidFill>
            <a:srgbClr val="92D050">
              <a:alpha val="20000"/>
            </a:srgbClr>
          </a:solidFill>
          <a:ln w="19050">
            <a:solidFill>
              <a:srgbClr val="275E42"/>
            </a:solidFill>
            <a:miter lim="800000"/>
            <a:headEnd/>
            <a:tailEnd/>
          </a:ln>
        </p:spPr>
        <p:txBody>
          <a:bodyPr rot="10800000" anchor="ctr"/>
          <a:lstStyle/>
          <a:p>
            <a:pPr algn="ctr" defTabSz="914400" fontAlgn="base">
              <a:spcBef>
                <a:spcPct val="0"/>
              </a:spcBef>
              <a:spcAft>
                <a:spcPct val="0"/>
              </a:spcAft>
            </a:pPr>
            <a:r>
              <a:rPr lang="es-MX" altLang="es-MX" sz="1400" dirty="0" smtClean="0">
                <a:solidFill>
                  <a:srgbClr val="000000"/>
                </a:solidFill>
              </a:rPr>
              <a:t>Libro Octavo (440 al 493)</a:t>
            </a:r>
            <a:endParaRPr lang="es-ES" altLang="es-MX" sz="1400" dirty="0" smtClean="0">
              <a:solidFill>
                <a:srgbClr val="000000"/>
              </a:solidFill>
            </a:endParaRPr>
          </a:p>
        </p:txBody>
      </p:sp>
      <p:sp>
        <p:nvSpPr>
          <p:cNvPr id="11" name="AutoShape 6"/>
          <p:cNvSpPr>
            <a:spLocks noChangeArrowheads="1"/>
          </p:cNvSpPr>
          <p:nvPr/>
        </p:nvSpPr>
        <p:spPr bwMode="auto">
          <a:xfrm rot="10800000">
            <a:off x="971543" y="4092496"/>
            <a:ext cx="7681915" cy="1628079"/>
          </a:xfrm>
          <a:prstGeom prst="flowChartAlternateProcess">
            <a:avLst/>
          </a:prstGeom>
          <a:noFill/>
          <a:ln w="19050">
            <a:solidFill>
              <a:srgbClr val="00B0F0"/>
            </a:solidFill>
            <a:miter lim="800000"/>
            <a:headEnd/>
            <a:tailEnd/>
          </a:ln>
          <a:effectLst/>
        </p:spPr>
        <p:txBody>
          <a:bodyPr rot="10800000" anchor="ctr"/>
          <a:lstStyle/>
          <a:p>
            <a:pPr algn="ctr">
              <a:defRPr/>
            </a:pPr>
            <a:endParaRPr lang="es-MX" sz="1400" dirty="0" smtClean="0">
              <a:solidFill>
                <a:schemeClr val="accent1">
                  <a:lumMod val="50000"/>
                </a:schemeClr>
              </a:solidFill>
              <a:ea typeface="ＭＳ Ｐゴシック" charset="-128"/>
            </a:endParaRPr>
          </a:p>
          <a:p>
            <a:pPr algn="ctr">
              <a:defRPr/>
            </a:pPr>
            <a:r>
              <a:rPr lang="es-MX" sz="1400" dirty="0" smtClean="0">
                <a:solidFill>
                  <a:schemeClr val="accent1">
                    <a:lumMod val="50000"/>
                  </a:schemeClr>
                </a:solidFill>
                <a:ea typeface="ＭＳ Ｐゴシック" charset="-128"/>
              </a:rPr>
              <a:t>Reglamento </a:t>
            </a:r>
            <a:r>
              <a:rPr lang="es-MX" sz="1400" dirty="0">
                <a:solidFill>
                  <a:schemeClr val="accent1">
                    <a:lumMod val="50000"/>
                  </a:schemeClr>
                </a:solidFill>
                <a:ea typeface="ＭＳ Ｐゴシック" charset="-128"/>
              </a:rPr>
              <a:t>de Quejas y Denuncias del INE </a:t>
            </a:r>
          </a:p>
          <a:p>
            <a:pPr algn="ctr">
              <a:defRPr/>
            </a:pPr>
            <a:r>
              <a:rPr lang="es-MX" sz="1400" dirty="0">
                <a:solidFill>
                  <a:schemeClr val="accent1">
                    <a:lumMod val="50000"/>
                  </a:schemeClr>
                </a:solidFill>
                <a:latin typeface="Arial" pitchFamily="34" charset="0"/>
                <a:ea typeface="ＭＳ Ｐゴシック" charset="-128"/>
              </a:rPr>
              <a:t>Acuerdo INE/CG191/2014</a:t>
            </a:r>
          </a:p>
          <a:p>
            <a:pPr algn="ctr">
              <a:defRPr/>
            </a:pPr>
            <a:r>
              <a:rPr lang="es-MX" sz="1400" dirty="0">
                <a:solidFill>
                  <a:schemeClr val="accent1">
                    <a:lumMod val="50000"/>
                  </a:schemeClr>
                </a:solidFill>
                <a:latin typeface="Arial" pitchFamily="34" charset="0"/>
                <a:ea typeface="ＭＳ Ｐゴシック" charset="-128"/>
              </a:rPr>
              <a:t>Aprobado en sesión de 7 de octubre de </a:t>
            </a:r>
            <a:r>
              <a:rPr lang="es-MX" sz="1400" dirty="0" smtClean="0">
                <a:solidFill>
                  <a:schemeClr val="accent1">
                    <a:lumMod val="50000"/>
                  </a:schemeClr>
                </a:solidFill>
                <a:latin typeface="Arial" pitchFamily="34" charset="0"/>
                <a:ea typeface="ＭＳ Ｐゴシック" charset="-128"/>
              </a:rPr>
              <a:t>2014</a:t>
            </a:r>
          </a:p>
          <a:p>
            <a:pPr algn="ctr">
              <a:defRPr/>
            </a:pPr>
            <a:r>
              <a:rPr lang="es-MX" sz="1400" dirty="0">
                <a:solidFill>
                  <a:schemeClr val="accent1">
                    <a:lumMod val="50000"/>
                  </a:schemeClr>
                </a:solidFill>
                <a:latin typeface="Arial" pitchFamily="34" charset="0"/>
                <a:ea typeface="ＭＳ Ｐゴシック" charset="-128"/>
              </a:rPr>
              <a:t>p</a:t>
            </a:r>
            <a:r>
              <a:rPr lang="es-MX" sz="1400" dirty="0" smtClean="0">
                <a:solidFill>
                  <a:schemeClr val="accent1">
                    <a:lumMod val="50000"/>
                  </a:schemeClr>
                </a:solidFill>
                <a:latin typeface="Arial" pitchFamily="34" charset="0"/>
                <a:ea typeface="ＭＳ Ｐゴシック" charset="-128"/>
              </a:rPr>
              <a:t>ublicado en el DOF el 27 de octubre de 2014</a:t>
            </a:r>
          </a:p>
          <a:p>
            <a:pPr algn="ctr">
              <a:defRPr/>
            </a:pPr>
            <a:r>
              <a:rPr lang="es-MX" sz="1400" dirty="0" smtClean="0">
                <a:solidFill>
                  <a:schemeClr val="accent1">
                    <a:lumMod val="50000"/>
                  </a:schemeClr>
                </a:solidFill>
                <a:latin typeface="Arial" pitchFamily="34" charset="0"/>
                <a:ea typeface="ＭＳ Ｐゴシック" charset="-128"/>
              </a:rPr>
              <a:t>Reformado el 4 de septiembre de 2017 mediante Acuerdo INE/CG407/2017</a:t>
            </a:r>
          </a:p>
          <a:p>
            <a:pPr algn="ctr">
              <a:defRPr/>
            </a:pPr>
            <a:r>
              <a:rPr lang="es-MX" sz="1400" dirty="0">
                <a:solidFill>
                  <a:schemeClr val="accent1">
                    <a:lumMod val="50000"/>
                  </a:schemeClr>
                </a:solidFill>
                <a:latin typeface="Arial" pitchFamily="34" charset="0"/>
                <a:ea typeface="ＭＳ Ｐゴシック" charset="-128"/>
              </a:rPr>
              <a:t>p</a:t>
            </a:r>
            <a:r>
              <a:rPr lang="es-MX" sz="1400" dirty="0" smtClean="0">
                <a:solidFill>
                  <a:schemeClr val="accent1">
                    <a:lumMod val="50000"/>
                  </a:schemeClr>
                </a:solidFill>
                <a:latin typeface="Arial" pitchFamily="34" charset="0"/>
                <a:ea typeface="ＭＳ Ｐゴシック" charset="-128"/>
              </a:rPr>
              <a:t>ublicado en el DOF el 28 de septiembre de 2017</a:t>
            </a:r>
          </a:p>
          <a:p>
            <a:pPr algn="ctr">
              <a:defRPr/>
            </a:pPr>
            <a:r>
              <a:rPr lang="es-MX" sz="1400" dirty="0" smtClean="0">
                <a:solidFill>
                  <a:schemeClr val="accent1">
                    <a:lumMod val="50000"/>
                  </a:schemeClr>
                </a:solidFill>
                <a:latin typeface="Arial" pitchFamily="34" charset="0"/>
                <a:ea typeface="ＭＳ Ｐゴシック" charset="-128"/>
              </a:rPr>
              <a:t> </a:t>
            </a:r>
          </a:p>
          <a:p>
            <a:pPr algn="ctr">
              <a:defRPr/>
            </a:pPr>
            <a:r>
              <a:rPr lang="es-MX" sz="1400" dirty="0" smtClean="0">
                <a:solidFill>
                  <a:schemeClr val="accent1">
                    <a:lumMod val="50000"/>
                  </a:schemeClr>
                </a:solidFill>
                <a:latin typeface="Arial" pitchFamily="34" charset="0"/>
                <a:ea typeface="ＭＳ Ｐゴシック" charset="-128"/>
              </a:rPr>
              <a:t> </a:t>
            </a:r>
            <a:endParaRPr lang="es-MX" sz="1400" dirty="0">
              <a:solidFill>
                <a:schemeClr val="accent1">
                  <a:lumMod val="50000"/>
                </a:schemeClr>
              </a:solidFill>
              <a:ea typeface="ＭＳ Ｐゴシック" charset="-128"/>
            </a:endParaRPr>
          </a:p>
        </p:txBody>
      </p:sp>
    </p:spTree>
    <p:extLst>
      <p:ext uri="{BB962C8B-B14F-4D97-AF65-F5344CB8AC3E}">
        <p14:creationId xmlns:p14="http://schemas.microsoft.com/office/powerpoint/2010/main" val="25612022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3" name="6 CuadroTexto"/>
          <p:cNvSpPr txBox="1">
            <a:spLocks noChangeArrowheads="1"/>
          </p:cNvSpPr>
          <p:nvPr/>
        </p:nvSpPr>
        <p:spPr bwMode="auto">
          <a:xfrm>
            <a:off x="637314" y="6289992"/>
            <a:ext cx="75645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s-MX" altLang="es-MX" sz="1200" i="1" dirty="0" smtClean="0">
                <a:solidFill>
                  <a:schemeClr val="accent1">
                    <a:lumMod val="50000"/>
                  </a:schemeClr>
                </a:solidFill>
              </a:rPr>
              <a:t>Artículo 41. 1, incisos a al d, del Reglamento de Procedimientos Sancionadores en Materia de Fiscalización.</a:t>
            </a:r>
          </a:p>
        </p:txBody>
      </p:sp>
      <p:sp>
        <p:nvSpPr>
          <p:cNvPr id="9" name="8 Rectángulo redondeado"/>
          <p:cNvSpPr/>
          <p:nvPr/>
        </p:nvSpPr>
        <p:spPr>
          <a:xfrm>
            <a:off x="1782618" y="17463"/>
            <a:ext cx="7351858" cy="360362"/>
          </a:xfrm>
          <a:prstGeom prst="roundRect">
            <a:avLst/>
          </a:prstGeom>
          <a:solidFill>
            <a:srgbClr val="0E502B"/>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r>
              <a:rPr lang="es-MX" sz="2000" dirty="0" smtClean="0">
                <a:solidFill>
                  <a:srgbClr val="FFFFFF"/>
                </a:solidFill>
              </a:rPr>
              <a:t>Los procedimientos sancionadores en materia de fiscalización</a:t>
            </a:r>
            <a:endParaRPr lang="es-MX" sz="2000" dirty="0">
              <a:solidFill>
                <a:srgbClr val="FFFFFF"/>
              </a:solidFill>
            </a:endParaRPr>
          </a:p>
        </p:txBody>
      </p:sp>
      <p:sp>
        <p:nvSpPr>
          <p:cNvPr id="4" name="3 Rectángulo redondeado"/>
          <p:cNvSpPr/>
          <p:nvPr/>
        </p:nvSpPr>
        <p:spPr>
          <a:xfrm>
            <a:off x="295564" y="1320801"/>
            <a:ext cx="8423563" cy="4969192"/>
          </a:xfrm>
          <a:prstGeom prst="round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lvl="0" algn="just"/>
            <a:endParaRPr lang="es-MX" sz="1200" dirty="0">
              <a:solidFill>
                <a:schemeClr val="accent1">
                  <a:lumMod val="50000"/>
                </a:schemeClr>
              </a:solidFill>
            </a:endParaRPr>
          </a:p>
        </p:txBody>
      </p:sp>
      <p:sp>
        <p:nvSpPr>
          <p:cNvPr id="3" name="2 Rectángulo redondeado"/>
          <p:cNvSpPr/>
          <p:nvPr/>
        </p:nvSpPr>
        <p:spPr>
          <a:xfrm>
            <a:off x="1496287" y="690240"/>
            <a:ext cx="5883563" cy="507997"/>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solidFill>
                  <a:schemeClr val="accent1">
                    <a:lumMod val="50000"/>
                  </a:schemeClr>
                </a:solidFill>
              </a:rPr>
              <a:t>Quejas presentadas durante los procesos electorales </a:t>
            </a:r>
          </a:p>
          <a:p>
            <a:pPr algn="ctr"/>
            <a:r>
              <a:rPr lang="es-MX" dirty="0">
                <a:solidFill>
                  <a:schemeClr val="accent1">
                    <a:lumMod val="50000"/>
                  </a:schemeClr>
                </a:solidFill>
              </a:rPr>
              <a:t>r</a:t>
            </a:r>
            <a:r>
              <a:rPr lang="es-MX" dirty="0" smtClean="0">
                <a:solidFill>
                  <a:schemeClr val="accent1">
                    <a:lumMod val="50000"/>
                  </a:schemeClr>
                </a:solidFill>
              </a:rPr>
              <a:t>elacionadas con campañas </a:t>
            </a:r>
            <a:endParaRPr lang="es-MX" dirty="0">
              <a:solidFill>
                <a:schemeClr val="accent1">
                  <a:lumMod val="50000"/>
                </a:schemeClr>
              </a:solidFill>
            </a:endParaRPr>
          </a:p>
        </p:txBody>
      </p:sp>
      <p:sp>
        <p:nvSpPr>
          <p:cNvPr id="6" name="5 Rectángulo"/>
          <p:cNvSpPr/>
          <p:nvPr/>
        </p:nvSpPr>
        <p:spPr>
          <a:xfrm>
            <a:off x="392546" y="981183"/>
            <a:ext cx="8229597" cy="5355312"/>
          </a:xfrm>
          <a:prstGeom prst="rect">
            <a:avLst/>
          </a:prstGeom>
        </p:spPr>
        <p:txBody>
          <a:bodyPr wrap="square">
            <a:spAutoFit/>
          </a:bodyPr>
          <a:lstStyle/>
          <a:p>
            <a:pPr lvl="0" algn="just">
              <a:lnSpc>
                <a:spcPct val="150000"/>
              </a:lnSpc>
              <a:spcAft>
                <a:spcPts val="0"/>
              </a:spcAft>
            </a:pPr>
            <a:endParaRPr lang="es-MX" sz="1200" i="1" dirty="0" smtClean="0">
              <a:ea typeface="Calibri"/>
              <a:cs typeface="Times New Roman"/>
            </a:endParaRPr>
          </a:p>
          <a:p>
            <a:pPr lvl="0" algn="just">
              <a:lnSpc>
                <a:spcPct val="150000"/>
              </a:lnSpc>
              <a:spcAft>
                <a:spcPts val="0"/>
              </a:spcAft>
            </a:pPr>
            <a:endParaRPr lang="es-MX" sz="1200" i="1" dirty="0">
              <a:ea typeface="Calibri"/>
              <a:cs typeface="Times New Roman"/>
            </a:endParaRPr>
          </a:p>
          <a:p>
            <a:pPr lvl="0" algn="just">
              <a:lnSpc>
                <a:spcPct val="150000"/>
              </a:lnSpc>
              <a:spcAft>
                <a:spcPts val="0"/>
              </a:spcAft>
            </a:pPr>
            <a:endParaRPr lang="es-MX" sz="1200" b="1" i="1" dirty="0" smtClean="0">
              <a:solidFill>
                <a:schemeClr val="accent1">
                  <a:lumMod val="50000"/>
                </a:schemeClr>
              </a:solidFill>
              <a:ea typeface="Calibri"/>
              <a:cs typeface="Times New Roman"/>
            </a:endParaRPr>
          </a:p>
          <a:p>
            <a:pPr algn="just"/>
            <a:r>
              <a:rPr lang="es-MX" dirty="0">
                <a:solidFill>
                  <a:schemeClr val="accent5">
                    <a:lumMod val="50000"/>
                  </a:schemeClr>
                </a:solidFill>
              </a:rPr>
              <a:t>Para la tramitación y sustanciación de </a:t>
            </a:r>
            <a:r>
              <a:rPr lang="es-MX" dirty="0" smtClean="0">
                <a:solidFill>
                  <a:schemeClr val="accent5">
                    <a:lumMod val="50000"/>
                  </a:schemeClr>
                </a:solidFill>
              </a:rPr>
              <a:t>esta clase de quejas, </a:t>
            </a:r>
            <a:r>
              <a:rPr lang="es-MX" dirty="0">
                <a:solidFill>
                  <a:schemeClr val="accent5">
                    <a:lumMod val="50000"/>
                  </a:schemeClr>
                </a:solidFill>
              </a:rPr>
              <a:t>se estará a lo establecido en el Capítulo </a:t>
            </a:r>
            <a:r>
              <a:rPr lang="es-MX" dirty="0" smtClean="0">
                <a:solidFill>
                  <a:schemeClr val="accent5">
                    <a:lumMod val="50000"/>
                  </a:schemeClr>
                </a:solidFill>
              </a:rPr>
              <a:t>II, </a:t>
            </a:r>
            <a:r>
              <a:rPr lang="es-MX" dirty="0">
                <a:solidFill>
                  <a:schemeClr val="accent5">
                    <a:lumMod val="50000"/>
                  </a:schemeClr>
                </a:solidFill>
              </a:rPr>
              <a:t>aplicando las reglas siguientes: </a:t>
            </a:r>
          </a:p>
          <a:p>
            <a:pPr algn="just"/>
            <a:endParaRPr lang="es-MX" b="1" dirty="0" smtClean="0">
              <a:solidFill>
                <a:schemeClr val="accent5">
                  <a:lumMod val="50000"/>
                </a:schemeClr>
              </a:solidFill>
            </a:endParaRPr>
          </a:p>
          <a:p>
            <a:pPr algn="just"/>
            <a:r>
              <a:rPr lang="es-MX" b="1" dirty="0" smtClean="0">
                <a:solidFill>
                  <a:schemeClr val="accent5">
                    <a:lumMod val="50000"/>
                  </a:schemeClr>
                </a:solidFill>
              </a:rPr>
              <a:t>a</a:t>
            </a:r>
            <a:r>
              <a:rPr lang="es-MX" b="1" dirty="0">
                <a:solidFill>
                  <a:schemeClr val="accent5">
                    <a:lumMod val="50000"/>
                  </a:schemeClr>
                </a:solidFill>
              </a:rPr>
              <a:t>. </a:t>
            </a:r>
            <a:r>
              <a:rPr lang="es-MX" dirty="0">
                <a:solidFill>
                  <a:schemeClr val="accent5">
                    <a:lumMod val="50000"/>
                  </a:schemeClr>
                </a:solidFill>
              </a:rPr>
              <a:t>El órgano del Instituto que reciba la queja deberá remitirla en un plazo de 24 horas a la Unidad Técnica; </a:t>
            </a:r>
          </a:p>
          <a:p>
            <a:pPr algn="just"/>
            <a:r>
              <a:rPr lang="es-MX" b="1" dirty="0">
                <a:solidFill>
                  <a:schemeClr val="accent5">
                    <a:lumMod val="50000"/>
                  </a:schemeClr>
                </a:solidFill>
              </a:rPr>
              <a:t>b. </a:t>
            </a:r>
            <a:r>
              <a:rPr lang="es-MX" dirty="0">
                <a:solidFill>
                  <a:schemeClr val="accent5">
                    <a:lumMod val="50000"/>
                  </a:schemeClr>
                </a:solidFill>
              </a:rPr>
              <a:t>La Unidad Técnica de Vinculación será el conducto para la remisión inmediata de los escritos de queja y vistas ordenadas por los Organismos Públicos Locales; </a:t>
            </a:r>
          </a:p>
          <a:p>
            <a:pPr algn="just"/>
            <a:r>
              <a:rPr lang="es-MX" b="1" dirty="0">
                <a:solidFill>
                  <a:schemeClr val="accent5">
                    <a:lumMod val="50000"/>
                  </a:schemeClr>
                </a:solidFill>
              </a:rPr>
              <a:t>c. </a:t>
            </a:r>
            <a:r>
              <a:rPr lang="es-MX" dirty="0">
                <a:solidFill>
                  <a:schemeClr val="accent5">
                    <a:lumMod val="50000"/>
                  </a:schemeClr>
                </a:solidFill>
              </a:rPr>
              <a:t>Una vez recibida la queja por la Unidad Técnica, determinará lo que en derecho proceda, y </a:t>
            </a:r>
          </a:p>
          <a:p>
            <a:pPr algn="just"/>
            <a:r>
              <a:rPr lang="es-MX" b="1" dirty="0">
                <a:solidFill>
                  <a:schemeClr val="accent5">
                    <a:lumMod val="50000"/>
                  </a:schemeClr>
                </a:solidFill>
              </a:rPr>
              <a:t>d. </a:t>
            </a:r>
            <a:r>
              <a:rPr lang="es-MX" dirty="0">
                <a:solidFill>
                  <a:schemeClr val="accent5">
                    <a:lumMod val="50000"/>
                  </a:schemeClr>
                </a:solidFill>
              </a:rPr>
              <a:t>Las personas físicas, morales y autoridades, están obligadas a responder los requerimientos en un plazo máximo de cuarenta y ocho horas, contadas a partir que surta sus efectos la notificación. </a:t>
            </a:r>
            <a:endParaRPr lang="es-MX" sz="1200" b="1" i="1" dirty="0">
              <a:solidFill>
                <a:schemeClr val="accent5">
                  <a:lumMod val="50000"/>
                </a:schemeClr>
              </a:solidFill>
              <a:ea typeface="Calibri"/>
              <a:cs typeface="Times New Roman"/>
            </a:endParaRPr>
          </a:p>
          <a:p>
            <a:pPr lvl="0" algn="just">
              <a:lnSpc>
                <a:spcPct val="150000"/>
              </a:lnSpc>
              <a:spcAft>
                <a:spcPts val="0"/>
              </a:spcAft>
            </a:pPr>
            <a:endParaRPr lang="es-MX" sz="1200" b="1" i="1" dirty="0" smtClean="0">
              <a:solidFill>
                <a:schemeClr val="accent1">
                  <a:lumMod val="50000"/>
                </a:schemeClr>
              </a:solidFill>
              <a:ea typeface="Calibri"/>
              <a:cs typeface="Times New Roman"/>
            </a:endParaRPr>
          </a:p>
          <a:p>
            <a:pPr lvl="0" algn="just">
              <a:lnSpc>
                <a:spcPct val="150000"/>
              </a:lnSpc>
              <a:spcAft>
                <a:spcPts val="0"/>
              </a:spcAft>
            </a:pPr>
            <a:endParaRPr lang="es-MX" sz="1200" b="1" i="1" dirty="0">
              <a:solidFill>
                <a:schemeClr val="accent1">
                  <a:lumMod val="50000"/>
                </a:schemeClr>
              </a:solidFill>
              <a:ea typeface="Calibri"/>
              <a:cs typeface="Times New Roman"/>
            </a:endParaRPr>
          </a:p>
          <a:p>
            <a:pPr lvl="0" algn="just">
              <a:lnSpc>
                <a:spcPct val="150000"/>
              </a:lnSpc>
              <a:spcAft>
                <a:spcPts val="0"/>
              </a:spcAft>
            </a:pPr>
            <a:endParaRPr lang="es-MX" sz="1200" b="1" i="1" dirty="0" smtClean="0">
              <a:solidFill>
                <a:schemeClr val="accent1">
                  <a:lumMod val="50000"/>
                </a:schemeClr>
              </a:solidFill>
              <a:ea typeface="Calibri"/>
              <a:cs typeface="Times New Roman"/>
            </a:endParaRPr>
          </a:p>
        </p:txBody>
      </p:sp>
    </p:spTree>
    <p:extLst>
      <p:ext uri="{BB962C8B-B14F-4D97-AF65-F5344CB8AC3E}">
        <p14:creationId xmlns:p14="http://schemas.microsoft.com/office/powerpoint/2010/main" val="15606668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3" name="6 CuadroTexto"/>
          <p:cNvSpPr txBox="1">
            <a:spLocks noChangeArrowheads="1"/>
          </p:cNvSpPr>
          <p:nvPr/>
        </p:nvSpPr>
        <p:spPr bwMode="auto">
          <a:xfrm>
            <a:off x="378691" y="5810031"/>
            <a:ext cx="77585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s-MX" altLang="es-MX" sz="1200" i="1" dirty="0" smtClean="0">
                <a:solidFill>
                  <a:schemeClr val="accent1">
                    <a:lumMod val="50000"/>
                  </a:schemeClr>
                </a:solidFill>
              </a:rPr>
              <a:t>Capítulo II del Título Segundo del Reglamento de Procedimientos Sancionadores en Materia de Fiscalización.</a:t>
            </a:r>
          </a:p>
        </p:txBody>
      </p:sp>
      <p:sp>
        <p:nvSpPr>
          <p:cNvPr id="9" name="8 Rectángulo redondeado"/>
          <p:cNvSpPr/>
          <p:nvPr/>
        </p:nvSpPr>
        <p:spPr>
          <a:xfrm>
            <a:off x="1782618" y="17463"/>
            <a:ext cx="7351858" cy="360362"/>
          </a:xfrm>
          <a:prstGeom prst="roundRect">
            <a:avLst/>
          </a:prstGeom>
          <a:solidFill>
            <a:srgbClr val="0E502B"/>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r>
              <a:rPr lang="es-MX" sz="2000" dirty="0" smtClean="0">
                <a:solidFill>
                  <a:srgbClr val="FFFFFF"/>
                </a:solidFill>
              </a:rPr>
              <a:t>Los procedimientos sancionadores en materia de fiscalización</a:t>
            </a:r>
            <a:endParaRPr lang="es-MX" sz="2000" dirty="0">
              <a:solidFill>
                <a:srgbClr val="FFFFFF"/>
              </a:solidFill>
            </a:endParaRPr>
          </a:p>
        </p:txBody>
      </p:sp>
      <p:sp>
        <p:nvSpPr>
          <p:cNvPr id="4" name="3 Rectángulo redondeado"/>
          <p:cNvSpPr/>
          <p:nvPr/>
        </p:nvSpPr>
        <p:spPr>
          <a:xfrm>
            <a:off x="471055" y="1504943"/>
            <a:ext cx="8178794" cy="3907567"/>
          </a:xfrm>
          <a:prstGeom prst="round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lvl="0" algn="just"/>
            <a:endParaRPr lang="es-MX" sz="1200" dirty="0">
              <a:solidFill>
                <a:schemeClr val="accent1">
                  <a:lumMod val="50000"/>
                </a:schemeClr>
              </a:solidFill>
            </a:endParaRPr>
          </a:p>
        </p:txBody>
      </p:sp>
      <p:sp>
        <p:nvSpPr>
          <p:cNvPr id="3" name="2 Rectángulo redondeado"/>
          <p:cNvSpPr/>
          <p:nvPr/>
        </p:nvSpPr>
        <p:spPr>
          <a:xfrm>
            <a:off x="1496286" y="775496"/>
            <a:ext cx="5883563" cy="507997"/>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solidFill>
                  <a:schemeClr val="accent1">
                    <a:lumMod val="50000"/>
                  </a:schemeClr>
                </a:solidFill>
              </a:rPr>
              <a:t>Trámite y sustanciación del procedimiento</a:t>
            </a:r>
          </a:p>
        </p:txBody>
      </p:sp>
      <p:sp>
        <p:nvSpPr>
          <p:cNvPr id="2" name="1 Rectángulo"/>
          <p:cNvSpPr/>
          <p:nvPr/>
        </p:nvSpPr>
        <p:spPr>
          <a:xfrm>
            <a:off x="544944" y="1520991"/>
            <a:ext cx="7934037" cy="3724096"/>
          </a:xfrm>
          <a:prstGeom prst="rect">
            <a:avLst/>
          </a:prstGeom>
        </p:spPr>
        <p:txBody>
          <a:bodyPr wrap="square">
            <a:spAutoFit/>
          </a:bodyPr>
          <a:lstStyle/>
          <a:p>
            <a:endParaRPr lang="es-MX" sz="1200" i="1" dirty="0" smtClean="0"/>
          </a:p>
          <a:p>
            <a:pPr algn="just"/>
            <a:endParaRPr lang="es-MX" sz="1400" i="1" dirty="0" smtClean="0"/>
          </a:p>
          <a:p>
            <a:pPr algn="just"/>
            <a:r>
              <a:rPr lang="es-MX" sz="1400" b="1" i="1" dirty="0" smtClean="0">
                <a:solidFill>
                  <a:schemeClr val="accent1">
                    <a:lumMod val="50000"/>
                  </a:schemeClr>
                </a:solidFill>
              </a:rPr>
              <a:t>Recepción </a:t>
            </a:r>
            <a:r>
              <a:rPr lang="es-MX" sz="1400" b="1" i="1" dirty="0">
                <a:solidFill>
                  <a:schemeClr val="accent1">
                    <a:lumMod val="50000"/>
                  </a:schemeClr>
                </a:solidFill>
              </a:rPr>
              <a:t>de la denuncia por órgano del </a:t>
            </a:r>
            <a:r>
              <a:rPr lang="es-MX" sz="1400" b="1" i="1" dirty="0" smtClean="0">
                <a:solidFill>
                  <a:schemeClr val="accent1">
                    <a:lumMod val="50000"/>
                  </a:schemeClr>
                </a:solidFill>
              </a:rPr>
              <a:t>INE </a:t>
            </a:r>
            <a:r>
              <a:rPr lang="es-MX" sz="1400" b="1" i="1" dirty="0">
                <a:solidFill>
                  <a:schemeClr val="accent1">
                    <a:lumMod val="50000"/>
                  </a:schemeClr>
                </a:solidFill>
              </a:rPr>
              <a:t>distinto a la </a:t>
            </a:r>
            <a:r>
              <a:rPr lang="es-MX" sz="1400" b="1" i="1" dirty="0" smtClean="0">
                <a:solidFill>
                  <a:schemeClr val="accent1">
                    <a:lumMod val="50000"/>
                  </a:schemeClr>
                </a:solidFill>
              </a:rPr>
              <a:t>UTF. </a:t>
            </a:r>
            <a:r>
              <a:rPr lang="es-MX" sz="1400" dirty="0" smtClean="0">
                <a:solidFill>
                  <a:schemeClr val="accent1">
                    <a:lumMod val="50000"/>
                  </a:schemeClr>
                </a:solidFill>
              </a:rPr>
              <a:t>El </a:t>
            </a:r>
            <a:r>
              <a:rPr lang="es-MX" sz="1400" dirty="0">
                <a:solidFill>
                  <a:schemeClr val="accent1">
                    <a:lumMod val="50000"/>
                  </a:schemeClr>
                </a:solidFill>
              </a:rPr>
              <a:t>órgano del Instituto que reciba la denuncia deberá remitirla a la referida Unidad Técnica en un plazo de 24 horas, para que ésta valore su </a:t>
            </a:r>
            <a:r>
              <a:rPr lang="es-MX" sz="1400" dirty="0" smtClean="0">
                <a:solidFill>
                  <a:schemeClr val="accent1">
                    <a:lumMod val="50000"/>
                  </a:schemeClr>
                </a:solidFill>
              </a:rPr>
              <a:t>procedencia.</a:t>
            </a:r>
          </a:p>
          <a:p>
            <a:pPr algn="just"/>
            <a:endParaRPr lang="es-MX" sz="1400" i="1" dirty="0" smtClean="0">
              <a:solidFill>
                <a:schemeClr val="accent1">
                  <a:lumMod val="50000"/>
                </a:schemeClr>
              </a:solidFill>
            </a:endParaRPr>
          </a:p>
          <a:p>
            <a:pPr algn="just"/>
            <a:r>
              <a:rPr lang="es-MX" sz="1400" b="1" i="1" dirty="0" smtClean="0">
                <a:solidFill>
                  <a:schemeClr val="accent1">
                    <a:lumMod val="50000"/>
                  </a:schemeClr>
                </a:solidFill>
              </a:rPr>
              <a:t>Pruebas</a:t>
            </a:r>
            <a:r>
              <a:rPr lang="es-MX" sz="1400" b="1" i="1" dirty="0">
                <a:solidFill>
                  <a:schemeClr val="accent1">
                    <a:lumMod val="50000"/>
                  </a:schemeClr>
                </a:solidFill>
              </a:rPr>
              <a:t>.</a:t>
            </a:r>
            <a:r>
              <a:rPr lang="es-MX" sz="1400" i="1" dirty="0">
                <a:solidFill>
                  <a:schemeClr val="accent1">
                    <a:lumMod val="50000"/>
                  </a:schemeClr>
                </a:solidFill>
              </a:rPr>
              <a:t> </a:t>
            </a:r>
            <a:r>
              <a:rPr lang="es-MX" sz="1400" dirty="0">
                <a:solidFill>
                  <a:schemeClr val="accent1">
                    <a:lumMod val="50000"/>
                  </a:schemeClr>
                </a:solidFill>
              </a:rPr>
              <a:t>Además de los requisitos que se exigen en el artículo 29 del Reglamento, los escritos de queja </a:t>
            </a:r>
            <a:r>
              <a:rPr lang="es-MX" sz="1400" dirty="0" smtClean="0">
                <a:solidFill>
                  <a:schemeClr val="accent1">
                    <a:lumMod val="50000"/>
                  </a:schemeClr>
                </a:solidFill>
              </a:rPr>
              <a:t>deberán </a:t>
            </a:r>
            <a:r>
              <a:rPr lang="es-MX" sz="1400" dirty="0">
                <a:solidFill>
                  <a:schemeClr val="accent1">
                    <a:lumMod val="50000"/>
                  </a:schemeClr>
                </a:solidFill>
              </a:rPr>
              <a:t>acompañarse con las pruebas que permitan comprobar la veracidad de los hechos </a:t>
            </a:r>
            <a:r>
              <a:rPr lang="es-MX" sz="1400" dirty="0" smtClean="0">
                <a:solidFill>
                  <a:schemeClr val="accent1">
                    <a:lumMod val="50000"/>
                  </a:schemeClr>
                </a:solidFill>
              </a:rPr>
              <a:t>denunciados.</a:t>
            </a:r>
          </a:p>
          <a:p>
            <a:pPr algn="just"/>
            <a:endParaRPr lang="es-MX" sz="1400" i="1" dirty="0" smtClean="0">
              <a:solidFill>
                <a:schemeClr val="accent1">
                  <a:lumMod val="50000"/>
                </a:schemeClr>
              </a:solidFill>
            </a:endParaRPr>
          </a:p>
          <a:p>
            <a:pPr algn="just"/>
            <a:r>
              <a:rPr lang="es-MX" sz="1400" b="1" i="1" dirty="0" smtClean="0">
                <a:solidFill>
                  <a:schemeClr val="accent1">
                    <a:lumMod val="50000"/>
                  </a:schemeClr>
                </a:solidFill>
              </a:rPr>
              <a:t>Plazo </a:t>
            </a:r>
            <a:r>
              <a:rPr lang="es-MX" sz="1400" b="1" i="1" dirty="0">
                <a:solidFill>
                  <a:schemeClr val="accent1">
                    <a:lumMod val="50000"/>
                  </a:schemeClr>
                </a:solidFill>
              </a:rPr>
              <a:t>para subsanar omisiones. </a:t>
            </a:r>
            <a:r>
              <a:rPr lang="es-MX" sz="1400" dirty="0">
                <a:solidFill>
                  <a:schemeClr val="accent1">
                    <a:lumMod val="50000"/>
                  </a:schemeClr>
                </a:solidFill>
              </a:rPr>
              <a:t>Cuando se </a:t>
            </a:r>
            <a:r>
              <a:rPr lang="es-MX" sz="1400" dirty="0" smtClean="0">
                <a:solidFill>
                  <a:schemeClr val="accent1">
                    <a:lumMod val="50000"/>
                  </a:schemeClr>
                </a:solidFill>
              </a:rPr>
              <a:t>haya ordenado </a:t>
            </a:r>
            <a:r>
              <a:rPr lang="es-MX" sz="1400" dirty="0">
                <a:solidFill>
                  <a:schemeClr val="accent1">
                    <a:lumMod val="50000"/>
                  </a:schemeClr>
                </a:solidFill>
              </a:rPr>
              <a:t>una prevención, </a:t>
            </a:r>
            <a:r>
              <a:rPr lang="es-MX" sz="1400" dirty="0" smtClean="0">
                <a:solidFill>
                  <a:schemeClr val="accent1">
                    <a:lumMod val="50000"/>
                  </a:schemeClr>
                </a:solidFill>
              </a:rPr>
              <a:t>la UTF dictará </a:t>
            </a:r>
            <a:r>
              <a:rPr lang="es-MX" sz="1400" dirty="0">
                <a:solidFill>
                  <a:schemeClr val="accent1">
                    <a:lumMod val="50000"/>
                  </a:schemeClr>
                </a:solidFill>
              </a:rPr>
              <a:t>un </a:t>
            </a:r>
            <a:r>
              <a:rPr lang="es-MX" sz="1400" dirty="0" smtClean="0">
                <a:solidFill>
                  <a:schemeClr val="accent1">
                    <a:lumMod val="50000"/>
                  </a:schemeClr>
                </a:solidFill>
              </a:rPr>
              <a:t>acuerdo –dentro de las 24 horas siguientes a la recepción de la queja-  </a:t>
            </a:r>
            <a:r>
              <a:rPr lang="es-MX" sz="1400" dirty="0">
                <a:solidFill>
                  <a:schemeClr val="accent1">
                    <a:lumMod val="50000"/>
                  </a:schemeClr>
                </a:solidFill>
              </a:rPr>
              <a:t>otorgando al quejoso un plazo de 24 horas para subsanar las omisiones, apercibiéndolo que de no </a:t>
            </a:r>
            <a:r>
              <a:rPr lang="es-MX" sz="1400" dirty="0" smtClean="0">
                <a:solidFill>
                  <a:schemeClr val="accent1">
                    <a:lumMod val="50000"/>
                  </a:schemeClr>
                </a:solidFill>
              </a:rPr>
              <a:t>hacerlo </a:t>
            </a:r>
            <a:r>
              <a:rPr lang="es-MX" sz="1400" dirty="0">
                <a:solidFill>
                  <a:schemeClr val="accent1">
                    <a:lumMod val="50000"/>
                  </a:schemeClr>
                </a:solidFill>
              </a:rPr>
              <a:t>se desechará el escrito de </a:t>
            </a:r>
            <a:r>
              <a:rPr lang="es-MX" sz="1400" dirty="0" smtClean="0">
                <a:solidFill>
                  <a:schemeClr val="accent1">
                    <a:lumMod val="50000"/>
                  </a:schemeClr>
                </a:solidFill>
              </a:rPr>
              <a:t>queja.</a:t>
            </a:r>
          </a:p>
          <a:p>
            <a:pPr algn="just"/>
            <a:endParaRPr lang="es-MX" sz="1400" i="1" dirty="0" smtClean="0">
              <a:solidFill>
                <a:schemeClr val="accent1">
                  <a:lumMod val="50000"/>
                </a:schemeClr>
              </a:solidFill>
            </a:endParaRPr>
          </a:p>
          <a:p>
            <a:pPr algn="just"/>
            <a:r>
              <a:rPr lang="es-MX" sz="1400" b="1" i="1" dirty="0" smtClean="0">
                <a:solidFill>
                  <a:schemeClr val="accent1">
                    <a:lumMod val="50000"/>
                  </a:schemeClr>
                </a:solidFill>
              </a:rPr>
              <a:t>Emplazamiento</a:t>
            </a:r>
            <a:r>
              <a:rPr lang="es-MX" sz="1400" b="1" i="1" dirty="0">
                <a:solidFill>
                  <a:schemeClr val="accent1">
                    <a:lumMod val="50000"/>
                  </a:schemeClr>
                </a:solidFill>
              </a:rPr>
              <a:t>.</a:t>
            </a:r>
            <a:r>
              <a:rPr lang="es-MX" sz="1400" i="1" dirty="0">
                <a:solidFill>
                  <a:schemeClr val="accent1">
                    <a:lumMod val="50000"/>
                  </a:schemeClr>
                </a:solidFill>
              </a:rPr>
              <a:t> </a:t>
            </a:r>
            <a:r>
              <a:rPr lang="es-MX" sz="1400" dirty="0">
                <a:solidFill>
                  <a:schemeClr val="accent1">
                    <a:lumMod val="50000"/>
                  </a:schemeClr>
                </a:solidFill>
              </a:rPr>
              <a:t>Si se </a:t>
            </a:r>
            <a:r>
              <a:rPr lang="es-MX" sz="1400" dirty="0" smtClean="0">
                <a:solidFill>
                  <a:schemeClr val="accent1">
                    <a:lumMod val="50000"/>
                  </a:schemeClr>
                </a:solidFill>
              </a:rPr>
              <a:t>ordena, el </a:t>
            </a:r>
            <a:r>
              <a:rPr lang="es-MX" sz="1400" dirty="0">
                <a:solidFill>
                  <a:schemeClr val="accent1">
                    <a:lumMod val="50000"/>
                  </a:schemeClr>
                </a:solidFill>
              </a:rPr>
              <a:t>denunciado deberá dar contestación </a:t>
            </a:r>
            <a:r>
              <a:rPr lang="es-MX" sz="1400" dirty="0" smtClean="0">
                <a:solidFill>
                  <a:schemeClr val="accent1">
                    <a:lumMod val="50000"/>
                  </a:schemeClr>
                </a:solidFill>
              </a:rPr>
              <a:t>al mismo </a:t>
            </a:r>
            <a:r>
              <a:rPr lang="es-MX" sz="1400" dirty="0">
                <a:solidFill>
                  <a:schemeClr val="accent1">
                    <a:lumMod val="50000"/>
                  </a:schemeClr>
                </a:solidFill>
              </a:rPr>
              <a:t>en un plazo improrrogable de 48 </a:t>
            </a:r>
            <a:r>
              <a:rPr lang="es-MX" sz="1400" dirty="0" smtClean="0">
                <a:solidFill>
                  <a:schemeClr val="accent1">
                    <a:lumMod val="50000"/>
                  </a:schemeClr>
                </a:solidFill>
              </a:rPr>
              <a:t>horas.</a:t>
            </a:r>
            <a:endParaRPr lang="es-MX" sz="1400" dirty="0">
              <a:solidFill>
                <a:schemeClr val="accent1">
                  <a:lumMod val="50000"/>
                </a:schemeClr>
              </a:solidFill>
            </a:endParaRPr>
          </a:p>
        </p:txBody>
      </p:sp>
    </p:spTree>
    <p:extLst>
      <p:ext uri="{BB962C8B-B14F-4D97-AF65-F5344CB8AC3E}">
        <p14:creationId xmlns:p14="http://schemas.microsoft.com/office/powerpoint/2010/main" val="9842892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3" name="6 CuadroTexto"/>
          <p:cNvSpPr txBox="1">
            <a:spLocks noChangeArrowheads="1"/>
          </p:cNvSpPr>
          <p:nvPr/>
        </p:nvSpPr>
        <p:spPr bwMode="auto">
          <a:xfrm>
            <a:off x="1057558" y="6281397"/>
            <a:ext cx="67610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s-MX" altLang="es-MX" sz="1200" i="1" dirty="0" smtClean="0">
                <a:solidFill>
                  <a:schemeClr val="accent1">
                    <a:lumMod val="50000"/>
                  </a:schemeClr>
                </a:solidFill>
              </a:rPr>
              <a:t>Artículos 42 y 43 del Reglamento de Procedimientos Sancionadores en Materia de Fiscalización.</a:t>
            </a:r>
          </a:p>
        </p:txBody>
      </p:sp>
      <p:sp>
        <p:nvSpPr>
          <p:cNvPr id="9" name="8 Rectángulo redondeado"/>
          <p:cNvSpPr/>
          <p:nvPr/>
        </p:nvSpPr>
        <p:spPr>
          <a:xfrm>
            <a:off x="1782618" y="17463"/>
            <a:ext cx="7351858" cy="360362"/>
          </a:xfrm>
          <a:prstGeom prst="roundRect">
            <a:avLst/>
          </a:prstGeom>
          <a:solidFill>
            <a:srgbClr val="0E502B"/>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r>
              <a:rPr lang="es-MX" sz="2000" dirty="0" smtClean="0">
                <a:solidFill>
                  <a:srgbClr val="FFFFFF"/>
                </a:solidFill>
              </a:rPr>
              <a:t>Los procedimientos sancionadores en materia de fiscalización</a:t>
            </a:r>
            <a:endParaRPr lang="es-MX" sz="2000" dirty="0">
              <a:solidFill>
                <a:srgbClr val="FFFFFF"/>
              </a:solidFill>
            </a:endParaRPr>
          </a:p>
        </p:txBody>
      </p:sp>
      <p:sp>
        <p:nvSpPr>
          <p:cNvPr id="4" name="3 Rectángulo redondeado"/>
          <p:cNvSpPr/>
          <p:nvPr/>
        </p:nvSpPr>
        <p:spPr>
          <a:xfrm>
            <a:off x="471054" y="1256147"/>
            <a:ext cx="8178794" cy="4765962"/>
          </a:xfrm>
          <a:prstGeom prst="round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lvl="0" algn="just"/>
            <a:endParaRPr lang="es-MX" sz="1200" dirty="0">
              <a:solidFill>
                <a:schemeClr val="accent1">
                  <a:lumMod val="50000"/>
                </a:schemeClr>
              </a:solidFill>
            </a:endParaRPr>
          </a:p>
        </p:txBody>
      </p:sp>
      <p:sp>
        <p:nvSpPr>
          <p:cNvPr id="3" name="2 Rectángulo redondeado"/>
          <p:cNvSpPr/>
          <p:nvPr/>
        </p:nvSpPr>
        <p:spPr>
          <a:xfrm>
            <a:off x="2613892" y="738556"/>
            <a:ext cx="3491345" cy="379051"/>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solidFill>
                  <a:schemeClr val="accent1">
                    <a:lumMod val="50000"/>
                  </a:schemeClr>
                </a:solidFill>
              </a:rPr>
              <a:t>Resoluciones y sanciones</a:t>
            </a:r>
          </a:p>
        </p:txBody>
      </p:sp>
      <p:sp>
        <p:nvSpPr>
          <p:cNvPr id="5" name="4 Rectángulo"/>
          <p:cNvSpPr/>
          <p:nvPr/>
        </p:nvSpPr>
        <p:spPr>
          <a:xfrm>
            <a:off x="471055" y="1089895"/>
            <a:ext cx="8178793" cy="4832092"/>
          </a:xfrm>
          <a:prstGeom prst="rect">
            <a:avLst/>
          </a:prstGeom>
        </p:spPr>
        <p:txBody>
          <a:bodyPr wrap="square">
            <a:spAutoFit/>
          </a:bodyPr>
          <a:lstStyle/>
          <a:p>
            <a:pPr algn="just"/>
            <a:endParaRPr lang="es-MX" sz="1400" i="1" dirty="0" smtClean="0"/>
          </a:p>
          <a:p>
            <a:pPr algn="just"/>
            <a:endParaRPr lang="es-MX" sz="1400" i="1" dirty="0"/>
          </a:p>
          <a:p>
            <a:pPr algn="just"/>
            <a:endParaRPr lang="es-MX" sz="1400" b="1" i="1" dirty="0" smtClean="0"/>
          </a:p>
          <a:p>
            <a:pPr algn="just"/>
            <a:r>
              <a:rPr lang="es-MX" sz="1400" b="1" i="1" dirty="0" smtClean="0"/>
              <a:t>Contenido </a:t>
            </a:r>
            <a:r>
              <a:rPr lang="es-MX" sz="1400" b="1" i="1" dirty="0"/>
              <a:t>de las resoluciones.</a:t>
            </a:r>
            <a:r>
              <a:rPr lang="es-MX" sz="1400" b="1" dirty="0"/>
              <a:t> </a:t>
            </a:r>
            <a:r>
              <a:rPr lang="es-MX" sz="1400" dirty="0"/>
              <a:t>El artículo 42, párrafo primero, dispone en sus fracciones I a IV, que toda resolución deberá contener un preámbulo, antecedentes; considerandos y los puntos resolutivos.</a:t>
            </a:r>
          </a:p>
          <a:p>
            <a:pPr algn="just"/>
            <a:endParaRPr lang="es-MX" sz="1400" i="1" dirty="0" smtClean="0"/>
          </a:p>
          <a:p>
            <a:pPr algn="just"/>
            <a:r>
              <a:rPr lang="es-MX" sz="1400" b="1" i="1" dirty="0" smtClean="0"/>
              <a:t>Sanciones</a:t>
            </a:r>
            <a:r>
              <a:rPr lang="es-MX" sz="1400" b="1" i="1" dirty="0"/>
              <a:t>.</a:t>
            </a:r>
            <a:r>
              <a:rPr lang="es-MX" sz="1400" b="1" dirty="0"/>
              <a:t> </a:t>
            </a:r>
            <a:r>
              <a:rPr lang="es-MX" sz="1400" dirty="0"/>
              <a:t>Las normas respectivas se encuentran contenidas en los párrafos 1 a 5 del artículo 43 del Reglamento, mismas que establecen que el Consejo General del Instituto Nacional Electoral impondrá las sanciones que se encuentran reguladas en la Ley General y que para la individualización de dichas sanciones deberá tomar en cuenta las circunstancias de la contravención a la </a:t>
            </a:r>
            <a:r>
              <a:rPr lang="es-MX" sz="1400" dirty="0" smtClean="0"/>
              <a:t>norma:</a:t>
            </a:r>
            <a:endParaRPr lang="es-MX" sz="1400" dirty="0"/>
          </a:p>
          <a:p>
            <a:pPr marL="285750" indent="-285750" algn="just">
              <a:buFont typeface="Arial" pitchFamily="34" charset="0"/>
              <a:buChar char="•"/>
            </a:pPr>
            <a:r>
              <a:rPr lang="es-MX" sz="1400" dirty="0" smtClean="0"/>
              <a:t>La </a:t>
            </a:r>
            <a:r>
              <a:rPr lang="es-MX" sz="1400" dirty="0"/>
              <a:t>gravedad de la responsabilidad en que se incurra y la conveniencia de suprimir prácticas que infrinjan en cualquier forma las leyes electorales, en atención al bien jurídico tutelado, o las que se dicten con base en él.</a:t>
            </a:r>
          </a:p>
          <a:p>
            <a:pPr marL="285750" indent="-285750">
              <a:buFont typeface="Arial" pitchFamily="34" charset="0"/>
              <a:buChar char="•"/>
            </a:pPr>
            <a:r>
              <a:rPr lang="es-MX" sz="1400" dirty="0"/>
              <a:t>El dolo o culpa en su responsabilidad.</a:t>
            </a:r>
          </a:p>
          <a:p>
            <a:pPr marL="285750" indent="-285750">
              <a:buFont typeface="Arial" pitchFamily="34" charset="0"/>
              <a:buChar char="•"/>
            </a:pPr>
            <a:r>
              <a:rPr lang="es-MX" sz="1400" dirty="0"/>
              <a:t>Las circunstancias de modo, tiempo y lugar de la falta.</a:t>
            </a:r>
          </a:p>
          <a:p>
            <a:pPr marL="285750" indent="-285750">
              <a:buFont typeface="Arial" pitchFamily="34" charset="0"/>
              <a:buChar char="•"/>
            </a:pPr>
            <a:r>
              <a:rPr lang="es-MX" sz="1400" dirty="0"/>
              <a:t>Las condiciones socioeconómicas del infractor.</a:t>
            </a:r>
          </a:p>
          <a:p>
            <a:pPr marL="285750" indent="-285750">
              <a:buFont typeface="Arial" pitchFamily="34" charset="0"/>
              <a:buChar char="•"/>
            </a:pPr>
            <a:r>
              <a:rPr lang="es-MX" sz="1400" dirty="0"/>
              <a:t>Las condiciones externas y los medios de ejecución.</a:t>
            </a:r>
          </a:p>
          <a:p>
            <a:pPr marL="285750" indent="-285750">
              <a:buFont typeface="Arial" pitchFamily="34" charset="0"/>
              <a:buChar char="•"/>
            </a:pPr>
            <a:r>
              <a:rPr lang="es-MX" sz="1400" dirty="0"/>
              <a:t>La reincidencia en el incumplimiento de obligaciones.</a:t>
            </a:r>
          </a:p>
          <a:p>
            <a:pPr marL="285750" indent="-285750">
              <a:buFont typeface="Arial" pitchFamily="34" charset="0"/>
              <a:buChar char="•"/>
            </a:pPr>
            <a:r>
              <a:rPr lang="es-MX" sz="1400" dirty="0"/>
              <a:t>En su caso, el monto del beneficio, lucro, daño o perjuicio derivado del incumplimiento de obligaciones</a:t>
            </a:r>
            <a:r>
              <a:rPr lang="es-MX" sz="1400" dirty="0" smtClean="0"/>
              <a:t>.</a:t>
            </a:r>
            <a:endParaRPr lang="es-MX" sz="1400" dirty="0"/>
          </a:p>
        </p:txBody>
      </p:sp>
    </p:spTree>
    <p:extLst>
      <p:ext uri="{BB962C8B-B14F-4D97-AF65-F5344CB8AC3E}">
        <p14:creationId xmlns:p14="http://schemas.microsoft.com/office/powerpoint/2010/main" val="26768804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0"/>
          <p:cNvSpPr txBox="1">
            <a:spLocks noChangeArrowheads="1"/>
          </p:cNvSpPr>
          <p:nvPr/>
        </p:nvSpPr>
        <p:spPr bwMode="auto">
          <a:xfrm>
            <a:off x="357188" y="2551113"/>
            <a:ext cx="8429625" cy="1755775"/>
          </a:xfrm>
          <a:prstGeom prst="rect">
            <a:avLst/>
          </a:prstGeom>
          <a:noFill/>
          <a:ln w="9525" algn="ctr">
            <a:noFill/>
            <a:miter lim="800000"/>
            <a:headEnd/>
            <a:tailEnd/>
          </a:ln>
        </p:spPr>
        <p:txBody>
          <a:bodyPr>
            <a:spAutoFit/>
          </a:bodyPr>
          <a:lstStyle/>
          <a:p>
            <a:pPr algn="ctr" defTabSz="914400" eaLnBrk="0" fontAlgn="base" hangingPunct="0">
              <a:spcBef>
                <a:spcPct val="0"/>
              </a:spcBef>
              <a:spcAft>
                <a:spcPct val="0"/>
              </a:spcAft>
              <a:defRPr/>
            </a:pPr>
            <a:r>
              <a:rPr lang="es-MX" sz="3600" dirty="0">
                <a:solidFill>
                  <a:srgbClr val="0E502B"/>
                </a:solidFill>
              </a:rPr>
              <a:t>Procedimiento para la determinación de responsabilidades administrativas de los servidores públicos </a:t>
            </a:r>
            <a:r>
              <a:rPr lang="es-MX" sz="3600" dirty="0" smtClean="0">
                <a:solidFill>
                  <a:srgbClr val="0E502B"/>
                </a:solidFill>
              </a:rPr>
              <a:t>del INE</a:t>
            </a:r>
            <a:endParaRPr lang="es-ES" sz="3600" dirty="0">
              <a:solidFill>
                <a:srgbClr val="0E502B"/>
              </a:solidFill>
            </a:endParaRPr>
          </a:p>
        </p:txBody>
      </p:sp>
    </p:spTree>
    <p:extLst>
      <p:ext uri="{BB962C8B-B14F-4D97-AF65-F5344CB8AC3E}">
        <p14:creationId xmlns:p14="http://schemas.microsoft.com/office/powerpoint/2010/main" val="3392704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AutoShape 20"/>
          <p:cNvSpPr>
            <a:spLocks noChangeArrowheads="1"/>
          </p:cNvSpPr>
          <p:nvPr/>
        </p:nvSpPr>
        <p:spPr bwMode="auto">
          <a:xfrm>
            <a:off x="284163" y="780588"/>
            <a:ext cx="1657350" cy="576263"/>
          </a:xfrm>
          <a:prstGeom prst="roundRect">
            <a:avLst>
              <a:gd name="adj" fmla="val 16667"/>
            </a:avLst>
          </a:prstGeom>
          <a:solidFill>
            <a:srgbClr val="F0F0F0"/>
          </a:solidFill>
          <a:ln w="28575" algn="ctr">
            <a:solidFill>
              <a:srgbClr val="24533A"/>
            </a:solidFill>
            <a:round/>
            <a:headEnd/>
            <a:tailEnd/>
          </a:ln>
        </p:spPr>
        <p:txBody>
          <a:bodyPr wrap="none" anchor="ctr"/>
          <a:lstStyle/>
          <a:p>
            <a:pPr algn="ctr" defTabSz="914400" fontAlgn="base">
              <a:spcBef>
                <a:spcPct val="0"/>
              </a:spcBef>
              <a:spcAft>
                <a:spcPct val="0"/>
              </a:spcAft>
            </a:pPr>
            <a:r>
              <a:rPr lang="es-MX" altLang="es-MX" sz="1600" smtClean="0">
                <a:solidFill>
                  <a:srgbClr val="000000"/>
                </a:solidFill>
              </a:rPr>
              <a:t>Autoridad </a:t>
            </a:r>
          </a:p>
          <a:p>
            <a:pPr algn="ctr" defTabSz="914400" fontAlgn="base">
              <a:spcBef>
                <a:spcPct val="0"/>
              </a:spcBef>
              <a:spcAft>
                <a:spcPct val="0"/>
              </a:spcAft>
            </a:pPr>
            <a:r>
              <a:rPr lang="es-MX" altLang="es-MX" sz="1600" smtClean="0">
                <a:solidFill>
                  <a:srgbClr val="000000"/>
                </a:solidFill>
              </a:rPr>
              <a:t>competente</a:t>
            </a:r>
          </a:p>
        </p:txBody>
      </p:sp>
      <p:sp>
        <p:nvSpPr>
          <p:cNvPr id="58372" name="Text Box 4"/>
          <p:cNvSpPr txBox="1">
            <a:spLocks noChangeArrowheads="1"/>
          </p:cNvSpPr>
          <p:nvPr/>
        </p:nvSpPr>
        <p:spPr bwMode="auto">
          <a:xfrm>
            <a:off x="3327400" y="3524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endParaRPr lang="es-MX" altLang="es-MX" b="1" smtClean="0">
              <a:solidFill>
                <a:srgbClr val="000000"/>
              </a:solidFill>
            </a:endParaRPr>
          </a:p>
        </p:txBody>
      </p:sp>
      <p:sp>
        <p:nvSpPr>
          <p:cNvPr id="58373" name="Text Box 5"/>
          <p:cNvSpPr txBox="1">
            <a:spLocks noChangeArrowheads="1"/>
          </p:cNvSpPr>
          <p:nvPr/>
        </p:nvSpPr>
        <p:spPr bwMode="auto">
          <a:xfrm>
            <a:off x="1285875" y="-20638"/>
            <a:ext cx="7812088"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MX" altLang="es-MX" sz="2000" b="1" smtClean="0">
                <a:solidFill>
                  <a:srgbClr val="FFFFFF"/>
                </a:solidFill>
                <a:cs typeface="Arial" charset="0"/>
              </a:rPr>
              <a:t>Procedencia</a:t>
            </a:r>
            <a:endParaRPr lang="es-ES" altLang="es-MX" sz="2000" b="1" smtClean="0">
              <a:solidFill>
                <a:srgbClr val="FFFFFF"/>
              </a:solidFill>
              <a:cs typeface="Arial" charset="0"/>
            </a:endParaRPr>
          </a:p>
        </p:txBody>
      </p:sp>
      <p:sp>
        <p:nvSpPr>
          <p:cNvPr id="58374" name="AutoShape 21"/>
          <p:cNvSpPr>
            <a:spLocks noChangeArrowheads="1"/>
          </p:cNvSpPr>
          <p:nvPr/>
        </p:nvSpPr>
        <p:spPr bwMode="auto">
          <a:xfrm>
            <a:off x="2417763" y="702801"/>
            <a:ext cx="1223962" cy="720725"/>
          </a:xfrm>
          <a:prstGeom prst="roundRect">
            <a:avLst>
              <a:gd name="adj" fmla="val 16667"/>
            </a:avLst>
          </a:prstGeom>
          <a:noFill/>
          <a:ln w="28575">
            <a:solidFill>
              <a:srgbClr val="24533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fontAlgn="base">
              <a:spcBef>
                <a:spcPct val="0"/>
              </a:spcBef>
              <a:spcAft>
                <a:spcPct val="0"/>
              </a:spcAft>
            </a:pPr>
            <a:r>
              <a:rPr lang="es-MX" altLang="es-MX" sz="1400" dirty="0" smtClean="0">
                <a:solidFill>
                  <a:srgbClr val="000000"/>
                </a:solidFill>
              </a:rPr>
              <a:t>Órgano Interno</a:t>
            </a:r>
          </a:p>
          <a:p>
            <a:pPr algn="ctr" defTabSz="914400" fontAlgn="base">
              <a:spcBef>
                <a:spcPct val="0"/>
              </a:spcBef>
              <a:spcAft>
                <a:spcPct val="0"/>
              </a:spcAft>
            </a:pPr>
            <a:r>
              <a:rPr lang="es-MX" altLang="es-MX" sz="1400" dirty="0" smtClean="0">
                <a:solidFill>
                  <a:srgbClr val="000000"/>
                </a:solidFill>
              </a:rPr>
              <a:t> de Control</a:t>
            </a:r>
          </a:p>
          <a:p>
            <a:pPr algn="ctr" defTabSz="914400" fontAlgn="base">
              <a:spcBef>
                <a:spcPct val="0"/>
              </a:spcBef>
              <a:spcAft>
                <a:spcPct val="0"/>
              </a:spcAft>
            </a:pPr>
            <a:r>
              <a:rPr lang="es-MX" altLang="es-MX" sz="1400" dirty="0" smtClean="0">
                <a:solidFill>
                  <a:srgbClr val="000000"/>
                </a:solidFill>
              </a:rPr>
              <a:t>del Instituto</a:t>
            </a:r>
          </a:p>
        </p:txBody>
      </p:sp>
      <p:sp>
        <p:nvSpPr>
          <p:cNvPr id="25608" name="AutoShape 22"/>
          <p:cNvSpPr>
            <a:spLocks noChangeArrowheads="1"/>
          </p:cNvSpPr>
          <p:nvPr/>
        </p:nvSpPr>
        <p:spPr bwMode="auto">
          <a:xfrm rot="-5400000">
            <a:off x="1927225" y="975851"/>
            <a:ext cx="503237" cy="217488"/>
          </a:xfrm>
          <a:prstGeom prst="downArrow">
            <a:avLst>
              <a:gd name="adj1" fmla="val 50000"/>
              <a:gd name="adj2" fmla="val 25000"/>
            </a:avLst>
          </a:prstGeom>
          <a:solidFill>
            <a:srgbClr val="24533A"/>
          </a:solidFill>
          <a:ln w="9525" cap="flat" cmpd="sng" algn="ctr">
            <a:solidFill>
              <a:schemeClr val="bg1">
                <a:lumMod val="75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s-MX">
              <a:solidFill>
                <a:srgbClr val="000000"/>
              </a:solidFill>
            </a:endParaRPr>
          </a:p>
        </p:txBody>
      </p:sp>
      <p:graphicFrame>
        <p:nvGraphicFramePr>
          <p:cNvPr id="13" name="Group 2"/>
          <p:cNvGraphicFramePr>
            <a:graphicFrameLocks/>
          </p:cNvGraphicFramePr>
          <p:nvPr>
            <p:extLst>
              <p:ext uri="{D42A27DB-BD31-4B8C-83A1-F6EECF244321}">
                <p14:modId xmlns:p14="http://schemas.microsoft.com/office/powerpoint/2010/main" val="3890258852"/>
              </p:ext>
            </p:extLst>
          </p:nvPr>
        </p:nvGraphicFramePr>
        <p:xfrm>
          <a:off x="250825" y="2409787"/>
          <a:ext cx="8712200" cy="3530603"/>
        </p:xfrm>
        <a:graphic>
          <a:graphicData uri="http://schemas.openxmlformats.org/drawingml/2006/table">
            <a:tbl>
              <a:tblPr>
                <a:tableStyleId>{00A15C55-8517-42AA-B614-E9B94910E393}</a:tableStyleId>
              </a:tblPr>
              <a:tblGrid>
                <a:gridCol w="8712200">
                  <a:extLst>
                    <a:ext uri="{9D8B030D-6E8A-4147-A177-3AD203B41FA5}">
                      <a16:colId xmlns:a16="http://schemas.microsoft.com/office/drawing/2014/main" val="20000"/>
                    </a:ext>
                  </a:extLst>
                </a:gridCol>
              </a:tblGrid>
              <a:tr h="497843">
                <a:tc>
                  <a:txBody>
                    <a:bodyPr/>
                    <a:lstStyle/>
                    <a:p>
                      <a:pPr marL="0" marR="0" lvl="0" indent="0" algn="ctr" defTabSz="914400" rtl="0" eaLnBrk="0" fontAlgn="base" latinLnBrk="0" hangingPunct="0">
                        <a:lnSpc>
                          <a:spcPct val="100000"/>
                        </a:lnSpc>
                        <a:spcBef>
                          <a:spcPct val="20000"/>
                        </a:spcBef>
                        <a:spcAft>
                          <a:spcPct val="0"/>
                        </a:spcAft>
                        <a:buClr>
                          <a:srgbClr val="660033"/>
                        </a:buClr>
                        <a:buSzTx/>
                        <a:buFontTx/>
                        <a:buNone/>
                        <a:tabLst/>
                        <a:defRPr/>
                      </a:pPr>
                      <a:r>
                        <a:rPr kumimoji="0" lang="es-MX" sz="1800" b="1" u="none" strike="noStrike" kern="1200" cap="none" normalizeH="0" baseline="0" dirty="0" smtClean="0">
                          <a:ln>
                            <a:noFill/>
                          </a:ln>
                          <a:solidFill>
                            <a:srgbClr val="24533A"/>
                          </a:solidFill>
                          <a:effectLst/>
                          <a:latin typeface="+mn-lt"/>
                          <a:ea typeface="+mn-ea"/>
                          <a:cs typeface="+mn-cs"/>
                        </a:rPr>
                        <a:t>Causas de responsabilidad para los servidores públicos del Instituto</a:t>
                      </a:r>
                      <a:endParaRPr kumimoji="0" lang="es-ES" sz="1800" b="1" i="0" u="none" strike="noStrike" cap="none" normalizeH="0" baseline="0" dirty="0" smtClean="0">
                        <a:ln>
                          <a:noFill/>
                        </a:ln>
                        <a:solidFill>
                          <a:srgbClr val="24533A"/>
                        </a:solidFill>
                        <a:effectLst/>
                        <a:latin typeface="Arial" charset="0"/>
                      </a:endParaRPr>
                    </a:p>
                  </a:txBody>
                  <a:tcPr marL="91432" marR="91432" anchor="ctr" horzOverflow="overflow"/>
                </a:tc>
                <a:extLst>
                  <a:ext uri="{0D108BD9-81ED-4DB2-BD59-A6C34878D82A}">
                    <a16:rowId xmlns:a16="http://schemas.microsoft.com/office/drawing/2014/main" val="10000"/>
                  </a:ext>
                </a:extLst>
              </a:tr>
              <a:tr h="3032757">
                <a:tc>
                  <a:txBody>
                    <a:body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es-MX" sz="1700" b="0" i="0" u="none" strike="noStrike" cap="none" normalizeH="0" baseline="0" dirty="0" smtClean="0">
                          <a:ln>
                            <a:noFill/>
                          </a:ln>
                          <a:solidFill>
                            <a:schemeClr val="tx1"/>
                          </a:solidFill>
                          <a:effectLst/>
                          <a:latin typeface="Arial" charset="0"/>
                        </a:rPr>
                        <a:t>- Realizar cualquier conducta que atente contra la independencia de la función electoral.</a:t>
                      </a:r>
                    </a:p>
                    <a:p>
                      <a:pPr marL="0" marR="0" lvl="0" indent="0" algn="l" defTabSz="914400" rtl="0" eaLnBrk="0" fontAlgn="base" latinLnBrk="0" hangingPunct="0">
                        <a:lnSpc>
                          <a:spcPct val="100000"/>
                        </a:lnSpc>
                        <a:spcBef>
                          <a:spcPts val="600"/>
                        </a:spcBef>
                        <a:spcAft>
                          <a:spcPct val="0"/>
                        </a:spcAft>
                        <a:buClrTx/>
                        <a:buSzTx/>
                        <a:buFontTx/>
                        <a:buNone/>
                        <a:tabLst/>
                      </a:pPr>
                      <a:r>
                        <a:rPr kumimoji="0" lang="es-MX" sz="1700" b="0" i="0" u="none" strike="noStrike" cap="none" normalizeH="0" baseline="0" dirty="0" smtClean="0">
                          <a:ln>
                            <a:noFill/>
                          </a:ln>
                          <a:solidFill>
                            <a:schemeClr val="tx1"/>
                          </a:solidFill>
                          <a:effectLst/>
                          <a:latin typeface="Arial" charset="0"/>
                        </a:rPr>
                        <a:t>- Invadir la competencia de otros órganos del Instituto.</a:t>
                      </a:r>
                    </a:p>
                    <a:p>
                      <a:pPr marL="0" marR="0" lvl="0" indent="0" algn="l" defTabSz="914400" rtl="0" eaLnBrk="0" fontAlgn="base" latinLnBrk="0" hangingPunct="0">
                        <a:lnSpc>
                          <a:spcPct val="100000"/>
                        </a:lnSpc>
                        <a:spcBef>
                          <a:spcPts val="600"/>
                        </a:spcBef>
                        <a:spcAft>
                          <a:spcPct val="0"/>
                        </a:spcAft>
                        <a:buClrTx/>
                        <a:buSzTx/>
                        <a:buFontTx/>
                        <a:buNone/>
                        <a:tabLst/>
                      </a:pPr>
                      <a:r>
                        <a:rPr kumimoji="0" lang="es-MX" sz="1700" b="0" i="0" u="none" strike="noStrike" cap="none" normalizeH="0" baseline="0" dirty="0" smtClean="0">
                          <a:ln>
                            <a:noFill/>
                          </a:ln>
                          <a:solidFill>
                            <a:schemeClr val="tx1"/>
                          </a:solidFill>
                          <a:effectLst/>
                          <a:latin typeface="Arial" charset="0"/>
                        </a:rPr>
                        <a:t>- Tener notoria negligencia, ineptitud o descuido en el desempeño de su función.</a:t>
                      </a:r>
                    </a:p>
                    <a:p>
                      <a:pPr marL="0" marR="0" lvl="0" indent="0" algn="l" defTabSz="914400" rtl="0" eaLnBrk="0" fontAlgn="base" latinLnBrk="0" hangingPunct="0">
                        <a:lnSpc>
                          <a:spcPct val="100000"/>
                        </a:lnSpc>
                        <a:spcBef>
                          <a:spcPts val="600"/>
                        </a:spcBef>
                        <a:spcAft>
                          <a:spcPct val="0"/>
                        </a:spcAft>
                        <a:buClrTx/>
                        <a:buSzTx/>
                        <a:buFontTx/>
                        <a:buNone/>
                        <a:tabLst/>
                      </a:pPr>
                      <a:r>
                        <a:rPr kumimoji="0" lang="es-MX" sz="1700" b="0" i="0" u="none" strike="noStrike" cap="none" normalizeH="0" baseline="0" dirty="0" smtClean="0">
                          <a:ln>
                            <a:noFill/>
                          </a:ln>
                          <a:solidFill>
                            <a:schemeClr val="tx1"/>
                          </a:solidFill>
                          <a:effectLst/>
                          <a:latin typeface="Arial" charset="0"/>
                        </a:rPr>
                        <a:t>- Conocer o participar en un asunto para el cual esté impedido.</a:t>
                      </a:r>
                    </a:p>
                    <a:p>
                      <a:pPr marL="0" marR="0" lvl="0" indent="0" algn="l" defTabSz="914400" rtl="0" eaLnBrk="0" fontAlgn="base" latinLnBrk="0" hangingPunct="0">
                        <a:lnSpc>
                          <a:spcPct val="100000"/>
                        </a:lnSpc>
                        <a:spcBef>
                          <a:spcPts val="600"/>
                        </a:spcBef>
                        <a:spcAft>
                          <a:spcPct val="0"/>
                        </a:spcAft>
                        <a:buClrTx/>
                        <a:buSzTx/>
                        <a:buFontTx/>
                        <a:buNone/>
                        <a:tabLst/>
                      </a:pPr>
                      <a:r>
                        <a:rPr kumimoji="0" lang="es-MX" sz="1700" b="0" i="0" u="none" strike="noStrike" cap="none" normalizeH="0" baseline="0" dirty="0" smtClean="0">
                          <a:ln>
                            <a:noFill/>
                          </a:ln>
                          <a:solidFill>
                            <a:schemeClr val="tx1"/>
                          </a:solidFill>
                          <a:effectLst/>
                          <a:latin typeface="Arial" charset="0"/>
                        </a:rPr>
                        <a:t>- Realizar nombramientos, promociones o ratificaciones violando la ley.</a:t>
                      </a:r>
                    </a:p>
                    <a:p>
                      <a:pPr marL="0" marR="0" lvl="0" indent="0" algn="l" defTabSz="914400" rtl="0" eaLnBrk="0" fontAlgn="base" latinLnBrk="0" hangingPunct="0">
                        <a:lnSpc>
                          <a:spcPct val="100000"/>
                        </a:lnSpc>
                        <a:spcBef>
                          <a:spcPts val="600"/>
                        </a:spcBef>
                        <a:spcAft>
                          <a:spcPct val="0"/>
                        </a:spcAft>
                        <a:buClrTx/>
                        <a:buSzTx/>
                        <a:buFontTx/>
                        <a:buNone/>
                        <a:tabLst/>
                      </a:pPr>
                      <a:r>
                        <a:rPr kumimoji="0" lang="es-MX" sz="1700" b="0" i="0" u="none" strike="noStrike" cap="none" normalizeH="0" baseline="0" dirty="0" smtClean="0">
                          <a:ln>
                            <a:noFill/>
                          </a:ln>
                          <a:solidFill>
                            <a:schemeClr val="tx1"/>
                          </a:solidFill>
                          <a:effectLst/>
                          <a:latin typeface="Arial" charset="0"/>
                        </a:rPr>
                        <a:t>- No preservar los principios que rigen al Instituto.</a:t>
                      </a:r>
                    </a:p>
                    <a:p>
                      <a:pPr marL="0" marR="0" lvl="0" indent="0" algn="l" defTabSz="914400" rtl="0" eaLnBrk="0" fontAlgn="base" latinLnBrk="0" hangingPunct="0">
                        <a:lnSpc>
                          <a:spcPct val="100000"/>
                        </a:lnSpc>
                        <a:spcBef>
                          <a:spcPts val="600"/>
                        </a:spcBef>
                        <a:spcAft>
                          <a:spcPct val="0"/>
                        </a:spcAft>
                        <a:buClrTx/>
                        <a:buSzTx/>
                        <a:buFontTx/>
                        <a:buNone/>
                        <a:tabLst/>
                      </a:pPr>
                      <a:r>
                        <a:rPr kumimoji="0" lang="es-MX" sz="1700" b="0" i="0" u="none" strike="noStrike" cap="none" normalizeH="0" baseline="0" dirty="0" smtClean="0">
                          <a:ln>
                            <a:noFill/>
                          </a:ln>
                          <a:solidFill>
                            <a:schemeClr val="tx1"/>
                          </a:solidFill>
                          <a:effectLst/>
                          <a:latin typeface="Arial" charset="0"/>
                        </a:rPr>
                        <a:t>- Emitir opinión pública que implique prejuzgar sobre un asunto de su conocimiento.</a:t>
                      </a:r>
                    </a:p>
                    <a:p>
                      <a:pPr marL="285750" marR="0" lvl="0" indent="-285750" algn="l" defTabSz="914400" rtl="0" eaLnBrk="0" fontAlgn="base" latinLnBrk="0" hangingPunct="0">
                        <a:lnSpc>
                          <a:spcPct val="100000"/>
                        </a:lnSpc>
                        <a:spcBef>
                          <a:spcPts val="600"/>
                        </a:spcBef>
                        <a:spcAft>
                          <a:spcPct val="0"/>
                        </a:spcAft>
                        <a:buClrTx/>
                        <a:buSzTx/>
                        <a:buFontTx/>
                        <a:buChar char="-"/>
                        <a:tabLst/>
                      </a:pPr>
                      <a:r>
                        <a:rPr kumimoji="0" lang="es-MX" sz="1700" b="0" i="0" u="none" strike="noStrike" cap="none" normalizeH="0" baseline="0" dirty="0" smtClean="0">
                          <a:ln>
                            <a:noFill/>
                          </a:ln>
                          <a:solidFill>
                            <a:schemeClr val="tx1"/>
                          </a:solidFill>
                          <a:effectLst/>
                          <a:latin typeface="Arial" charset="0"/>
                        </a:rPr>
                        <a:t>Dejar de desempeñar las funciones o labores que tenga a su cargo.</a:t>
                      </a:r>
                    </a:p>
                    <a:p>
                      <a:pPr marL="0" marR="0" lvl="0" indent="0" algn="l" defTabSz="914400" rtl="0" eaLnBrk="0" fontAlgn="base" latinLnBrk="0" hangingPunct="0">
                        <a:lnSpc>
                          <a:spcPct val="100000"/>
                        </a:lnSpc>
                        <a:spcBef>
                          <a:spcPts val="600"/>
                        </a:spcBef>
                        <a:spcAft>
                          <a:spcPct val="0"/>
                        </a:spcAft>
                        <a:buClrTx/>
                        <a:buSzTx/>
                        <a:buFontTx/>
                        <a:buNone/>
                        <a:tabLst/>
                      </a:pPr>
                      <a:r>
                        <a:rPr kumimoji="0" lang="es-MX" sz="1700" b="0" i="0" u="none" strike="noStrike" cap="none" normalizeH="0" baseline="0" dirty="0" smtClean="0">
                          <a:ln>
                            <a:noFill/>
                          </a:ln>
                          <a:solidFill>
                            <a:schemeClr val="tx1"/>
                          </a:solidFill>
                          <a:effectLst/>
                          <a:latin typeface="Arial" charset="0"/>
                        </a:rPr>
                        <a:t>- Las demás que establezca la </a:t>
                      </a:r>
                      <a:r>
                        <a:rPr kumimoji="0" lang="es-MX" sz="1700" b="0" i="0" u="none" strike="noStrike" cap="none" normalizeH="0" baseline="0" dirty="0" err="1" smtClean="0">
                          <a:ln>
                            <a:noFill/>
                          </a:ln>
                          <a:solidFill>
                            <a:schemeClr val="tx1"/>
                          </a:solidFill>
                          <a:effectLst/>
                          <a:latin typeface="Arial" charset="0"/>
                        </a:rPr>
                        <a:t>Lgipe</a:t>
                      </a:r>
                      <a:r>
                        <a:rPr kumimoji="0" lang="es-MX" sz="1700" b="0" i="0" u="none" strike="noStrike" cap="none" normalizeH="0" baseline="0" dirty="0" smtClean="0">
                          <a:ln>
                            <a:noFill/>
                          </a:ln>
                          <a:solidFill>
                            <a:schemeClr val="tx1"/>
                          </a:solidFill>
                          <a:effectLst/>
                          <a:latin typeface="Arial" charset="0"/>
                        </a:rPr>
                        <a:t> o las leyes que resulten aplicables.</a:t>
                      </a:r>
                    </a:p>
                  </a:txBody>
                  <a:tcPr marL="91432" marR="91432" anchor="ctr" horzOverflow="overflow"/>
                </a:tc>
                <a:extLst>
                  <a:ext uri="{0D108BD9-81ED-4DB2-BD59-A6C34878D82A}">
                    <a16:rowId xmlns:a16="http://schemas.microsoft.com/office/drawing/2014/main" val="10001"/>
                  </a:ext>
                </a:extLst>
              </a:tr>
            </a:tbl>
          </a:graphicData>
        </a:graphic>
      </p:graphicFrame>
      <p:sp>
        <p:nvSpPr>
          <p:cNvPr id="58385" name="9 CuadroTexto"/>
          <p:cNvSpPr txBox="1">
            <a:spLocks noChangeArrowheads="1"/>
          </p:cNvSpPr>
          <p:nvPr/>
        </p:nvSpPr>
        <p:spPr bwMode="auto">
          <a:xfrm>
            <a:off x="250825" y="6186064"/>
            <a:ext cx="7345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dirty="0" smtClean="0">
                <a:solidFill>
                  <a:srgbClr val="000000"/>
                </a:solidFill>
              </a:rPr>
              <a:t>Artículos 479, 490, 1 de la </a:t>
            </a:r>
            <a:r>
              <a:rPr lang="es-MX" altLang="es-MX" sz="1200" i="1" dirty="0" err="1" smtClean="0">
                <a:solidFill>
                  <a:srgbClr val="000000"/>
                </a:solidFill>
              </a:rPr>
              <a:t>Lgipe</a:t>
            </a:r>
            <a:r>
              <a:rPr lang="es-MX" altLang="es-MX" sz="1200" i="1" dirty="0" smtClean="0">
                <a:solidFill>
                  <a:srgbClr val="000000"/>
                </a:solidFill>
              </a:rPr>
              <a:t>.</a:t>
            </a:r>
          </a:p>
          <a:p>
            <a:pPr algn="r" defTabSz="914400" eaLnBrk="1" fontAlgn="base" hangingPunct="1">
              <a:spcBef>
                <a:spcPct val="0"/>
              </a:spcBef>
              <a:spcAft>
                <a:spcPct val="0"/>
              </a:spcAft>
            </a:pPr>
            <a:r>
              <a:rPr lang="es-MX" altLang="es-MX" sz="1200" i="1" dirty="0" smtClean="0">
                <a:solidFill>
                  <a:srgbClr val="000000"/>
                </a:solidFill>
              </a:rPr>
              <a:t>Para la determinación de responsabilidades administrativas se aplicará el régimen y procedimientos establecidos en la Ley General de Responsabilidades Administrativas</a:t>
            </a:r>
          </a:p>
        </p:txBody>
      </p:sp>
      <p:sp>
        <p:nvSpPr>
          <p:cNvPr id="58386" name="AutoShape 21"/>
          <p:cNvSpPr>
            <a:spLocks noChangeArrowheads="1"/>
          </p:cNvSpPr>
          <p:nvPr/>
        </p:nvSpPr>
        <p:spPr bwMode="auto">
          <a:xfrm>
            <a:off x="250825" y="1526713"/>
            <a:ext cx="4752975" cy="311150"/>
          </a:xfrm>
          <a:prstGeom prst="roundRect">
            <a:avLst>
              <a:gd name="adj" fmla="val 16667"/>
            </a:avLst>
          </a:prstGeom>
          <a:noFill/>
          <a:ln w="28575">
            <a:solidFill>
              <a:srgbClr val="24533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fontAlgn="base">
              <a:spcBef>
                <a:spcPct val="0"/>
              </a:spcBef>
              <a:spcAft>
                <a:spcPct val="0"/>
              </a:spcAft>
            </a:pPr>
            <a:r>
              <a:rPr lang="es-MX" altLang="es-MX" sz="1400" smtClean="0">
                <a:solidFill>
                  <a:srgbClr val="000000"/>
                </a:solidFill>
              </a:rPr>
              <a:t>Consejeros Electorales: Cámara de Diputados</a:t>
            </a:r>
          </a:p>
        </p:txBody>
      </p:sp>
      <p:sp>
        <p:nvSpPr>
          <p:cNvPr id="58387" name="14 Rectángulo redondeado"/>
          <p:cNvSpPr>
            <a:spLocks noChangeArrowheads="1"/>
          </p:cNvSpPr>
          <p:nvPr/>
        </p:nvSpPr>
        <p:spPr bwMode="auto">
          <a:xfrm>
            <a:off x="167268" y="1926763"/>
            <a:ext cx="5051503" cy="288925"/>
          </a:xfrm>
          <a:prstGeom prst="roundRect">
            <a:avLst>
              <a:gd name="adj" fmla="val 16667"/>
            </a:avLst>
          </a:prstGeom>
          <a:solidFill>
            <a:schemeClr val="bg1"/>
          </a:solidFill>
          <a:ln w="28575" algn="ctr">
            <a:solidFill>
              <a:srgbClr val="24533A"/>
            </a:solidFill>
            <a:round/>
            <a:headEnd/>
            <a:tailEnd/>
          </a:ln>
        </p:spPr>
        <p:txBody>
          <a:bodyPr/>
          <a:lstStyle/>
          <a:p>
            <a:pPr defTabSz="914400" fontAlgn="base">
              <a:spcBef>
                <a:spcPct val="0"/>
              </a:spcBef>
              <a:spcAft>
                <a:spcPct val="0"/>
              </a:spcAft>
            </a:pPr>
            <a:r>
              <a:rPr lang="es-MX" altLang="es-MX" sz="1400" dirty="0" smtClean="0">
                <a:solidFill>
                  <a:srgbClr val="000000"/>
                </a:solidFill>
              </a:rPr>
              <a:t>Secretario Ejecutivo y Directores Ejecutivos: OIC del Instituto</a:t>
            </a:r>
          </a:p>
        </p:txBody>
      </p:sp>
    </p:spTree>
    <p:extLst>
      <p:ext uri="{BB962C8B-B14F-4D97-AF65-F5344CB8AC3E}">
        <p14:creationId xmlns:p14="http://schemas.microsoft.com/office/powerpoint/2010/main" val="35404629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50"/>
          <p:cNvSpPr>
            <a:spLocks noChangeArrowheads="1"/>
          </p:cNvSpPr>
          <p:nvPr/>
        </p:nvSpPr>
        <p:spPr bwMode="auto">
          <a:xfrm>
            <a:off x="1284869" y="1115395"/>
            <a:ext cx="1143000" cy="720725"/>
          </a:xfrm>
          <a:prstGeom prst="roundRect">
            <a:avLst>
              <a:gd name="adj" fmla="val 16667"/>
            </a:avLst>
          </a:prstGeom>
          <a:solidFill>
            <a:srgbClr val="F0F0F0"/>
          </a:solidFill>
          <a:ln w="28575">
            <a:solidFill>
              <a:srgbClr val="24533A"/>
            </a:solidFill>
            <a:round/>
            <a:headEnd/>
            <a:tailEnd/>
          </a:ln>
        </p:spPr>
        <p:txBody>
          <a:bodyPr wrap="none" anchor="ctr"/>
          <a:lstStyle/>
          <a:p>
            <a:pPr defTabSz="914400" fontAlgn="base">
              <a:spcBef>
                <a:spcPct val="0"/>
              </a:spcBef>
              <a:spcAft>
                <a:spcPct val="0"/>
              </a:spcAft>
            </a:pPr>
            <a:r>
              <a:rPr lang="es-MX" altLang="es-MX" sz="1600" dirty="0" smtClean="0">
                <a:solidFill>
                  <a:srgbClr val="000000"/>
                </a:solidFill>
              </a:rPr>
              <a:t>Sanciones</a:t>
            </a:r>
          </a:p>
          <a:p>
            <a:pPr defTabSz="914400" fontAlgn="base">
              <a:spcBef>
                <a:spcPct val="0"/>
              </a:spcBef>
              <a:spcAft>
                <a:spcPct val="0"/>
              </a:spcAft>
            </a:pPr>
            <a:r>
              <a:rPr lang="es-MX" altLang="es-MX" sz="1600" dirty="0" smtClean="0">
                <a:solidFill>
                  <a:srgbClr val="000000"/>
                </a:solidFill>
              </a:rPr>
              <a:t>Faltas no</a:t>
            </a:r>
          </a:p>
          <a:p>
            <a:pPr defTabSz="914400" fontAlgn="base">
              <a:spcBef>
                <a:spcPct val="0"/>
              </a:spcBef>
              <a:spcAft>
                <a:spcPct val="0"/>
              </a:spcAft>
            </a:pPr>
            <a:r>
              <a:rPr lang="es-MX" altLang="es-MX" sz="1600" dirty="0" smtClean="0">
                <a:solidFill>
                  <a:srgbClr val="000000"/>
                </a:solidFill>
              </a:rPr>
              <a:t> graves</a:t>
            </a:r>
          </a:p>
        </p:txBody>
      </p:sp>
      <p:sp>
        <p:nvSpPr>
          <p:cNvPr id="58372" name="Text Box 4"/>
          <p:cNvSpPr txBox="1">
            <a:spLocks noChangeArrowheads="1"/>
          </p:cNvSpPr>
          <p:nvPr/>
        </p:nvSpPr>
        <p:spPr bwMode="auto">
          <a:xfrm>
            <a:off x="3327400" y="3524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endParaRPr lang="es-MX" altLang="es-MX" b="1" smtClean="0">
              <a:solidFill>
                <a:srgbClr val="000000"/>
              </a:solidFill>
            </a:endParaRPr>
          </a:p>
        </p:txBody>
      </p:sp>
      <p:sp>
        <p:nvSpPr>
          <p:cNvPr id="58373" name="Text Box 5"/>
          <p:cNvSpPr txBox="1">
            <a:spLocks noChangeArrowheads="1"/>
          </p:cNvSpPr>
          <p:nvPr/>
        </p:nvSpPr>
        <p:spPr bwMode="auto">
          <a:xfrm>
            <a:off x="1285875" y="-20638"/>
            <a:ext cx="7812088"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MX" altLang="es-MX" sz="2000" b="1" dirty="0" smtClean="0">
                <a:solidFill>
                  <a:srgbClr val="FFFFFF"/>
                </a:solidFill>
                <a:cs typeface="Arial" charset="0"/>
              </a:rPr>
              <a:t>Sanciones</a:t>
            </a:r>
            <a:endParaRPr lang="es-ES" altLang="es-MX" sz="2000" b="1" dirty="0" smtClean="0">
              <a:solidFill>
                <a:srgbClr val="FFFFFF"/>
              </a:solidFill>
              <a:cs typeface="Arial" charset="0"/>
            </a:endParaRPr>
          </a:p>
        </p:txBody>
      </p:sp>
      <p:sp>
        <p:nvSpPr>
          <p:cNvPr id="58376" name="AutoShape 51"/>
          <p:cNvSpPr>
            <a:spLocks noChangeArrowheads="1"/>
          </p:cNvSpPr>
          <p:nvPr/>
        </p:nvSpPr>
        <p:spPr bwMode="auto">
          <a:xfrm>
            <a:off x="3376918" y="696183"/>
            <a:ext cx="3836487" cy="1545216"/>
          </a:xfrm>
          <a:prstGeom prst="roundRect">
            <a:avLst>
              <a:gd name="adj" fmla="val 16667"/>
            </a:avLst>
          </a:prstGeom>
          <a:noFill/>
          <a:ln w="28575">
            <a:solidFill>
              <a:srgbClr val="24533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just" defTabSz="914400" fontAlgn="base">
              <a:spcBef>
                <a:spcPts val="600"/>
              </a:spcBef>
              <a:spcAft>
                <a:spcPct val="0"/>
              </a:spcAft>
            </a:pPr>
            <a:r>
              <a:rPr lang="es-MX" altLang="es-MX" sz="1500" dirty="0" smtClean="0">
                <a:solidFill>
                  <a:srgbClr val="000000"/>
                </a:solidFill>
              </a:rPr>
              <a:t>-Amonestación pública o privada</a:t>
            </a:r>
          </a:p>
          <a:p>
            <a:pPr algn="just" defTabSz="914400" fontAlgn="base">
              <a:spcBef>
                <a:spcPts val="600"/>
              </a:spcBef>
              <a:spcAft>
                <a:spcPct val="0"/>
              </a:spcAft>
            </a:pPr>
            <a:r>
              <a:rPr lang="es-MX" altLang="es-MX" sz="1500" dirty="0" smtClean="0">
                <a:solidFill>
                  <a:srgbClr val="000000"/>
                </a:solidFill>
              </a:rPr>
              <a:t>-Suspensión del empleo, cargo o comisión</a:t>
            </a:r>
          </a:p>
          <a:p>
            <a:pPr algn="just" defTabSz="914400" fontAlgn="base">
              <a:spcBef>
                <a:spcPts val="600"/>
              </a:spcBef>
              <a:spcAft>
                <a:spcPct val="0"/>
              </a:spcAft>
            </a:pPr>
            <a:r>
              <a:rPr lang="es-MX" altLang="es-MX" sz="1500" dirty="0" smtClean="0">
                <a:solidFill>
                  <a:srgbClr val="000000"/>
                </a:solidFill>
              </a:rPr>
              <a:t>-Destitución del empleo, cargo o comisión</a:t>
            </a:r>
          </a:p>
          <a:p>
            <a:pPr algn="just" defTabSz="914400" fontAlgn="base">
              <a:spcBef>
                <a:spcPts val="600"/>
              </a:spcBef>
              <a:spcAft>
                <a:spcPct val="0"/>
              </a:spcAft>
            </a:pPr>
            <a:r>
              <a:rPr lang="es-MX" altLang="es-MX" sz="1500" dirty="0" smtClean="0">
                <a:solidFill>
                  <a:srgbClr val="000000"/>
                </a:solidFill>
              </a:rPr>
              <a:t>-Inhabilitación temporal (no menor de</a:t>
            </a:r>
          </a:p>
          <a:p>
            <a:pPr algn="just" defTabSz="914400" fontAlgn="base">
              <a:spcBef>
                <a:spcPts val="600"/>
              </a:spcBef>
              <a:spcAft>
                <a:spcPct val="0"/>
              </a:spcAft>
            </a:pPr>
            <a:r>
              <a:rPr lang="es-MX" altLang="es-MX" sz="1500" dirty="0" smtClean="0">
                <a:solidFill>
                  <a:srgbClr val="000000"/>
                </a:solidFill>
              </a:rPr>
              <a:t> 3 meses, ni mayor de un año)</a:t>
            </a:r>
          </a:p>
        </p:txBody>
      </p:sp>
      <p:sp>
        <p:nvSpPr>
          <p:cNvPr id="58385" name="9 CuadroTexto"/>
          <p:cNvSpPr txBox="1">
            <a:spLocks noChangeArrowheads="1"/>
          </p:cNvSpPr>
          <p:nvPr/>
        </p:nvSpPr>
        <p:spPr bwMode="auto">
          <a:xfrm>
            <a:off x="250825" y="6052245"/>
            <a:ext cx="7345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dirty="0" smtClean="0">
                <a:solidFill>
                  <a:srgbClr val="000000"/>
                </a:solidFill>
              </a:rPr>
              <a:t>Artículos 75, 78 y 79 Ley General de Responsabilidades Administrativas.</a:t>
            </a:r>
          </a:p>
          <a:p>
            <a:pPr algn="r" defTabSz="914400" eaLnBrk="1" fontAlgn="base" hangingPunct="1">
              <a:spcBef>
                <a:spcPct val="0"/>
              </a:spcBef>
              <a:spcAft>
                <a:spcPct val="0"/>
              </a:spcAft>
            </a:pPr>
            <a:r>
              <a:rPr lang="es-MX" altLang="es-MX" sz="1200" i="1" dirty="0" smtClean="0">
                <a:solidFill>
                  <a:srgbClr val="000000"/>
                </a:solidFill>
              </a:rPr>
              <a:t>Para la determinación de responsabilidades administrativas se aplicará el régimen y procedimientos establecidos en la Ley General de Responsabilidades Administrativas</a:t>
            </a:r>
          </a:p>
        </p:txBody>
      </p:sp>
      <p:sp>
        <p:nvSpPr>
          <p:cNvPr id="14" name="AutoShape 51"/>
          <p:cNvSpPr>
            <a:spLocks noChangeArrowheads="1"/>
          </p:cNvSpPr>
          <p:nvPr/>
        </p:nvSpPr>
        <p:spPr bwMode="auto">
          <a:xfrm>
            <a:off x="2057369" y="2316853"/>
            <a:ext cx="6484464" cy="3545825"/>
          </a:xfrm>
          <a:prstGeom prst="roundRect">
            <a:avLst>
              <a:gd name="adj" fmla="val 16667"/>
            </a:avLst>
          </a:prstGeom>
          <a:noFill/>
          <a:ln w="28575">
            <a:solidFill>
              <a:srgbClr val="24533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just" defTabSz="914400" fontAlgn="base">
              <a:spcBef>
                <a:spcPts val="600"/>
              </a:spcBef>
              <a:spcAft>
                <a:spcPct val="0"/>
              </a:spcAft>
            </a:pPr>
            <a:endParaRPr lang="es-MX" altLang="es-MX" sz="1500" dirty="0" smtClean="0">
              <a:solidFill>
                <a:srgbClr val="000000"/>
              </a:solidFill>
            </a:endParaRPr>
          </a:p>
          <a:p>
            <a:pPr algn="just" defTabSz="914400" fontAlgn="base">
              <a:spcBef>
                <a:spcPts val="600"/>
              </a:spcBef>
              <a:spcAft>
                <a:spcPct val="0"/>
              </a:spcAft>
            </a:pPr>
            <a:endParaRPr lang="es-MX" altLang="es-MX" sz="1500" dirty="0" smtClean="0">
              <a:solidFill>
                <a:srgbClr val="000000"/>
              </a:solidFill>
            </a:endParaRPr>
          </a:p>
          <a:p>
            <a:pPr algn="just" defTabSz="914400" fontAlgn="base">
              <a:spcBef>
                <a:spcPts val="600"/>
              </a:spcBef>
              <a:spcAft>
                <a:spcPct val="0"/>
              </a:spcAft>
            </a:pPr>
            <a:r>
              <a:rPr lang="es-MX" altLang="es-MX" sz="1500" dirty="0" smtClean="0">
                <a:solidFill>
                  <a:srgbClr val="000000"/>
                </a:solidFill>
              </a:rPr>
              <a:t>-Suspensión del empleo, cargo o comisión (de 30 a 90 días naturales)</a:t>
            </a:r>
          </a:p>
          <a:p>
            <a:pPr algn="just" defTabSz="914400" fontAlgn="base">
              <a:spcBef>
                <a:spcPts val="600"/>
              </a:spcBef>
              <a:spcAft>
                <a:spcPct val="0"/>
              </a:spcAft>
            </a:pPr>
            <a:r>
              <a:rPr lang="es-MX" altLang="es-MX" sz="1500" dirty="0" smtClean="0">
                <a:solidFill>
                  <a:srgbClr val="000000"/>
                </a:solidFill>
              </a:rPr>
              <a:t>-Destitución del empleo, cargo o comisión</a:t>
            </a:r>
          </a:p>
          <a:p>
            <a:pPr algn="just" defTabSz="914400" fontAlgn="base">
              <a:spcBef>
                <a:spcPts val="600"/>
              </a:spcBef>
              <a:spcAft>
                <a:spcPct val="0"/>
              </a:spcAft>
            </a:pPr>
            <a:r>
              <a:rPr lang="es-MX" altLang="es-MX" sz="1500" dirty="0" smtClean="0">
                <a:solidFill>
                  <a:srgbClr val="000000"/>
                </a:solidFill>
              </a:rPr>
              <a:t>- Sanción económica</a:t>
            </a:r>
          </a:p>
          <a:p>
            <a:pPr algn="just" defTabSz="914400" fontAlgn="base">
              <a:spcBef>
                <a:spcPts val="600"/>
              </a:spcBef>
              <a:spcAft>
                <a:spcPct val="0"/>
              </a:spcAft>
            </a:pPr>
            <a:r>
              <a:rPr lang="es-MX" altLang="es-MX" sz="1500" dirty="0" smtClean="0">
                <a:solidFill>
                  <a:srgbClr val="000000"/>
                </a:solidFill>
              </a:rPr>
              <a:t>-Inhabilitación temporal (de 1 hasta 10 años cuando el monto de la</a:t>
            </a:r>
          </a:p>
          <a:p>
            <a:pPr algn="just" defTabSz="914400" fontAlgn="base">
              <a:spcBef>
                <a:spcPts val="600"/>
              </a:spcBef>
              <a:spcAft>
                <a:spcPct val="0"/>
              </a:spcAft>
            </a:pPr>
            <a:r>
              <a:rPr lang="es-MX" altLang="es-MX" sz="1500" dirty="0" smtClean="0">
                <a:solidFill>
                  <a:srgbClr val="000000"/>
                </a:solidFill>
              </a:rPr>
              <a:t> afectación </a:t>
            </a:r>
            <a:r>
              <a:rPr lang="es-MX" altLang="es-MX" sz="1500" dirty="0">
                <a:solidFill>
                  <a:srgbClr val="000000"/>
                </a:solidFill>
              </a:rPr>
              <a:t>n</a:t>
            </a:r>
            <a:r>
              <a:rPr lang="es-MX" altLang="es-MX" sz="1500" dirty="0" smtClean="0">
                <a:solidFill>
                  <a:srgbClr val="000000"/>
                </a:solidFill>
              </a:rPr>
              <a:t>o excede de 200 veces el valor diario de la UMA y de 10</a:t>
            </a:r>
          </a:p>
          <a:p>
            <a:pPr algn="just" defTabSz="914400" fontAlgn="base">
              <a:spcBef>
                <a:spcPts val="600"/>
              </a:spcBef>
              <a:spcAft>
                <a:spcPct val="0"/>
              </a:spcAft>
            </a:pPr>
            <a:r>
              <a:rPr lang="es-MX" altLang="es-MX" sz="1500" dirty="0" smtClean="0">
                <a:solidFill>
                  <a:srgbClr val="000000"/>
                </a:solidFill>
              </a:rPr>
              <a:t> a 20 años si excede ese valor. Si no se causan daños o perjuicios, ni</a:t>
            </a:r>
          </a:p>
          <a:p>
            <a:pPr algn="just" defTabSz="914400" fontAlgn="base">
              <a:spcBef>
                <a:spcPts val="600"/>
              </a:spcBef>
              <a:spcAft>
                <a:spcPct val="0"/>
              </a:spcAft>
            </a:pPr>
            <a:r>
              <a:rPr lang="es-MX" altLang="es-MX" sz="1500" dirty="0" smtClean="0">
                <a:solidFill>
                  <a:srgbClr val="000000"/>
                </a:solidFill>
              </a:rPr>
              <a:t>existe beneficio o lucro, se podrá imponer de 3 meses a un año)</a:t>
            </a:r>
          </a:p>
          <a:p>
            <a:pPr algn="just" defTabSz="914400" fontAlgn="base">
              <a:spcBef>
                <a:spcPts val="600"/>
              </a:spcBef>
              <a:spcAft>
                <a:spcPct val="0"/>
              </a:spcAft>
            </a:pPr>
            <a:r>
              <a:rPr lang="es-MX" altLang="es-MX" sz="1500" dirty="0" smtClean="0">
                <a:solidFill>
                  <a:srgbClr val="000000"/>
                </a:solidFill>
              </a:rPr>
              <a:t>-Si la falta le generó beneficios económicos al servidor público o a</a:t>
            </a:r>
          </a:p>
          <a:p>
            <a:pPr algn="just" defTabSz="914400" fontAlgn="base">
              <a:spcBef>
                <a:spcPts val="600"/>
              </a:spcBef>
              <a:spcAft>
                <a:spcPct val="0"/>
              </a:spcAft>
            </a:pPr>
            <a:r>
              <a:rPr lang="es-MX" altLang="es-MX" sz="1500" dirty="0" smtClean="0">
                <a:solidFill>
                  <a:srgbClr val="000000"/>
                </a:solidFill>
              </a:rPr>
              <a:t> cualquiera de los personas precisadas en el art. 52, se le impondrá</a:t>
            </a:r>
          </a:p>
          <a:p>
            <a:pPr algn="just" defTabSz="914400" fontAlgn="base">
              <a:spcBef>
                <a:spcPts val="600"/>
              </a:spcBef>
              <a:spcAft>
                <a:spcPct val="0"/>
              </a:spcAft>
            </a:pPr>
            <a:r>
              <a:rPr lang="es-MX" altLang="es-MX" sz="1500" dirty="0" smtClean="0">
                <a:solidFill>
                  <a:srgbClr val="000000"/>
                </a:solidFill>
              </a:rPr>
              <a:t> sanción económica de hasta 2 tantos de los beneficios obtenidos</a:t>
            </a:r>
          </a:p>
          <a:p>
            <a:pPr algn="just" defTabSz="914400" fontAlgn="base">
              <a:spcBef>
                <a:spcPts val="600"/>
              </a:spcBef>
              <a:spcAft>
                <a:spcPct val="0"/>
              </a:spcAft>
            </a:pPr>
            <a:r>
              <a:rPr lang="es-MX" altLang="es-MX" sz="1500" dirty="0" smtClean="0">
                <a:solidFill>
                  <a:srgbClr val="000000"/>
                </a:solidFill>
              </a:rPr>
              <a:t>-Indemnización </a:t>
            </a:r>
            <a:endParaRPr lang="es-MX" altLang="es-MX" sz="1500" dirty="0">
              <a:solidFill>
                <a:srgbClr val="000000"/>
              </a:solidFill>
            </a:endParaRPr>
          </a:p>
          <a:p>
            <a:pPr algn="just" defTabSz="914400" fontAlgn="base">
              <a:spcBef>
                <a:spcPts val="600"/>
              </a:spcBef>
              <a:spcAft>
                <a:spcPct val="0"/>
              </a:spcAft>
            </a:pPr>
            <a:endParaRPr lang="es-MX" altLang="es-MX" sz="1500" dirty="0" smtClean="0">
              <a:solidFill>
                <a:srgbClr val="000000"/>
              </a:solidFill>
            </a:endParaRPr>
          </a:p>
          <a:p>
            <a:pPr algn="just" defTabSz="914400" fontAlgn="base">
              <a:spcBef>
                <a:spcPts val="600"/>
              </a:spcBef>
              <a:spcAft>
                <a:spcPct val="0"/>
              </a:spcAft>
            </a:pPr>
            <a:r>
              <a:rPr lang="es-MX" altLang="es-MX" sz="1500" dirty="0" smtClean="0">
                <a:solidFill>
                  <a:srgbClr val="000000"/>
                </a:solidFill>
              </a:rPr>
              <a:t> </a:t>
            </a:r>
          </a:p>
        </p:txBody>
      </p:sp>
      <p:sp>
        <p:nvSpPr>
          <p:cNvPr id="3" name="Rectángulo redondeado 2"/>
          <p:cNvSpPr/>
          <p:nvPr/>
        </p:nvSpPr>
        <p:spPr>
          <a:xfrm>
            <a:off x="189574" y="3166952"/>
            <a:ext cx="1505415" cy="947853"/>
          </a:xfrm>
          <a:prstGeom prst="roundRect">
            <a:avLst/>
          </a:prstGeom>
          <a:solidFill>
            <a:schemeClr val="bg1"/>
          </a:solidFill>
          <a:ln w="28575">
            <a:solidFill>
              <a:srgbClr val="2453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dirty="0" smtClean="0">
                <a:solidFill>
                  <a:schemeClr val="tx1"/>
                </a:solidFill>
              </a:rPr>
              <a:t>Sanciones</a:t>
            </a:r>
          </a:p>
          <a:p>
            <a:pPr algn="ctr"/>
            <a:r>
              <a:rPr lang="es-MX" sz="1600" dirty="0" smtClean="0">
                <a:solidFill>
                  <a:schemeClr val="tx1"/>
                </a:solidFill>
              </a:rPr>
              <a:t>Faltas graves</a:t>
            </a:r>
            <a:endParaRPr lang="es-MX" sz="1600" dirty="0">
              <a:solidFill>
                <a:schemeClr val="tx1"/>
              </a:solidFill>
            </a:endParaRPr>
          </a:p>
        </p:txBody>
      </p:sp>
      <p:cxnSp>
        <p:nvCxnSpPr>
          <p:cNvPr id="7" name="Conector recto de flecha 6"/>
          <p:cNvCxnSpPr>
            <a:stCxn id="58370" idx="3"/>
            <a:endCxn id="58376" idx="1"/>
          </p:cNvCxnSpPr>
          <p:nvPr/>
        </p:nvCxnSpPr>
        <p:spPr>
          <a:xfrm flipV="1">
            <a:off x="2427869" y="1468791"/>
            <a:ext cx="949049" cy="6967"/>
          </a:xfrm>
          <a:prstGeom prst="straightConnector1">
            <a:avLst/>
          </a:prstGeom>
          <a:ln>
            <a:solidFill>
              <a:srgbClr val="24533A"/>
            </a:solidFill>
            <a:tailEnd type="triangle"/>
          </a:ln>
        </p:spPr>
        <p:style>
          <a:lnRef idx="2">
            <a:schemeClr val="accent1"/>
          </a:lnRef>
          <a:fillRef idx="0">
            <a:schemeClr val="accent1"/>
          </a:fillRef>
          <a:effectRef idx="1">
            <a:schemeClr val="accent1"/>
          </a:effectRef>
          <a:fontRef idx="minor">
            <a:schemeClr val="tx1"/>
          </a:fontRef>
        </p:style>
      </p:cxnSp>
      <p:cxnSp>
        <p:nvCxnSpPr>
          <p:cNvPr id="20" name="Conector recto de flecha 19"/>
          <p:cNvCxnSpPr/>
          <p:nvPr/>
        </p:nvCxnSpPr>
        <p:spPr>
          <a:xfrm>
            <a:off x="1717291" y="3640879"/>
            <a:ext cx="317776" cy="0"/>
          </a:xfrm>
          <a:prstGeom prst="straightConnector1">
            <a:avLst/>
          </a:prstGeom>
          <a:ln>
            <a:solidFill>
              <a:srgbClr val="24533A"/>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77218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13"/>
          <p:cNvSpPr>
            <a:spLocks noChangeArrowheads="1"/>
          </p:cNvSpPr>
          <p:nvPr/>
        </p:nvSpPr>
        <p:spPr bwMode="auto">
          <a:xfrm>
            <a:off x="1003610" y="2354227"/>
            <a:ext cx="7337502" cy="1470025"/>
          </a:xfrm>
          <a:prstGeom prst="rect">
            <a:avLst/>
          </a:prstGeom>
          <a:noFill/>
          <a:ln w="9525">
            <a:noFill/>
            <a:miter lim="800000"/>
            <a:headEnd/>
            <a:tailEnd/>
          </a:ln>
        </p:spPr>
        <p:txBody>
          <a:bodyPr anchor="ctr"/>
          <a:lstStyle/>
          <a:p>
            <a:pPr algn="ctr" defTabSz="914400" eaLnBrk="0" fontAlgn="base" hangingPunct="0">
              <a:spcBef>
                <a:spcPct val="0"/>
              </a:spcBef>
              <a:spcAft>
                <a:spcPct val="0"/>
              </a:spcAft>
              <a:defRPr/>
            </a:pPr>
            <a:r>
              <a:rPr lang="es-MX" sz="3600" dirty="0" smtClean="0">
                <a:solidFill>
                  <a:srgbClr val="0E502B"/>
                </a:solidFill>
              </a:rPr>
              <a:t>3. Individualización de </a:t>
            </a:r>
            <a:r>
              <a:rPr lang="es-MX" sz="3600" smtClean="0">
                <a:solidFill>
                  <a:srgbClr val="0E502B"/>
                </a:solidFill>
              </a:rPr>
              <a:t>la sanción</a:t>
            </a:r>
            <a:endParaRPr lang="es-MX" sz="3600" dirty="0">
              <a:solidFill>
                <a:srgbClr val="0E502B"/>
              </a:solidFill>
            </a:endParaRPr>
          </a:p>
        </p:txBody>
      </p:sp>
    </p:spTree>
    <p:extLst>
      <p:ext uri="{BB962C8B-B14F-4D97-AF65-F5344CB8AC3E}">
        <p14:creationId xmlns:p14="http://schemas.microsoft.com/office/powerpoint/2010/main" val="30093071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4"/>
          <p:cNvSpPr txBox="1">
            <a:spLocks noChangeArrowheads="1"/>
          </p:cNvSpPr>
          <p:nvPr/>
        </p:nvSpPr>
        <p:spPr bwMode="auto">
          <a:xfrm>
            <a:off x="4500563" y="44450"/>
            <a:ext cx="460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ES" altLang="es-MX" sz="2000" b="1" smtClean="0">
                <a:solidFill>
                  <a:srgbClr val="FFFFFF"/>
                </a:solidFill>
              </a:rPr>
              <a:t>Determinación de la sanción</a:t>
            </a:r>
          </a:p>
        </p:txBody>
      </p:sp>
      <p:sp>
        <p:nvSpPr>
          <p:cNvPr id="14339" name="7 Rectángulo redondeado"/>
          <p:cNvSpPr>
            <a:spLocks noChangeArrowheads="1"/>
          </p:cNvSpPr>
          <p:nvPr/>
        </p:nvSpPr>
        <p:spPr bwMode="auto">
          <a:xfrm>
            <a:off x="2987675" y="981075"/>
            <a:ext cx="5545138" cy="2246313"/>
          </a:xfrm>
          <a:prstGeom prst="roundRect">
            <a:avLst>
              <a:gd name="adj" fmla="val 16667"/>
            </a:avLst>
          </a:prstGeom>
          <a:noFill/>
          <a:ln w="28575" algn="ctr">
            <a:solidFill>
              <a:srgbClr val="24533A"/>
            </a:solidFill>
            <a:round/>
            <a:headEnd/>
            <a:tailEnd/>
          </a:ln>
        </p:spPr>
        <p:txBody>
          <a:bodyPr>
            <a:spAutoFit/>
          </a:bodyPr>
          <a:lstStyle/>
          <a:p>
            <a:pPr algn="just" defTabSz="914400" fontAlgn="base">
              <a:spcBef>
                <a:spcPct val="20000"/>
              </a:spcBef>
              <a:spcAft>
                <a:spcPct val="0"/>
              </a:spcAft>
              <a:buClr>
                <a:srgbClr val="000000"/>
              </a:buClr>
              <a:buSzPct val="70000"/>
              <a:buFont typeface="Wingdings" pitchFamily="2" charset="2"/>
              <a:buNone/>
            </a:pPr>
            <a:r>
              <a:rPr lang="es-MX" altLang="es-MX" smtClean="0">
                <a:solidFill>
                  <a:srgbClr val="000000"/>
                </a:solidFill>
              </a:rPr>
              <a:t>Obliga, con carácter general, a que la </a:t>
            </a:r>
            <a:r>
              <a:rPr lang="es-MX" altLang="es-MX" b="1" smtClean="0">
                <a:solidFill>
                  <a:srgbClr val="000000"/>
                </a:solidFill>
              </a:rPr>
              <a:t>naturaleza de la represión </a:t>
            </a:r>
            <a:r>
              <a:rPr lang="es-MX" altLang="es-MX" smtClean="0">
                <a:solidFill>
                  <a:srgbClr val="000000"/>
                </a:solidFill>
              </a:rPr>
              <a:t>de las infracciones administrativas </a:t>
            </a:r>
            <a:r>
              <a:rPr lang="es-MX" altLang="es-MX" b="1" smtClean="0">
                <a:solidFill>
                  <a:srgbClr val="000000"/>
                </a:solidFill>
              </a:rPr>
              <a:t>sea adecuada a la naturaleza del comportamiento ilícito </a:t>
            </a:r>
            <a:r>
              <a:rPr lang="es-MX" altLang="es-MX" smtClean="0">
                <a:solidFill>
                  <a:srgbClr val="000000"/>
                </a:solidFill>
              </a:rPr>
              <a:t>(legislador), y específicamente impone un deber de </a:t>
            </a:r>
            <a:r>
              <a:rPr lang="es-MX" altLang="es-MX" b="1" smtClean="0">
                <a:solidFill>
                  <a:srgbClr val="000000"/>
                </a:solidFill>
              </a:rPr>
              <a:t>concretar la entidad de la sanción a la gravedad de los hechos </a:t>
            </a:r>
            <a:r>
              <a:rPr lang="es-MX" altLang="es-MX" smtClean="0">
                <a:solidFill>
                  <a:srgbClr val="000000"/>
                </a:solidFill>
              </a:rPr>
              <a:t>(administración).</a:t>
            </a:r>
          </a:p>
        </p:txBody>
      </p:sp>
      <p:sp>
        <p:nvSpPr>
          <p:cNvPr id="14340" name="8 CuadroTexto"/>
          <p:cNvSpPr txBox="1">
            <a:spLocks noChangeArrowheads="1"/>
          </p:cNvSpPr>
          <p:nvPr/>
        </p:nvSpPr>
        <p:spPr bwMode="auto">
          <a:xfrm>
            <a:off x="144463" y="1784350"/>
            <a:ext cx="2627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s-MX" altLang="es-MX" sz="2000" b="1" smtClean="0">
                <a:solidFill>
                  <a:srgbClr val="008040"/>
                </a:solidFill>
              </a:rPr>
              <a:t>Principio de proporcionalidad</a:t>
            </a:r>
          </a:p>
        </p:txBody>
      </p:sp>
      <p:sp>
        <p:nvSpPr>
          <p:cNvPr id="10" name="9 Flecha derecha"/>
          <p:cNvSpPr/>
          <p:nvPr/>
        </p:nvSpPr>
        <p:spPr bwMode="auto">
          <a:xfrm>
            <a:off x="2555875" y="1844675"/>
            <a:ext cx="360363" cy="504825"/>
          </a:xfrm>
          <a:prstGeom prst="rightArrow">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s-MX">
              <a:solidFill>
                <a:srgbClr val="000000"/>
              </a:solidFill>
            </a:endParaRPr>
          </a:p>
        </p:txBody>
      </p:sp>
      <p:sp>
        <p:nvSpPr>
          <p:cNvPr id="14342" name="10 Rectángulo redondeado"/>
          <p:cNvSpPr>
            <a:spLocks noChangeArrowheads="1"/>
          </p:cNvSpPr>
          <p:nvPr/>
        </p:nvSpPr>
        <p:spPr bwMode="auto">
          <a:xfrm>
            <a:off x="2987675" y="3630613"/>
            <a:ext cx="5545138" cy="2246312"/>
          </a:xfrm>
          <a:prstGeom prst="roundRect">
            <a:avLst>
              <a:gd name="adj" fmla="val 16667"/>
            </a:avLst>
          </a:prstGeom>
          <a:noFill/>
          <a:ln w="28575" algn="ctr">
            <a:solidFill>
              <a:srgbClr val="24533A"/>
            </a:solidFill>
            <a:round/>
            <a:headEnd/>
            <a:tailEnd/>
          </a:ln>
        </p:spPr>
        <p:txBody>
          <a:bodyPr>
            <a:spAutoFit/>
          </a:bodyPr>
          <a:lstStyle/>
          <a:p>
            <a:pPr algn="just" defTabSz="914400" fontAlgn="base">
              <a:spcBef>
                <a:spcPct val="20000"/>
              </a:spcBef>
              <a:spcAft>
                <a:spcPct val="0"/>
              </a:spcAft>
              <a:buClr>
                <a:srgbClr val="000000"/>
              </a:buClr>
              <a:buSzPct val="70000"/>
              <a:buFont typeface="Wingdings" pitchFamily="2" charset="2"/>
              <a:buNone/>
            </a:pPr>
            <a:r>
              <a:rPr lang="es-MX" altLang="es-MX" smtClean="0">
                <a:solidFill>
                  <a:srgbClr val="000000"/>
                </a:solidFill>
              </a:rPr>
              <a:t>Una vez acreditada la infracción cometida por un partido político y </a:t>
            </a:r>
            <a:r>
              <a:rPr lang="es-MX" altLang="es-MX" b="1" smtClean="0">
                <a:solidFill>
                  <a:srgbClr val="000000"/>
                </a:solidFill>
              </a:rPr>
              <a:t>su imputación subjetiva </a:t>
            </a:r>
            <a:r>
              <a:rPr lang="es-MX" altLang="es-MX" smtClean="0">
                <a:solidFill>
                  <a:srgbClr val="000000"/>
                </a:solidFill>
              </a:rPr>
              <a:t>(conducta y situación del infractor en la comisión de la falta), la autoridad </a:t>
            </a:r>
            <a:r>
              <a:rPr lang="es-MX" altLang="es-MX" b="1" smtClean="0">
                <a:solidFill>
                  <a:srgbClr val="000000"/>
                </a:solidFill>
              </a:rPr>
              <a:t>procederá a la determinación de la sanción </a:t>
            </a:r>
            <a:r>
              <a:rPr lang="es-MX" altLang="es-MX" smtClean="0">
                <a:solidFill>
                  <a:srgbClr val="000000"/>
                </a:solidFill>
              </a:rPr>
              <a:t>y si ésta establece un mínimo y un máximo a graduar o individualizar, la que corresponda de acuerdo con la ley.</a:t>
            </a:r>
          </a:p>
        </p:txBody>
      </p:sp>
      <p:sp>
        <p:nvSpPr>
          <p:cNvPr id="14343" name="11 CuadroTexto"/>
          <p:cNvSpPr txBox="1">
            <a:spLocks noChangeArrowheads="1"/>
          </p:cNvSpPr>
          <p:nvPr/>
        </p:nvSpPr>
        <p:spPr bwMode="auto">
          <a:xfrm>
            <a:off x="287338" y="4433888"/>
            <a:ext cx="2268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s-MX" altLang="es-MX" sz="2000" b="1" smtClean="0">
                <a:solidFill>
                  <a:srgbClr val="008040"/>
                </a:solidFill>
              </a:rPr>
              <a:t>Determinación de la sanción</a:t>
            </a:r>
          </a:p>
        </p:txBody>
      </p:sp>
      <p:sp>
        <p:nvSpPr>
          <p:cNvPr id="13" name="12 Flecha derecha"/>
          <p:cNvSpPr/>
          <p:nvPr/>
        </p:nvSpPr>
        <p:spPr bwMode="auto">
          <a:xfrm>
            <a:off x="2555875" y="4494213"/>
            <a:ext cx="360363" cy="503237"/>
          </a:xfrm>
          <a:prstGeom prst="rightArrow">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s-MX">
              <a:solidFill>
                <a:srgbClr val="000000"/>
              </a:solidFill>
            </a:endParaRPr>
          </a:p>
        </p:txBody>
      </p:sp>
    </p:spTree>
    <p:extLst>
      <p:ext uri="{BB962C8B-B14F-4D97-AF65-F5344CB8AC3E}">
        <p14:creationId xmlns:p14="http://schemas.microsoft.com/office/powerpoint/2010/main" val="189587334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9 CuadroTexto"/>
          <p:cNvSpPr txBox="1">
            <a:spLocks noChangeArrowheads="1"/>
          </p:cNvSpPr>
          <p:nvPr/>
        </p:nvSpPr>
        <p:spPr bwMode="auto">
          <a:xfrm>
            <a:off x="2987675" y="44450"/>
            <a:ext cx="612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2000" b="1" smtClean="0">
                <a:solidFill>
                  <a:srgbClr val="FFFFFF"/>
                </a:solidFill>
              </a:rPr>
              <a:t>Calificación de la falta</a:t>
            </a:r>
          </a:p>
        </p:txBody>
      </p:sp>
      <p:grpSp>
        <p:nvGrpSpPr>
          <p:cNvPr id="16387" name="24 Grupo"/>
          <p:cNvGrpSpPr>
            <a:grpSpLocks/>
          </p:cNvGrpSpPr>
          <p:nvPr/>
        </p:nvGrpSpPr>
        <p:grpSpPr bwMode="auto">
          <a:xfrm>
            <a:off x="1260475" y="1989138"/>
            <a:ext cx="7199313" cy="3960812"/>
            <a:chOff x="1260029" y="1988840"/>
            <a:chExt cx="7200403" cy="3961002"/>
          </a:xfrm>
        </p:grpSpPr>
        <p:sp>
          <p:nvSpPr>
            <p:cNvPr id="16390" name="Rectangle 67"/>
            <p:cNvSpPr>
              <a:spLocks noChangeArrowheads="1"/>
            </p:cNvSpPr>
            <p:nvPr/>
          </p:nvSpPr>
          <p:spPr bwMode="auto">
            <a:xfrm>
              <a:off x="2714424" y="1988840"/>
              <a:ext cx="3456907" cy="432247"/>
            </a:xfrm>
            <a:prstGeom prst="rect">
              <a:avLst/>
            </a:prstGeom>
            <a:solidFill>
              <a:srgbClr val="EAEAEA"/>
            </a:solidFill>
            <a:ln w="38100" cmpd="thinThick">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smtClean="0">
                  <a:solidFill>
                    <a:srgbClr val="000000"/>
                  </a:solidFill>
                </a:rPr>
                <a:t>Primer aspecto: </a:t>
              </a:r>
              <a:r>
                <a:rPr lang="es-MX" altLang="es-MX" b="1" smtClean="0">
                  <a:solidFill>
                    <a:srgbClr val="000000"/>
                  </a:solidFill>
                </a:rPr>
                <a:t>Tipo</a:t>
              </a:r>
              <a:r>
                <a:rPr lang="es-MX" altLang="es-MX" smtClean="0">
                  <a:solidFill>
                    <a:srgbClr val="000000"/>
                  </a:solidFill>
                </a:rPr>
                <a:t> de falta</a:t>
              </a:r>
            </a:p>
          </p:txBody>
        </p:sp>
        <p:sp>
          <p:nvSpPr>
            <p:cNvPr id="16391" name="Rectangle 67"/>
            <p:cNvSpPr>
              <a:spLocks noChangeArrowheads="1"/>
            </p:cNvSpPr>
            <p:nvPr/>
          </p:nvSpPr>
          <p:spPr bwMode="auto">
            <a:xfrm>
              <a:off x="5653559" y="2852936"/>
              <a:ext cx="1582737" cy="360362"/>
            </a:xfrm>
            <a:prstGeom prst="rect">
              <a:avLst/>
            </a:prstGeom>
            <a:solidFill>
              <a:srgbClr val="EAEAEA"/>
            </a:solidFill>
            <a:ln w="25400" cmpd="dbl">
              <a:solidFill>
                <a:srgbClr val="275E42"/>
              </a:solidFill>
              <a:miter lim="800000"/>
              <a:headEnd/>
              <a:tailEnd/>
            </a:ln>
          </p:spPr>
          <p:txBody>
            <a:bodyPr anchor="ctr"/>
            <a:lstStyle/>
            <a:p>
              <a:pPr defTabSz="914400" fontAlgn="base">
                <a:spcBef>
                  <a:spcPct val="0"/>
                </a:spcBef>
                <a:spcAft>
                  <a:spcPct val="0"/>
                </a:spcAft>
              </a:pPr>
              <a:r>
                <a:rPr lang="es-MX" altLang="es-MX" smtClean="0">
                  <a:solidFill>
                    <a:srgbClr val="000000"/>
                  </a:solidFill>
                </a:rPr>
                <a:t>Omisión</a:t>
              </a:r>
            </a:p>
          </p:txBody>
        </p:sp>
        <p:sp>
          <p:nvSpPr>
            <p:cNvPr id="16392" name="Rectangle 67"/>
            <p:cNvSpPr>
              <a:spLocks noChangeArrowheads="1"/>
            </p:cNvSpPr>
            <p:nvPr/>
          </p:nvSpPr>
          <p:spPr bwMode="auto">
            <a:xfrm>
              <a:off x="1478434" y="2852936"/>
              <a:ext cx="1582737" cy="360362"/>
            </a:xfrm>
            <a:prstGeom prst="rect">
              <a:avLst/>
            </a:prstGeom>
            <a:solidFill>
              <a:srgbClr val="EAEAEA"/>
            </a:solidFill>
            <a:ln w="25400" cmpd="dbl">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smtClean="0">
                  <a:solidFill>
                    <a:srgbClr val="000000"/>
                  </a:solidFill>
                </a:rPr>
                <a:t>Acción</a:t>
              </a:r>
            </a:p>
          </p:txBody>
        </p:sp>
        <p:sp>
          <p:nvSpPr>
            <p:cNvPr id="16393" name="Line 25"/>
            <p:cNvSpPr>
              <a:spLocks noChangeShapeType="1"/>
            </p:cNvSpPr>
            <p:nvPr/>
          </p:nvSpPr>
          <p:spPr bwMode="auto">
            <a:xfrm>
              <a:off x="4427984" y="2420889"/>
              <a:ext cx="0" cy="216024"/>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6394" name="Line 25"/>
            <p:cNvSpPr>
              <a:spLocks noChangeShapeType="1"/>
            </p:cNvSpPr>
            <p:nvPr/>
          </p:nvSpPr>
          <p:spPr bwMode="auto">
            <a:xfrm flipH="1">
              <a:off x="5220072" y="5013176"/>
              <a:ext cx="0" cy="214313"/>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6395" name="Line 25"/>
            <p:cNvSpPr>
              <a:spLocks noChangeShapeType="1"/>
            </p:cNvSpPr>
            <p:nvPr/>
          </p:nvSpPr>
          <p:spPr bwMode="auto">
            <a:xfrm flipH="1">
              <a:off x="4572000" y="5229200"/>
              <a:ext cx="0" cy="214313"/>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6396" name="Line 25"/>
            <p:cNvSpPr>
              <a:spLocks noChangeShapeType="1"/>
            </p:cNvSpPr>
            <p:nvPr/>
          </p:nvSpPr>
          <p:spPr bwMode="auto">
            <a:xfrm flipH="1">
              <a:off x="4427984" y="3429001"/>
              <a:ext cx="0" cy="216024"/>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6397" name="Rectangle 67"/>
            <p:cNvSpPr>
              <a:spLocks noChangeArrowheads="1"/>
            </p:cNvSpPr>
            <p:nvPr/>
          </p:nvSpPr>
          <p:spPr bwMode="auto">
            <a:xfrm>
              <a:off x="1260029" y="3861842"/>
              <a:ext cx="2591891" cy="360362"/>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smtClean="0">
                  <a:solidFill>
                    <a:srgbClr val="000000"/>
                  </a:solidFill>
                </a:rPr>
                <a:t>Elementos </a:t>
              </a:r>
              <a:r>
                <a:rPr lang="es-MX" altLang="es-MX" b="1" smtClean="0">
                  <a:solidFill>
                    <a:srgbClr val="000000"/>
                  </a:solidFill>
                </a:rPr>
                <a:t>subjetivos</a:t>
              </a:r>
            </a:p>
          </p:txBody>
        </p:sp>
        <p:sp>
          <p:nvSpPr>
            <p:cNvPr id="16398" name="Line 25"/>
            <p:cNvSpPr>
              <a:spLocks noChangeShapeType="1"/>
            </p:cNvSpPr>
            <p:nvPr/>
          </p:nvSpPr>
          <p:spPr bwMode="auto">
            <a:xfrm flipH="1">
              <a:off x="2555776" y="4221088"/>
              <a:ext cx="0" cy="215900"/>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6399" name="Rectangle 67"/>
            <p:cNvSpPr>
              <a:spLocks noChangeArrowheads="1"/>
            </p:cNvSpPr>
            <p:nvPr/>
          </p:nvSpPr>
          <p:spPr bwMode="auto">
            <a:xfrm>
              <a:off x="5075659" y="3861842"/>
              <a:ext cx="2592784" cy="360362"/>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smtClean="0">
                  <a:solidFill>
                    <a:srgbClr val="000000"/>
                  </a:solidFill>
                </a:rPr>
                <a:t>Elementos </a:t>
              </a:r>
              <a:r>
                <a:rPr lang="es-MX" altLang="es-MX" b="1" smtClean="0">
                  <a:solidFill>
                    <a:srgbClr val="000000"/>
                  </a:solidFill>
                </a:rPr>
                <a:t>objetivos</a:t>
              </a:r>
            </a:p>
          </p:txBody>
        </p:sp>
        <p:cxnSp>
          <p:nvCxnSpPr>
            <p:cNvPr id="16400" name="21 Conector angular"/>
            <p:cNvCxnSpPr>
              <a:cxnSpLocks noChangeShapeType="1"/>
            </p:cNvCxnSpPr>
            <p:nvPr/>
          </p:nvCxnSpPr>
          <p:spPr bwMode="auto">
            <a:xfrm rot="5400000" flipH="1" flipV="1">
              <a:off x="4357365" y="767358"/>
              <a:ext cx="1588" cy="4175125"/>
            </a:xfrm>
            <a:prstGeom prst="bentConnector3">
              <a:avLst>
                <a:gd name="adj1" fmla="val 14395468"/>
              </a:avLst>
            </a:prstGeom>
            <a:noFill/>
            <a:ln w="28575">
              <a:solidFill>
                <a:srgbClr val="777777"/>
              </a:solidFill>
              <a:round/>
              <a:headEnd/>
              <a:tailEnd/>
            </a:ln>
            <a:extLst>
              <a:ext uri="{909E8E84-426E-40DD-AFC4-6F175D3DCCD1}">
                <a14:hiddenFill xmlns:a14="http://schemas.microsoft.com/office/drawing/2010/main">
                  <a:noFill/>
                </a14:hiddenFill>
              </a:ext>
            </a:extLst>
          </p:spPr>
        </p:cxnSp>
        <p:cxnSp>
          <p:nvCxnSpPr>
            <p:cNvPr id="16401" name="23 Conector angular"/>
            <p:cNvCxnSpPr>
              <a:cxnSpLocks noChangeShapeType="1"/>
              <a:stCxn id="16392" idx="2"/>
              <a:endCxn id="16391" idx="2"/>
            </p:cNvCxnSpPr>
            <p:nvPr/>
          </p:nvCxnSpPr>
          <p:spPr bwMode="auto">
            <a:xfrm rot="16200000" flipH="1">
              <a:off x="4357365" y="1125735"/>
              <a:ext cx="1588" cy="4175125"/>
            </a:xfrm>
            <a:prstGeom prst="bentConnector3">
              <a:avLst>
                <a:gd name="adj1" fmla="val 14395468"/>
              </a:avLst>
            </a:prstGeom>
            <a:noFill/>
            <a:ln w="28575">
              <a:solidFill>
                <a:srgbClr val="777777"/>
              </a:solidFill>
              <a:round/>
              <a:headEnd/>
              <a:tailEnd/>
            </a:ln>
            <a:extLst>
              <a:ext uri="{909E8E84-426E-40DD-AFC4-6F175D3DCCD1}">
                <a14:hiddenFill xmlns:a14="http://schemas.microsoft.com/office/drawing/2010/main">
                  <a:noFill/>
                </a14:hiddenFill>
              </a:ext>
            </a:extLst>
          </p:spPr>
        </p:cxnSp>
        <p:cxnSp>
          <p:nvCxnSpPr>
            <p:cNvPr id="16402" name="25 Conector angular"/>
            <p:cNvCxnSpPr>
              <a:cxnSpLocks noChangeShapeType="1"/>
              <a:stCxn id="16397" idx="0"/>
              <a:endCxn id="16399" idx="0"/>
            </p:cNvCxnSpPr>
            <p:nvPr/>
          </p:nvCxnSpPr>
          <p:spPr bwMode="auto">
            <a:xfrm rot="5400000" flipH="1" flipV="1">
              <a:off x="4464013" y="1953804"/>
              <a:ext cx="1588" cy="3816076"/>
            </a:xfrm>
            <a:prstGeom prst="bentConnector3">
              <a:avLst>
                <a:gd name="adj1" fmla="val 14395468"/>
              </a:avLst>
            </a:prstGeom>
            <a:noFill/>
            <a:ln w="28575">
              <a:solidFill>
                <a:srgbClr val="777777"/>
              </a:solidFill>
              <a:round/>
              <a:headEnd/>
              <a:tailEnd/>
            </a:ln>
            <a:extLst>
              <a:ext uri="{909E8E84-426E-40DD-AFC4-6F175D3DCCD1}">
                <a14:hiddenFill xmlns:a14="http://schemas.microsoft.com/office/drawing/2010/main">
                  <a:noFill/>
                </a14:hiddenFill>
              </a:ext>
            </a:extLst>
          </p:spPr>
        </p:cxnSp>
        <p:sp>
          <p:nvSpPr>
            <p:cNvPr id="16403" name="Rectangle 67"/>
            <p:cNvSpPr>
              <a:spLocks noChangeArrowheads="1"/>
            </p:cNvSpPr>
            <p:nvPr/>
          </p:nvSpPr>
          <p:spPr bwMode="auto">
            <a:xfrm>
              <a:off x="1403648" y="4437112"/>
              <a:ext cx="2304256" cy="360362"/>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smtClean="0">
                  <a:solidFill>
                    <a:srgbClr val="000000"/>
                  </a:solidFill>
                </a:rPr>
                <a:t>Responsabilidad </a:t>
              </a:r>
            </a:p>
          </p:txBody>
        </p:sp>
        <p:sp>
          <p:nvSpPr>
            <p:cNvPr id="16404" name="Rectangle 67"/>
            <p:cNvSpPr>
              <a:spLocks noChangeArrowheads="1"/>
            </p:cNvSpPr>
            <p:nvPr/>
          </p:nvSpPr>
          <p:spPr bwMode="auto">
            <a:xfrm>
              <a:off x="4499992" y="4653930"/>
              <a:ext cx="1440160" cy="360362"/>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smtClean="0">
                  <a:solidFill>
                    <a:srgbClr val="000000"/>
                  </a:solidFill>
                </a:rPr>
                <a:t>Hechos </a:t>
              </a:r>
            </a:p>
          </p:txBody>
        </p:sp>
        <p:sp>
          <p:nvSpPr>
            <p:cNvPr id="16405" name="Line 25"/>
            <p:cNvSpPr>
              <a:spLocks noChangeShapeType="1"/>
            </p:cNvSpPr>
            <p:nvPr/>
          </p:nvSpPr>
          <p:spPr bwMode="auto">
            <a:xfrm flipH="1">
              <a:off x="6371803" y="4221088"/>
              <a:ext cx="0" cy="215900"/>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6406" name="Rectangle 67"/>
            <p:cNvSpPr>
              <a:spLocks noChangeArrowheads="1"/>
            </p:cNvSpPr>
            <p:nvPr/>
          </p:nvSpPr>
          <p:spPr bwMode="auto">
            <a:xfrm>
              <a:off x="6372200" y="4653930"/>
              <a:ext cx="2088232" cy="360362"/>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smtClean="0">
                  <a:solidFill>
                    <a:srgbClr val="000000"/>
                  </a:solidFill>
                </a:rPr>
                <a:t>Consecuencias </a:t>
              </a:r>
            </a:p>
          </p:txBody>
        </p:sp>
        <p:cxnSp>
          <p:nvCxnSpPr>
            <p:cNvPr id="16407" name="32 Conector angular"/>
            <p:cNvCxnSpPr>
              <a:cxnSpLocks noChangeShapeType="1"/>
              <a:stCxn id="16404" idx="0"/>
              <a:endCxn id="16406" idx="0"/>
            </p:cNvCxnSpPr>
            <p:nvPr/>
          </p:nvCxnSpPr>
          <p:spPr bwMode="auto">
            <a:xfrm rot="5400000" flipH="1" flipV="1">
              <a:off x="6318194" y="3555808"/>
              <a:ext cx="1588" cy="2196244"/>
            </a:xfrm>
            <a:prstGeom prst="bentConnector3">
              <a:avLst>
                <a:gd name="adj1" fmla="val 14395468"/>
              </a:avLst>
            </a:prstGeom>
            <a:noFill/>
            <a:ln w="28575">
              <a:solidFill>
                <a:srgbClr val="777777"/>
              </a:solidFill>
              <a:round/>
              <a:headEnd/>
              <a:tailEnd/>
            </a:ln>
            <a:extLst>
              <a:ext uri="{909E8E84-426E-40DD-AFC4-6F175D3DCCD1}">
                <a14:hiddenFill xmlns:a14="http://schemas.microsoft.com/office/drawing/2010/main">
                  <a:noFill/>
                </a14:hiddenFill>
              </a:ext>
            </a:extLst>
          </p:spPr>
        </p:cxnSp>
        <p:cxnSp>
          <p:nvCxnSpPr>
            <p:cNvPr id="16408" name="34 Forma"/>
            <p:cNvCxnSpPr>
              <a:cxnSpLocks noChangeShapeType="1"/>
              <a:stCxn id="16403" idx="2"/>
              <a:endCxn id="16406" idx="2"/>
            </p:cNvCxnSpPr>
            <p:nvPr/>
          </p:nvCxnSpPr>
          <p:spPr bwMode="auto">
            <a:xfrm rot="16200000" flipH="1">
              <a:off x="4877637" y="2475613"/>
              <a:ext cx="216818" cy="4860540"/>
            </a:xfrm>
            <a:prstGeom prst="bentConnector3">
              <a:avLst>
                <a:gd name="adj1" fmla="val 205435"/>
              </a:avLst>
            </a:prstGeom>
            <a:noFill/>
            <a:ln w="28575">
              <a:solidFill>
                <a:srgbClr val="777777"/>
              </a:solidFill>
              <a:round/>
              <a:headEnd/>
              <a:tailEnd/>
            </a:ln>
            <a:extLst>
              <a:ext uri="{909E8E84-426E-40DD-AFC4-6F175D3DCCD1}">
                <a14:hiddenFill xmlns:a14="http://schemas.microsoft.com/office/drawing/2010/main">
                  <a:noFill/>
                </a14:hiddenFill>
              </a:ext>
            </a:extLst>
          </p:spPr>
        </p:cxnSp>
        <p:sp>
          <p:nvSpPr>
            <p:cNvPr id="16409" name="Rectangle 67"/>
            <p:cNvSpPr>
              <a:spLocks noChangeArrowheads="1"/>
            </p:cNvSpPr>
            <p:nvPr/>
          </p:nvSpPr>
          <p:spPr bwMode="auto">
            <a:xfrm>
              <a:off x="2310890" y="5445224"/>
              <a:ext cx="4537191" cy="504618"/>
            </a:xfrm>
            <a:prstGeom prst="rect">
              <a:avLst/>
            </a:prstGeom>
            <a:solidFill>
              <a:srgbClr val="EAEAEA"/>
            </a:solidFill>
            <a:ln w="38100" cmpd="thinThick">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smtClean="0">
                  <a:solidFill>
                    <a:srgbClr val="000000"/>
                  </a:solidFill>
                </a:rPr>
                <a:t>Segundo aspecto: </a:t>
              </a:r>
              <a:r>
                <a:rPr lang="es-MX" altLang="es-MX" b="1" smtClean="0">
                  <a:solidFill>
                    <a:srgbClr val="000000"/>
                  </a:solidFill>
                </a:rPr>
                <a:t>Calificación</a:t>
              </a:r>
              <a:r>
                <a:rPr lang="es-MX" altLang="es-MX" smtClean="0">
                  <a:solidFill>
                    <a:srgbClr val="000000"/>
                  </a:solidFill>
                </a:rPr>
                <a:t> de la falta</a:t>
              </a:r>
            </a:p>
          </p:txBody>
        </p:sp>
      </p:grpSp>
      <p:sp>
        <p:nvSpPr>
          <p:cNvPr id="16388" name="AutoShape 7"/>
          <p:cNvSpPr>
            <a:spLocks noChangeArrowheads="1"/>
          </p:cNvSpPr>
          <p:nvPr/>
        </p:nvSpPr>
        <p:spPr bwMode="auto">
          <a:xfrm>
            <a:off x="898525" y="908050"/>
            <a:ext cx="7273925" cy="1008063"/>
          </a:xfrm>
          <a:prstGeom prst="roundRect">
            <a:avLst>
              <a:gd name="adj" fmla="val 8519"/>
            </a:avLst>
          </a:prstGeom>
          <a:solidFill>
            <a:schemeClr val="bg1">
              <a:lumMod val="95000"/>
            </a:schemeClr>
          </a:solidFill>
          <a:ln w="28575">
            <a:solidFill>
              <a:schemeClr val="tx1"/>
            </a:solidFill>
          </a:ln>
          <a:extLst/>
        </p:spPr>
        <p:txBody>
          <a:bodyPr anchor="ctr" anchorCtr="1"/>
          <a:lstStyle/>
          <a:p>
            <a:pPr defTabSz="914400" fontAlgn="base">
              <a:spcBef>
                <a:spcPct val="0"/>
              </a:spcBef>
              <a:spcAft>
                <a:spcPct val="0"/>
              </a:spcAft>
              <a:tabLst>
                <a:tab pos="0" algn="l"/>
              </a:tabLst>
            </a:pPr>
            <a:r>
              <a:rPr lang="es-ES" altLang="es-MX" dirty="0" smtClean="0">
                <a:solidFill>
                  <a:srgbClr val="000000"/>
                </a:solidFill>
              </a:rPr>
              <a:t>La </a:t>
            </a:r>
            <a:r>
              <a:rPr lang="es-ES" altLang="es-MX" b="1" dirty="0" smtClean="0">
                <a:solidFill>
                  <a:srgbClr val="000000"/>
                </a:solidFill>
              </a:rPr>
              <a:t>calificación de las faltas</a:t>
            </a:r>
            <a:r>
              <a:rPr lang="es-ES" altLang="es-MX" dirty="0" smtClean="0">
                <a:solidFill>
                  <a:srgbClr val="560730"/>
                </a:solidFill>
              </a:rPr>
              <a:t> </a:t>
            </a:r>
            <a:r>
              <a:rPr lang="es-ES" altLang="es-MX" dirty="0" smtClean="0">
                <a:solidFill>
                  <a:srgbClr val="000000"/>
                </a:solidFill>
              </a:rPr>
              <a:t>que se consideren demostradas (tarea a cargo del órgano sancionador) debe comprender el </a:t>
            </a:r>
            <a:r>
              <a:rPr lang="es-ES" altLang="es-MX" b="1" dirty="0" smtClean="0">
                <a:solidFill>
                  <a:srgbClr val="000000"/>
                </a:solidFill>
              </a:rPr>
              <a:t>examen</a:t>
            </a:r>
            <a:r>
              <a:rPr lang="es-ES" altLang="es-MX" dirty="0" smtClean="0">
                <a:solidFill>
                  <a:srgbClr val="000000"/>
                </a:solidFill>
              </a:rPr>
              <a:t> de los siguientes aspectos:</a:t>
            </a:r>
            <a:r>
              <a:rPr lang="es-ES" altLang="es-MX" sz="1400" dirty="0" smtClean="0">
                <a:solidFill>
                  <a:srgbClr val="000000"/>
                </a:solidFill>
              </a:rPr>
              <a:t> </a:t>
            </a:r>
            <a:endParaRPr lang="es-ES" altLang="es-MX" sz="1400" i="1" dirty="0" smtClean="0">
              <a:solidFill>
                <a:srgbClr val="000000"/>
              </a:solidFill>
            </a:endParaRPr>
          </a:p>
        </p:txBody>
      </p:sp>
      <p:sp>
        <p:nvSpPr>
          <p:cNvPr id="16389" name="26 CuadroTexto"/>
          <p:cNvSpPr txBox="1">
            <a:spLocks noChangeArrowheads="1"/>
          </p:cNvSpPr>
          <p:nvPr/>
        </p:nvSpPr>
        <p:spPr bwMode="auto">
          <a:xfrm>
            <a:off x="262567" y="6014601"/>
            <a:ext cx="74053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s-MX" altLang="es-MX" sz="1200" i="1" dirty="0" smtClean="0">
                <a:solidFill>
                  <a:srgbClr val="000000"/>
                </a:solidFill>
              </a:rPr>
              <a:t>SUP-RAP-29/2001, SUP-RAP-24/2002, SUP-RAP-31/2002, SUP-RAP 83/2007, SUP-RAP-48/2010 ;</a:t>
            </a:r>
          </a:p>
          <a:p>
            <a:pPr defTabSz="914400" eaLnBrk="1" fontAlgn="base" hangingPunct="1">
              <a:spcBef>
                <a:spcPct val="0"/>
              </a:spcBef>
              <a:spcAft>
                <a:spcPct val="0"/>
              </a:spcAft>
            </a:pPr>
            <a:r>
              <a:rPr lang="es-MX" altLang="es-MX" sz="1200" i="1" dirty="0" smtClean="0">
                <a:solidFill>
                  <a:srgbClr val="000000"/>
                </a:solidFill>
              </a:rPr>
              <a:t>SUP-RAP-97/2010; </a:t>
            </a:r>
            <a:r>
              <a:rPr lang="es-MX" altLang="es-MX" sz="1200" i="1" dirty="0" smtClean="0">
                <a:solidFill>
                  <a:schemeClr val="accent1">
                    <a:lumMod val="50000"/>
                  </a:schemeClr>
                </a:solidFill>
              </a:rPr>
              <a:t> </a:t>
            </a:r>
            <a:r>
              <a:rPr lang="es-MX" altLang="es-MX" sz="1200" i="1" dirty="0">
                <a:solidFill>
                  <a:schemeClr val="accent1">
                    <a:lumMod val="50000"/>
                  </a:schemeClr>
                </a:solidFill>
              </a:rPr>
              <a:t>SUP-RAP-740/2015; SUP-RAP-170/2016; SUP-RAP-173/2016; SUP-RAP-178/2016; </a:t>
            </a:r>
            <a:r>
              <a:rPr lang="es-MX" altLang="es-MX" sz="1200" i="1" dirty="0" smtClean="0">
                <a:solidFill>
                  <a:schemeClr val="accent1">
                    <a:lumMod val="50000"/>
                  </a:schemeClr>
                </a:solidFill>
              </a:rPr>
              <a:t>SUP-RAP-199/2016; SUP-REP-3/2015</a:t>
            </a:r>
            <a:endParaRPr lang="es-MX" altLang="es-MX" sz="1200" i="1" dirty="0" smtClean="0">
              <a:solidFill>
                <a:srgbClr val="000000"/>
              </a:solidFill>
            </a:endParaRPr>
          </a:p>
        </p:txBody>
      </p:sp>
    </p:spTree>
    <p:extLst>
      <p:ext uri="{BB962C8B-B14F-4D97-AF65-F5344CB8AC3E}">
        <p14:creationId xmlns:p14="http://schemas.microsoft.com/office/powerpoint/2010/main" val="15380357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4"/>
          <p:cNvSpPr txBox="1">
            <a:spLocks noChangeArrowheads="1"/>
          </p:cNvSpPr>
          <p:nvPr/>
        </p:nvSpPr>
        <p:spPr bwMode="auto">
          <a:xfrm>
            <a:off x="3482109" y="44450"/>
            <a:ext cx="56491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ES" altLang="es-MX" sz="2000" b="1" dirty="0" smtClean="0">
                <a:solidFill>
                  <a:srgbClr val="FFFFFF"/>
                </a:solidFill>
              </a:rPr>
              <a:t>Calificación de la falta. Elementos subjetivos</a:t>
            </a:r>
          </a:p>
        </p:txBody>
      </p:sp>
      <p:sp>
        <p:nvSpPr>
          <p:cNvPr id="17411" name="26 CuadroTexto"/>
          <p:cNvSpPr txBox="1">
            <a:spLocks noChangeArrowheads="1"/>
          </p:cNvSpPr>
          <p:nvPr/>
        </p:nvSpPr>
        <p:spPr bwMode="auto">
          <a:xfrm>
            <a:off x="415636" y="6065838"/>
            <a:ext cx="73250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s-MX" altLang="es-MX" sz="1200" i="1" dirty="0" smtClean="0">
                <a:solidFill>
                  <a:srgbClr val="000000"/>
                </a:solidFill>
              </a:rPr>
              <a:t>SUP-RAP-29/2001, SUP-RAP-24/2002, SUP-RAP-31/2002, SUP-RAP-48/2010 ; SUP-RAP-97/2010; </a:t>
            </a:r>
            <a:r>
              <a:rPr lang="es-MX" altLang="es-MX" sz="1200" i="1" dirty="0" smtClean="0">
                <a:solidFill>
                  <a:schemeClr val="accent1">
                    <a:lumMod val="50000"/>
                  </a:schemeClr>
                </a:solidFill>
              </a:rPr>
              <a:t>SUP-RAP-740/2015; SUP-RAP-170/2016; SUP-RAP-173/2016; SUP-RAP-178/2016; SUP-RAP-199/2016; SUP-REP-3/2015</a:t>
            </a:r>
          </a:p>
        </p:txBody>
      </p:sp>
      <p:grpSp>
        <p:nvGrpSpPr>
          <p:cNvPr id="17412" name="30 Grupo"/>
          <p:cNvGrpSpPr>
            <a:grpSpLocks/>
          </p:cNvGrpSpPr>
          <p:nvPr/>
        </p:nvGrpSpPr>
        <p:grpSpPr bwMode="auto">
          <a:xfrm>
            <a:off x="323850" y="981075"/>
            <a:ext cx="8353425" cy="5040313"/>
            <a:chOff x="539552" y="908720"/>
            <a:chExt cx="8352928" cy="5040188"/>
          </a:xfrm>
        </p:grpSpPr>
        <p:sp>
          <p:nvSpPr>
            <p:cNvPr id="17414" name="Rectangle 67"/>
            <p:cNvSpPr>
              <a:spLocks noChangeArrowheads="1"/>
            </p:cNvSpPr>
            <p:nvPr/>
          </p:nvSpPr>
          <p:spPr bwMode="auto">
            <a:xfrm>
              <a:off x="539552" y="3860651"/>
              <a:ext cx="2376264" cy="792758"/>
            </a:xfrm>
            <a:prstGeom prst="rect">
              <a:avLst/>
            </a:prstGeom>
            <a:solidFill>
              <a:srgbClr val="EAEAEA"/>
            </a:solidFill>
            <a:ln w="3175">
              <a:solidFill>
                <a:srgbClr val="275E42"/>
              </a:solidFill>
              <a:miter lim="800000"/>
              <a:headEnd/>
              <a:tailEnd/>
            </a:ln>
          </p:spPr>
          <p:txBody>
            <a:bodyPr anchor="ctr"/>
            <a:lstStyle/>
            <a:p>
              <a:pPr defTabSz="914400" fontAlgn="base">
                <a:spcBef>
                  <a:spcPct val="0"/>
                </a:spcBef>
                <a:spcAft>
                  <a:spcPct val="0"/>
                </a:spcAft>
              </a:pPr>
              <a:r>
                <a:rPr lang="es-ES" altLang="es-MX" smtClean="0">
                  <a:solidFill>
                    <a:srgbClr val="000000"/>
                  </a:solidFill>
                </a:rPr>
                <a:t>De resultar relevante, los medios utilizados</a:t>
              </a:r>
              <a:endParaRPr lang="es-MX" altLang="es-MX" smtClean="0">
                <a:solidFill>
                  <a:srgbClr val="000000"/>
                </a:solidFill>
              </a:endParaRPr>
            </a:p>
          </p:txBody>
        </p:sp>
        <p:sp>
          <p:nvSpPr>
            <p:cNvPr id="17415" name="Rectangle 67"/>
            <p:cNvSpPr>
              <a:spLocks noChangeArrowheads="1"/>
            </p:cNvSpPr>
            <p:nvPr/>
          </p:nvSpPr>
          <p:spPr bwMode="auto">
            <a:xfrm>
              <a:off x="3923928" y="4797152"/>
              <a:ext cx="3816424" cy="1151756"/>
            </a:xfrm>
            <a:prstGeom prst="rect">
              <a:avLst/>
            </a:prstGeom>
            <a:solidFill>
              <a:srgbClr val="EAEAEA"/>
            </a:solidFill>
            <a:ln w="3175">
              <a:solidFill>
                <a:srgbClr val="275E42"/>
              </a:solidFill>
              <a:miter lim="800000"/>
              <a:headEnd/>
              <a:tailEnd/>
            </a:ln>
          </p:spPr>
          <p:txBody>
            <a:bodyPr anchor="ctr"/>
            <a:lstStyle/>
            <a:p>
              <a:pPr algn="just" defTabSz="914400" fontAlgn="base">
                <a:spcBef>
                  <a:spcPct val="0"/>
                </a:spcBef>
                <a:spcAft>
                  <a:spcPct val="0"/>
                </a:spcAft>
              </a:pPr>
              <a:r>
                <a:rPr lang="es-ES" altLang="es-MX" smtClean="0">
                  <a:solidFill>
                    <a:srgbClr val="000000"/>
                  </a:solidFill>
                </a:rPr>
                <a:t>La vulneración sistemática de una misma obligación, distinta en su connotación a la reincidencia</a:t>
              </a:r>
              <a:endParaRPr lang="es-MX" altLang="es-MX" smtClean="0">
                <a:solidFill>
                  <a:srgbClr val="000000"/>
                </a:solidFill>
              </a:endParaRPr>
            </a:p>
          </p:txBody>
        </p:sp>
        <p:sp>
          <p:nvSpPr>
            <p:cNvPr id="17416" name="Rectangle 67"/>
            <p:cNvSpPr>
              <a:spLocks noChangeArrowheads="1"/>
            </p:cNvSpPr>
            <p:nvPr/>
          </p:nvSpPr>
          <p:spPr bwMode="auto">
            <a:xfrm>
              <a:off x="4499992" y="2564904"/>
              <a:ext cx="1728788" cy="574675"/>
            </a:xfrm>
            <a:prstGeom prst="rect">
              <a:avLst/>
            </a:prstGeom>
            <a:solidFill>
              <a:srgbClr val="EAEAEA"/>
            </a:solidFill>
            <a:ln w="3175">
              <a:solidFill>
                <a:srgbClr val="275E42"/>
              </a:solidFill>
              <a:miter lim="800000"/>
              <a:headEnd/>
              <a:tailEnd/>
            </a:ln>
          </p:spPr>
          <p:txBody>
            <a:bodyPr anchor="ctr"/>
            <a:lstStyle/>
            <a:p>
              <a:pPr defTabSz="914400" fontAlgn="base">
                <a:spcBef>
                  <a:spcPct val="0"/>
                </a:spcBef>
                <a:spcAft>
                  <a:spcPct val="0"/>
                </a:spcAft>
                <a:buFont typeface="Wingdings" pitchFamily="2" charset="2"/>
                <a:buNone/>
              </a:pPr>
              <a:r>
                <a:rPr lang="es-ES" altLang="es-MX" smtClean="0">
                  <a:solidFill>
                    <a:srgbClr val="000000"/>
                  </a:solidFill>
                </a:rPr>
                <a:t>La reiteración de la falta</a:t>
              </a:r>
              <a:endParaRPr lang="es-MX" altLang="es-MX" smtClean="0">
                <a:solidFill>
                  <a:srgbClr val="000000"/>
                </a:solidFill>
              </a:endParaRPr>
            </a:p>
          </p:txBody>
        </p:sp>
        <p:sp>
          <p:nvSpPr>
            <p:cNvPr id="17417" name="Rectangle 67"/>
            <p:cNvSpPr>
              <a:spLocks noChangeArrowheads="1"/>
            </p:cNvSpPr>
            <p:nvPr/>
          </p:nvSpPr>
          <p:spPr bwMode="auto">
            <a:xfrm>
              <a:off x="1430124" y="1784987"/>
              <a:ext cx="2087563" cy="360363"/>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sz="2000" smtClean="0">
                  <a:solidFill>
                    <a:srgbClr val="000000"/>
                  </a:solidFill>
                </a:rPr>
                <a:t>Conducta</a:t>
              </a:r>
            </a:p>
          </p:txBody>
        </p:sp>
        <p:sp>
          <p:nvSpPr>
            <p:cNvPr id="17418" name="Rectangle 67"/>
            <p:cNvSpPr>
              <a:spLocks noChangeArrowheads="1"/>
            </p:cNvSpPr>
            <p:nvPr/>
          </p:nvSpPr>
          <p:spPr bwMode="auto">
            <a:xfrm>
              <a:off x="5292080" y="3572817"/>
              <a:ext cx="2448271" cy="648271"/>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smtClean="0">
                  <a:solidFill>
                    <a:srgbClr val="000000"/>
                  </a:solidFill>
                </a:rPr>
                <a:t>Enlace personal entre el autor y su acción</a:t>
              </a:r>
            </a:p>
          </p:txBody>
        </p:sp>
        <p:sp>
          <p:nvSpPr>
            <p:cNvPr id="17419" name="Rectangle 67"/>
            <p:cNvSpPr>
              <a:spLocks noChangeArrowheads="1"/>
            </p:cNvSpPr>
            <p:nvPr/>
          </p:nvSpPr>
          <p:spPr bwMode="auto">
            <a:xfrm>
              <a:off x="6958657" y="2564904"/>
              <a:ext cx="1501775" cy="574675"/>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smtClean="0">
                  <a:solidFill>
                    <a:srgbClr val="000000"/>
                  </a:solidFill>
                </a:rPr>
                <a:t>Reincidencia</a:t>
              </a:r>
            </a:p>
          </p:txBody>
        </p:sp>
        <p:sp>
          <p:nvSpPr>
            <p:cNvPr id="17420" name="Rectangle 67"/>
            <p:cNvSpPr>
              <a:spLocks noChangeArrowheads="1"/>
            </p:cNvSpPr>
            <p:nvPr/>
          </p:nvSpPr>
          <p:spPr bwMode="auto">
            <a:xfrm>
              <a:off x="972121" y="2565574"/>
              <a:ext cx="1439862" cy="719137"/>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b="1" smtClean="0">
                  <a:solidFill>
                    <a:srgbClr val="000000"/>
                  </a:solidFill>
                </a:rPr>
                <a:t>Dolosa</a:t>
              </a:r>
            </a:p>
            <a:p>
              <a:pPr algn="ctr" defTabSz="914400" fontAlgn="base">
                <a:spcBef>
                  <a:spcPct val="0"/>
                </a:spcBef>
                <a:spcAft>
                  <a:spcPct val="0"/>
                </a:spcAft>
                <a:buFont typeface="Wingdings" pitchFamily="2" charset="2"/>
                <a:buNone/>
              </a:pPr>
              <a:r>
                <a:rPr lang="es-MX" altLang="es-MX" smtClean="0">
                  <a:solidFill>
                    <a:srgbClr val="000000"/>
                  </a:solidFill>
                </a:rPr>
                <a:t>Intencional</a:t>
              </a:r>
            </a:p>
          </p:txBody>
        </p:sp>
        <p:sp>
          <p:nvSpPr>
            <p:cNvPr id="17421" name="Rectangle 67"/>
            <p:cNvSpPr>
              <a:spLocks noChangeArrowheads="1"/>
            </p:cNvSpPr>
            <p:nvPr/>
          </p:nvSpPr>
          <p:spPr bwMode="auto">
            <a:xfrm>
              <a:off x="2627883" y="2565574"/>
              <a:ext cx="1439863" cy="719137"/>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b="1" smtClean="0">
                  <a:solidFill>
                    <a:srgbClr val="000000"/>
                  </a:solidFill>
                </a:rPr>
                <a:t>Culposa</a:t>
              </a:r>
            </a:p>
            <a:p>
              <a:pPr algn="ctr" defTabSz="914400" fontAlgn="base">
                <a:spcBef>
                  <a:spcPct val="0"/>
                </a:spcBef>
                <a:spcAft>
                  <a:spcPct val="0"/>
                </a:spcAft>
                <a:buFont typeface="Wingdings" pitchFamily="2" charset="2"/>
                <a:buNone/>
              </a:pPr>
              <a:r>
                <a:rPr lang="es-MX" altLang="es-MX" smtClean="0">
                  <a:solidFill>
                    <a:srgbClr val="000000"/>
                  </a:solidFill>
                </a:rPr>
                <a:t>Negligencia</a:t>
              </a:r>
            </a:p>
          </p:txBody>
        </p:sp>
        <p:sp>
          <p:nvSpPr>
            <p:cNvPr id="17422" name="Rectangle 67"/>
            <p:cNvSpPr>
              <a:spLocks noChangeArrowheads="1"/>
            </p:cNvSpPr>
            <p:nvPr/>
          </p:nvSpPr>
          <p:spPr bwMode="auto">
            <a:xfrm>
              <a:off x="1403921" y="908720"/>
              <a:ext cx="6696471" cy="360362"/>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sz="2000" b="1" smtClean="0">
                  <a:solidFill>
                    <a:srgbClr val="000000"/>
                  </a:solidFill>
                </a:rPr>
                <a:t>Responsabilidad</a:t>
              </a:r>
            </a:p>
          </p:txBody>
        </p:sp>
        <p:sp>
          <p:nvSpPr>
            <p:cNvPr id="17423" name="Line 25"/>
            <p:cNvSpPr>
              <a:spLocks noChangeShapeType="1"/>
            </p:cNvSpPr>
            <p:nvPr/>
          </p:nvSpPr>
          <p:spPr bwMode="auto">
            <a:xfrm>
              <a:off x="2555776" y="1268760"/>
              <a:ext cx="670" cy="502667"/>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7424" name="Line 25"/>
            <p:cNvSpPr>
              <a:spLocks noChangeShapeType="1"/>
            </p:cNvSpPr>
            <p:nvPr/>
          </p:nvSpPr>
          <p:spPr bwMode="auto">
            <a:xfrm>
              <a:off x="1691258" y="2134964"/>
              <a:ext cx="422" cy="429940"/>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7425" name="Line 25"/>
            <p:cNvSpPr>
              <a:spLocks noChangeShapeType="1"/>
            </p:cNvSpPr>
            <p:nvPr/>
          </p:nvSpPr>
          <p:spPr bwMode="auto">
            <a:xfrm>
              <a:off x="3275582" y="2131789"/>
              <a:ext cx="273" cy="433115"/>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7426" name="Line 25"/>
            <p:cNvSpPr>
              <a:spLocks noChangeShapeType="1"/>
            </p:cNvSpPr>
            <p:nvPr/>
          </p:nvSpPr>
          <p:spPr bwMode="auto">
            <a:xfrm>
              <a:off x="1691258" y="3286298"/>
              <a:ext cx="422" cy="574749"/>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7427" name="Rectangle 67"/>
            <p:cNvSpPr>
              <a:spLocks noChangeArrowheads="1"/>
            </p:cNvSpPr>
            <p:nvPr/>
          </p:nvSpPr>
          <p:spPr bwMode="auto">
            <a:xfrm>
              <a:off x="5004767" y="1773014"/>
              <a:ext cx="3023617" cy="360363"/>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sz="2000" smtClean="0">
                  <a:solidFill>
                    <a:srgbClr val="000000"/>
                  </a:solidFill>
                </a:rPr>
                <a:t>Situación del infractor</a:t>
              </a:r>
            </a:p>
          </p:txBody>
        </p:sp>
        <p:sp>
          <p:nvSpPr>
            <p:cNvPr id="17428" name="Line 25"/>
            <p:cNvSpPr>
              <a:spLocks noChangeShapeType="1"/>
            </p:cNvSpPr>
            <p:nvPr/>
          </p:nvSpPr>
          <p:spPr bwMode="auto">
            <a:xfrm flipH="1">
              <a:off x="6515670" y="1268760"/>
              <a:ext cx="545" cy="502667"/>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7429" name="Line 25"/>
            <p:cNvSpPr>
              <a:spLocks noChangeShapeType="1"/>
            </p:cNvSpPr>
            <p:nvPr/>
          </p:nvSpPr>
          <p:spPr bwMode="auto">
            <a:xfrm flipH="1">
              <a:off x="5580111" y="2134964"/>
              <a:ext cx="967" cy="429940"/>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7430" name="Line 25"/>
            <p:cNvSpPr>
              <a:spLocks noChangeShapeType="1"/>
            </p:cNvSpPr>
            <p:nvPr/>
          </p:nvSpPr>
          <p:spPr bwMode="auto">
            <a:xfrm flipH="1">
              <a:off x="7739386" y="2132856"/>
              <a:ext cx="966" cy="432048"/>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7431" name="Line 25"/>
            <p:cNvSpPr>
              <a:spLocks noChangeShapeType="1"/>
            </p:cNvSpPr>
            <p:nvPr/>
          </p:nvSpPr>
          <p:spPr bwMode="auto">
            <a:xfrm flipH="1">
              <a:off x="6516215" y="2131788"/>
              <a:ext cx="1041" cy="1441228"/>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7432" name="Line 25"/>
            <p:cNvSpPr>
              <a:spLocks noChangeShapeType="1"/>
            </p:cNvSpPr>
            <p:nvPr/>
          </p:nvSpPr>
          <p:spPr bwMode="auto">
            <a:xfrm flipH="1">
              <a:off x="4932040" y="3140968"/>
              <a:ext cx="0" cy="1224136"/>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7433" name="Line 25"/>
            <p:cNvSpPr>
              <a:spLocks noChangeShapeType="1"/>
            </p:cNvSpPr>
            <p:nvPr/>
          </p:nvSpPr>
          <p:spPr bwMode="auto">
            <a:xfrm flipH="1">
              <a:off x="6516216" y="4364706"/>
              <a:ext cx="0" cy="432445"/>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cxnSp>
          <p:nvCxnSpPr>
            <p:cNvPr id="17434" name="37 Conector angular"/>
            <p:cNvCxnSpPr>
              <a:cxnSpLocks noChangeShapeType="1"/>
              <a:stCxn id="17421" idx="2"/>
              <a:endCxn id="17414" idx="2"/>
            </p:cNvCxnSpPr>
            <p:nvPr/>
          </p:nvCxnSpPr>
          <p:spPr bwMode="auto">
            <a:xfrm rot="5400000">
              <a:off x="1853401" y="3158995"/>
              <a:ext cx="1368698" cy="1620131"/>
            </a:xfrm>
            <a:prstGeom prst="bentConnector3">
              <a:avLst>
                <a:gd name="adj1" fmla="val 116704"/>
              </a:avLst>
            </a:prstGeom>
            <a:noFill/>
            <a:ln w="28575">
              <a:solidFill>
                <a:srgbClr val="777777"/>
              </a:solidFill>
              <a:round/>
              <a:headEnd/>
              <a:tailEnd/>
            </a:ln>
            <a:extLst>
              <a:ext uri="{909E8E84-426E-40DD-AFC4-6F175D3DCCD1}">
                <a14:hiddenFill xmlns:a14="http://schemas.microsoft.com/office/drawing/2010/main">
                  <a:noFill/>
                </a14:hiddenFill>
              </a:ext>
            </a:extLst>
          </p:spPr>
        </p:cxnSp>
        <p:sp>
          <p:nvSpPr>
            <p:cNvPr id="17435" name="27 CuadroTexto"/>
            <p:cNvSpPr txBox="1">
              <a:spLocks noChangeArrowheads="1"/>
            </p:cNvSpPr>
            <p:nvPr/>
          </p:nvSpPr>
          <p:spPr bwMode="auto">
            <a:xfrm>
              <a:off x="6516216" y="3140968"/>
              <a:ext cx="23762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100" b="1" i="1" smtClean="0">
                  <a:solidFill>
                    <a:srgbClr val="000000"/>
                  </a:solidFill>
                </a:rPr>
                <a:t>Jurisprudencia 41/2010, y SUP-RAP-83/2007 y SUP-RAP-62/2010</a:t>
              </a:r>
            </a:p>
          </p:txBody>
        </p:sp>
      </p:grpSp>
      <p:cxnSp>
        <p:nvCxnSpPr>
          <p:cNvPr id="3" name="2 Conector recto"/>
          <p:cNvCxnSpPr>
            <a:stCxn id="17432" idx="1"/>
            <a:endCxn id="17433" idx="0"/>
          </p:cNvCxnSpPr>
          <p:nvPr/>
        </p:nvCxnSpPr>
        <p:spPr>
          <a:xfrm flipV="1">
            <a:off x="4716463" y="4437063"/>
            <a:ext cx="1584325"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22290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3132138" y="2287588"/>
            <a:ext cx="5260975" cy="2778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914400" fontAlgn="base">
              <a:spcBef>
                <a:spcPct val="0"/>
              </a:spcBef>
              <a:spcAft>
                <a:spcPct val="0"/>
              </a:spcAft>
            </a:pPr>
            <a:r>
              <a:rPr lang="es-MX" altLang="es-MX" sz="1200" smtClean="0">
                <a:solidFill>
                  <a:srgbClr val="000000"/>
                </a:solidFill>
              </a:rPr>
              <a:t>Dworkin, Ronald, </a:t>
            </a:r>
            <a:r>
              <a:rPr lang="es-MX" altLang="es-MX" sz="1200" i="1" smtClean="0">
                <a:solidFill>
                  <a:srgbClr val="000000"/>
                </a:solidFill>
              </a:rPr>
              <a:t>Los derechos en serio</a:t>
            </a:r>
            <a:r>
              <a:rPr lang="es-MX" altLang="es-MX" sz="1200" smtClean="0">
                <a:solidFill>
                  <a:srgbClr val="000000"/>
                </a:solidFill>
              </a:rPr>
              <a:t>, Barcelona,  Ariel, p. 72.</a:t>
            </a:r>
            <a:endParaRPr lang="es-ES" altLang="es-MX" sz="1200" smtClean="0">
              <a:solidFill>
                <a:srgbClr val="000000"/>
              </a:solidFill>
            </a:endParaRPr>
          </a:p>
        </p:txBody>
      </p:sp>
      <p:sp>
        <p:nvSpPr>
          <p:cNvPr id="7" name="Text Box 2"/>
          <p:cNvSpPr txBox="1">
            <a:spLocks noChangeArrowheads="1"/>
          </p:cNvSpPr>
          <p:nvPr/>
        </p:nvSpPr>
        <p:spPr bwMode="auto">
          <a:xfrm>
            <a:off x="827088" y="981075"/>
            <a:ext cx="7531100" cy="1322388"/>
          </a:xfrm>
          <a:prstGeom prst="rect">
            <a:avLst/>
          </a:prstGeom>
          <a:solidFill>
            <a:schemeClr val="bg1">
              <a:lumMod val="95000"/>
            </a:schemeClr>
          </a:solidFill>
          <a:ln w="19050">
            <a:solidFill>
              <a:srgbClr val="275E42"/>
            </a:solidFill>
            <a:miter lim="800000"/>
            <a:headEnd/>
            <a:tailEnd/>
          </a:ln>
          <a:effectLst/>
        </p:spPr>
        <p:txBody>
          <a:bodyPr anchor="ctr"/>
          <a:lstStyle/>
          <a:p>
            <a:pPr algn="just" defTabSz="914400" fontAlgn="base">
              <a:spcBef>
                <a:spcPct val="0"/>
              </a:spcBef>
              <a:spcAft>
                <a:spcPct val="0"/>
              </a:spcAft>
              <a:defRPr/>
            </a:pPr>
            <a:r>
              <a:rPr lang="es-MX" dirty="0">
                <a:solidFill>
                  <a:srgbClr val="000000"/>
                </a:solidFill>
              </a:rPr>
              <a:t>El </a:t>
            </a:r>
            <a:r>
              <a:rPr lang="es-MX" b="1" dirty="0">
                <a:solidFill>
                  <a:srgbClr val="000000"/>
                </a:solidFill>
              </a:rPr>
              <a:t>principio</a:t>
            </a:r>
            <a:r>
              <a:rPr lang="es-MX" dirty="0">
                <a:solidFill>
                  <a:srgbClr val="000000"/>
                </a:solidFill>
              </a:rPr>
              <a:t> es un </a:t>
            </a:r>
            <a:r>
              <a:rPr lang="es-MX" b="1" dirty="0">
                <a:solidFill>
                  <a:srgbClr val="000000"/>
                </a:solidFill>
              </a:rPr>
              <a:t>estándar</a:t>
            </a:r>
            <a:r>
              <a:rPr lang="es-MX" dirty="0">
                <a:solidFill>
                  <a:srgbClr val="000000"/>
                </a:solidFill>
              </a:rPr>
              <a:t> que ha de ser observado, no porque favorezca o asegure una situación económica, política o social que se considera deseable, sino porque </a:t>
            </a:r>
            <a:r>
              <a:rPr lang="es-MX" b="1" dirty="0">
                <a:solidFill>
                  <a:srgbClr val="000000"/>
                </a:solidFill>
              </a:rPr>
              <a:t>es una exigencia de la justicia, la equidad o alguna otra dimensión de la moralidad</a:t>
            </a:r>
            <a:r>
              <a:rPr lang="es-ES" dirty="0">
                <a:solidFill>
                  <a:srgbClr val="000000"/>
                </a:solidFill>
              </a:rPr>
              <a:t>.</a:t>
            </a:r>
            <a:endParaRPr lang="es-MX" dirty="0">
              <a:solidFill>
                <a:srgbClr val="000000"/>
              </a:solidFill>
            </a:endParaRPr>
          </a:p>
        </p:txBody>
      </p:sp>
      <p:sp>
        <p:nvSpPr>
          <p:cNvPr id="7172" name="8 CuadroTexto"/>
          <p:cNvSpPr txBox="1">
            <a:spLocks noChangeArrowheads="1"/>
          </p:cNvSpPr>
          <p:nvPr/>
        </p:nvSpPr>
        <p:spPr bwMode="auto">
          <a:xfrm>
            <a:off x="4500563" y="44450"/>
            <a:ext cx="446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2000" b="1" dirty="0" smtClean="0">
                <a:solidFill>
                  <a:srgbClr val="FFFFFF"/>
                </a:solidFill>
              </a:rPr>
              <a:t>Principios aplicables al DSE </a:t>
            </a:r>
          </a:p>
        </p:txBody>
      </p:sp>
      <p:sp>
        <p:nvSpPr>
          <p:cNvPr id="7173" name="Rectangle 7"/>
          <p:cNvSpPr>
            <a:spLocks noChangeArrowheads="1"/>
          </p:cNvSpPr>
          <p:nvPr/>
        </p:nvSpPr>
        <p:spPr bwMode="auto">
          <a:xfrm>
            <a:off x="4067175" y="2970213"/>
            <a:ext cx="3168650" cy="315912"/>
          </a:xfrm>
          <a:prstGeom prst="rect">
            <a:avLst/>
          </a:prstGeom>
          <a:solidFill>
            <a:srgbClr val="DDDDDD">
              <a:alpha val="59999"/>
            </a:srgbClr>
          </a:solidFill>
          <a:ln w="28575">
            <a:solidFill>
              <a:srgbClr val="275E42"/>
            </a:solidFill>
            <a:miter lim="800000"/>
            <a:headEnd/>
            <a:tailEnd/>
          </a:ln>
        </p:spPr>
        <p:txBody>
          <a:bodyPr wrap="none" anchor="ctr"/>
          <a:lstStyle/>
          <a:p>
            <a:pPr defTabSz="914400" fontAlgn="base">
              <a:spcBef>
                <a:spcPct val="0"/>
              </a:spcBef>
              <a:spcAft>
                <a:spcPct val="0"/>
              </a:spcAft>
            </a:pPr>
            <a:r>
              <a:rPr lang="es-MX" altLang="es-MX" smtClean="0">
                <a:solidFill>
                  <a:srgbClr val="000000"/>
                </a:solidFill>
              </a:rPr>
              <a:t>Dispositivo e inquisitivo</a:t>
            </a:r>
            <a:endParaRPr lang="es-ES" altLang="es-MX" smtClean="0">
              <a:solidFill>
                <a:srgbClr val="000000"/>
              </a:solidFill>
            </a:endParaRPr>
          </a:p>
        </p:txBody>
      </p:sp>
      <p:sp>
        <p:nvSpPr>
          <p:cNvPr id="7174" name="Rectangle 8"/>
          <p:cNvSpPr>
            <a:spLocks noChangeArrowheads="1"/>
          </p:cNvSpPr>
          <p:nvPr/>
        </p:nvSpPr>
        <p:spPr bwMode="auto">
          <a:xfrm>
            <a:off x="4067175" y="3544888"/>
            <a:ext cx="3168650" cy="314325"/>
          </a:xfrm>
          <a:prstGeom prst="rect">
            <a:avLst/>
          </a:prstGeom>
          <a:solidFill>
            <a:srgbClr val="92D050">
              <a:alpha val="59999"/>
            </a:srgbClr>
          </a:solidFill>
          <a:ln w="28575">
            <a:solidFill>
              <a:srgbClr val="275E42"/>
            </a:solidFill>
            <a:miter lim="800000"/>
            <a:headEnd/>
            <a:tailEnd/>
          </a:ln>
        </p:spPr>
        <p:txBody>
          <a:bodyPr wrap="none" anchor="ctr"/>
          <a:lstStyle/>
          <a:p>
            <a:pPr defTabSz="914400" fontAlgn="base">
              <a:spcBef>
                <a:spcPct val="0"/>
              </a:spcBef>
              <a:spcAft>
                <a:spcPct val="0"/>
              </a:spcAft>
            </a:pPr>
            <a:r>
              <a:rPr lang="es-MX" altLang="es-MX" smtClean="0">
                <a:solidFill>
                  <a:srgbClr val="000000"/>
                </a:solidFill>
              </a:rPr>
              <a:t>Prohibición de excesos</a:t>
            </a:r>
            <a:endParaRPr lang="es-ES" altLang="es-MX" smtClean="0">
              <a:solidFill>
                <a:srgbClr val="000000"/>
              </a:solidFill>
            </a:endParaRPr>
          </a:p>
        </p:txBody>
      </p:sp>
      <p:sp>
        <p:nvSpPr>
          <p:cNvPr id="7175" name="Rectangle 9"/>
          <p:cNvSpPr>
            <a:spLocks noChangeArrowheads="1"/>
          </p:cNvSpPr>
          <p:nvPr/>
        </p:nvSpPr>
        <p:spPr bwMode="auto">
          <a:xfrm>
            <a:off x="4067175" y="4075113"/>
            <a:ext cx="3168650" cy="288925"/>
          </a:xfrm>
          <a:prstGeom prst="rect">
            <a:avLst/>
          </a:prstGeom>
          <a:solidFill>
            <a:srgbClr val="DDDDDD">
              <a:alpha val="59999"/>
            </a:srgbClr>
          </a:solidFill>
          <a:ln w="28575">
            <a:solidFill>
              <a:srgbClr val="275E42"/>
            </a:solidFill>
            <a:miter lim="800000"/>
            <a:headEnd/>
            <a:tailEnd/>
          </a:ln>
        </p:spPr>
        <p:txBody>
          <a:bodyPr wrap="none" anchor="ctr"/>
          <a:lstStyle/>
          <a:p>
            <a:pPr defTabSz="914400" fontAlgn="base">
              <a:lnSpc>
                <a:spcPct val="80000"/>
              </a:lnSpc>
              <a:spcBef>
                <a:spcPct val="20000"/>
              </a:spcBef>
              <a:spcAft>
                <a:spcPct val="0"/>
              </a:spcAft>
            </a:pPr>
            <a:r>
              <a:rPr lang="es-MX" altLang="es-MX" smtClean="0">
                <a:solidFill>
                  <a:srgbClr val="000000"/>
                </a:solidFill>
              </a:rPr>
              <a:t>Tipicidad </a:t>
            </a:r>
            <a:endParaRPr lang="es-ES" altLang="es-MX" b="1" smtClean="0">
              <a:solidFill>
                <a:srgbClr val="000000"/>
              </a:solidFill>
            </a:endParaRPr>
          </a:p>
        </p:txBody>
      </p:sp>
      <p:sp>
        <p:nvSpPr>
          <p:cNvPr id="7176" name="Rectangle 10"/>
          <p:cNvSpPr>
            <a:spLocks noChangeArrowheads="1"/>
          </p:cNvSpPr>
          <p:nvPr/>
        </p:nvSpPr>
        <p:spPr bwMode="auto">
          <a:xfrm>
            <a:off x="4067175" y="4578350"/>
            <a:ext cx="3168650" cy="288925"/>
          </a:xfrm>
          <a:prstGeom prst="rect">
            <a:avLst/>
          </a:prstGeom>
          <a:solidFill>
            <a:srgbClr val="92D050">
              <a:alpha val="59999"/>
            </a:srgbClr>
          </a:solidFill>
          <a:ln w="28575">
            <a:solidFill>
              <a:srgbClr val="275E42"/>
            </a:solidFill>
            <a:miter lim="800000"/>
            <a:headEnd/>
            <a:tailEnd/>
          </a:ln>
        </p:spPr>
        <p:txBody>
          <a:bodyPr wrap="none" anchor="ctr"/>
          <a:lstStyle/>
          <a:p>
            <a:pPr defTabSz="914400" fontAlgn="base">
              <a:spcBef>
                <a:spcPct val="0"/>
              </a:spcBef>
              <a:spcAft>
                <a:spcPct val="0"/>
              </a:spcAft>
            </a:pPr>
            <a:r>
              <a:rPr lang="es-MX" altLang="es-MX" smtClean="0">
                <a:solidFill>
                  <a:srgbClr val="000000"/>
                </a:solidFill>
              </a:rPr>
              <a:t>Exhaustividad </a:t>
            </a:r>
            <a:endParaRPr lang="es-ES" altLang="es-MX" b="1" smtClean="0">
              <a:solidFill>
                <a:srgbClr val="000000"/>
              </a:solidFill>
            </a:endParaRPr>
          </a:p>
        </p:txBody>
      </p:sp>
      <p:sp>
        <p:nvSpPr>
          <p:cNvPr id="7178" name="17 CuadroTexto"/>
          <p:cNvSpPr txBox="1">
            <a:spLocks noChangeArrowheads="1"/>
          </p:cNvSpPr>
          <p:nvPr/>
        </p:nvSpPr>
        <p:spPr bwMode="auto">
          <a:xfrm>
            <a:off x="900113" y="3946525"/>
            <a:ext cx="25193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s-MX" altLang="es-MX" smtClean="0">
                <a:solidFill>
                  <a:srgbClr val="000000"/>
                </a:solidFill>
              </a:rPr>
              <a:t>Principios del Derecho Administrativo Sancionador Electoral</a:t>
            </a:r>
            <a:endParaRPr lang="es-ES" altLang="es-MX" smtClean="0">
              <a:solidFill>
                <a:srgbClr val="000000"/>
              </a:solidFill>
            </a:endParaRPr>
          </a:p>
        </p:txBody>
      </p:sp>
      <p:sp>
        <p:nvSpPr>
          <p:cNvPr id="19" name="18 Flecha derecha"/>
          <p:cNvSpPr/>
          <p:nvPr/>
        </p:nvSpPr>
        <p:spPr bwMode="auto">
          <a:xfrm>
            <a:off x="3492500" y="4041775"/>
            <a:ext cx="287338" cy="720725"/>
          </a:xfrm>
          <a:prstGeom prst="rightArrow">
            <a:avLst/>
          </a:prstGeom>
          <a:solidFill>
            <a:srgbClr val="92D050"/>
          </a:solidFill>
          <a:ln w="9525" cap="flat" cmpd="sng" algn="ctr">
            <a:solidFill>
              <a:srgbClr val="92D050"/>
            </a:solidFill>
            <a:prstDash val="solid"/>
            <a:round/>
            <a:headEnd type="none" w="med" len="med"/>
            <a:tailEnd type="none" w="med" len="med"/>
          </a:ln>
          <a:effectLst/>
        </p:spPr>
        <p:txBody>
          <a:bodyPr/>
          <a:lstStyle/>
          <a:p>
            <a:pPr algn="ctr" defTabSz="914400" fontAlgn="base">
              <a:spcBef>
                <a:spcPct val="0"/>
              </a:spcBef>
              <a:spcAft>
                <a:spcPct val="0"/>
              </a:spcAft>
              <a:defRPr/>
            </a:pPr>
            <a:endParaRPr lang="es-MX">
              <a:solidFill>
                <a:srgbClr val="000000"/>
              </a:solidFill>
            </a:endParaRPr>
          </a:p>
        </p:txBody>
      </p:sp>
      <p:sp>
        <p:nvSpPr>
          <p:cNvPr id="7180" name="Rectangle 7"/>
          <p:cNvSpPr>
            <a:spLocks noChangeArrowheads="1"/>
          </p:cNvSpPr>
          <p:nvPr/>
        </p:nvSpPr>
        <p:spPr bwMode="auto">
          <a:xfrm>
            <a:off x="4067175" y="5057775"/>
            <a:ext cx="3168650" cy="315913"/>
          </a:xfrm>
          <a:prstGeom prst="rect">
            <a:avLst/>
          </a:prstGeom>
          <a:solidFill>
            <a:srgbClr val="DDDDDD">
              <a:alpha val="59999"/>
            </a:srgbClr>
          </a:solidFill>
          <a:ln w="28575">
            <a:solidFill>
              <a:srgbClr val="275E42"/>
            </a:solidFill>
            <a:miter lim="800000"/>
            <a:headEnd/>
            <a:tailEnd/>
          </a:ln>
        </p:spPr>
        <p:txBody>
          <a:bodyPr wrap="none" anchor="ctr"/>
          <a:lstStyle/>
          <a:p>
            <a:pPr defTabSz="914400" fontAlgn="base">
              <a:spcBef>
                <a:spcPct val="0"/>
              </a:spcBef>
              <a:spcAft>
                <a:spcPct val="0"/>
              </a:spcAft>
            </a:pPr>
            <a:r>
              <a:rPr lang="es-MX" altLang="es-MX" smtClean="0">
                <a:solidFill>
                  <a:srgbClr val="000000"/>
                </a:solidFill>
              </a:rPr>
              <a:t>Legalidad </a:t>
            </a:r>
            <a:endParaRPr lang="es-ES" altLang="es-MX" smtClean="0">
              <a:solidFill>
                <a:srgbClr val="000000"/>
              </a:solidFill>
            </a:endParaRPr>
          </a:p>
        </p:txBody>
      </p:sp>
      <p:sp>
        <p:nvSpPr>
          <p:cNvPr id="7181" name="Rectangle 8"/>
          <p:cNvSpPr>
            <a:spLocks noChangeArrowheads="1"/>
          </p:cNvSpPr>
          <p:nvPr/>
        </p:nvSpPr>
        <p:spPr bwMode="auto">
          <a:xfrm>
            <a:off x="3132138" y="5627969"/>
            <a:ext cx="4103687" cy="369332"/>
          </a:xfrm>
          <a:prstGeom prst="rect">
            <a:avLst/>
          </a:prstGeom>
          <a:solidFill>
            <a:srgbClr val="92D050">
              <a:alpha val="59999"/>
            </a:srgbClr>
          </a:solidFill>
          <a:ln w="28575">
            <a:solidFill>
              <a:srgbClr val="275E42"/>
            </a:solidFill>
            <a:miter lim="800000"/>
            <a:headEnd/>
            <a:tailEnd/>
          </a:ln>
        </p:spPr>
        <p:txBody>
          <a:bodyPr wrap="square" anchor="ctr">
            <a:spAutoFit/>
          </a:bodyPr>
          <a:lstStyle/>
          <a:p>
            <a:pPr defTabSz="914400" fontAlgn="base">
              <a:spcBef>
                <a:spcPct val="0"/>
              </a:spcBef>
              <a:spcAft>
                <a:spcPct val="0"/>
              </a:spcAft>
            </a:pPr>
            <a:r>
              <a:rPr lang="es-MX" altLang="es-MX" smtClean="0">
                <a:solidFill>
                  <a:srgbClr val="000000"/>
                </a:solidFill>
              </a:rPr>
              <a:t>Concentración, inmediatez y celeridad </a:t>
            </a:r>
            <a:endParaRPr lang="es-ES" altLang="es-MX" smtClean="0">
              <a:solidFill>
                <a:srgbClr val="000000"/>
              </a:solidFill>
            </a:endParaRPr>
          </a:p>
        </p:txBody>
      </p:sp>
      <p:sp>
        <p:nvSpPr>
          <p:cNvPr id="25" name="24 Botón de acción: Hacia delante o Siguiente">
            <a:hlinkClick r:id="rId2" action="ppaction://hlinksldjump" highlightClick="1"/>
          </p:cNvPr>
          <p:cNvSpPr/>
          <p:nvPr/>
        </p:nvSpPr>
        <p:spPr bwMode="auto">
          <a:xfrm>
            <a:off x="7308850" y="5732463"/>
            <a:ext cx="287338" cy="288925"/>
          </a:xfrm>
          <a:prstGeom prst="actionButtonForwardNext">
            <a:avLst/>
          </a:prstGeom>
          <a:solidFill>
            <a:schemeClr val="bg1">
              <a:lumMod val="85000"/>
              <a:alpha val="65000"/>
            </a:schemeClr>
          </a:solidFill>
          <a:ln w="9525" algn="ctr">
            <a:solidFill>
              <a:srgbClr val="275E42"/>
            </a:solidFill>
            <a:round/>
            <a:headEnd/>
            <a:tailEnd/>
          </a:ln>
        </p:spPr>
        <p:txBody>
          <a:bodyPr/>
          <a:lstStyle/>
          <a:p>
            <a:pPr defTabSz="914400" fontAlgn="base">
              <a:spcBef>
                <a:spcPct val="0"/>
              </a:spcBef>
              <a:spcAft>
                <a:spcPct val="0"/>
              </a:spcAft>
              <a:defRPr/>
            </a:pPr>
            <a:endParaRPr lang="es-ES" dirty="0">
              <a:solidFill>
                <a:srgbClr val="000000"/>
              </a:solidFill>
            </a:endParaRPr>
          </a:p>
        </p:txBody>
      </p:sp>
      <p:sp>
        <p:nvSpPr>
          <p:cNvPr id="26" name="25 Botón de acción: Hacia delante o Siguiente">
            <a:hlinkClick r:id="rId3" action="ppaction://hlinksldjump" highlightClick="1"/>
          </p:cNvPr>
          <p:cNvSpPr/>
          <p:nvPr/>
        </p:nvSpPr>
        <p:spPr bwMode="auto">
          <a:xfrm>
            <a:off x="7308850" y="5060950"/>
            <a:ext cx="334963" cy="285750"/>
          </a:xfrm>
          <a:prstGeom prst="actionButtonForwardNext">
            <a:avLst/>
          </a:prstGeom>
          <a:solidFill>
            <a:schemeClr val="bg1">
              <a:lumMod val="85000"/>
              <a:alpha val="65000"/>
            </a:schemeClr>
          </a:solidFill>
          <a:ln w="9525" algn="ctr">
            <a:solidFill>
              <a:srgbClr val="275E42"/>
            </a:solidFill>
            <a:round/>
            <a:headEnd/>
            <a:tailEnd/>
          </a:ln>
        </p:spPr>
        <p:txBody>
          <a:bodyPr/>
          <a:lstStyle/>
          <a:p>
            <a:pPr defTabSz="914400" fontAlgn="base">
              <a:spcBef>
                <a:spcPct val="0"/>
              </a:spcBef>
              <a:spcAft>
                <a:spcPct val="0"/>
              </a:spcAft>
              <a:defRPr/>
            </a:pPr>
            <a:endParaRPr lang="es-ES" dirty="0">
              <a:solidFill>
                <a:srgbClr val="000000"/>
              </a:solidFill>
            </a:endParaRPr>
          </a:p>
        </p:txBody>
      </p:sp>
      <p:sp>
        <p:nvSpPr>
          <p:cNvPr id="27" name="26 Botón de acción: Hacia delante o Siguiente">
            <a:hlinkClick r:id="rId4" action="ppaction://hlinksldjump" highlightClick="1"/>
          </p:cNvPr>
          <p:cNvSpPr/>
          <p:nvPr/>
        </p:nvSpPr>
        <p:spPr bwMode="auto">
          <a:xfrm>
            <a:off x="7308850" y="4583113"/>
            <a:ext cx="287338" cy="285750"/>
          </a:xfrm>
          <a:prstGeom prst="actionButtonForwardNext">
            <a:avLst/>
          </a:prstGeom>
          <a:solidFill>
            <a:schemeClr val="bg1">
              <a:lumMod val="85000"/>
              <a:alpha val="65000"/>
            </a:schemeClr>
          </a:solidFill>
          <a:ln w="9525" algn="ctr">
            <a:solidFill>
              <a:srgbClr val="275E42"/>
            </a:solidFill>
            <a:round/>
            <a:headEnd/>
            <a:tailEnd/>
          </a:ln>
        </p:spPr>
        <p:txBody>
          <a:bodyPr/>
          <a:lstStyle/>
          <a:p>
            <a:pPr defTabSz="914400" fontAlgn="base">
              <a:spcBef>
                <a:spcPct val="0"/>
              </a:spcBef>
              <a:spcAft>
                <a:spcPct val="0"/>
              </a:spcAft>
              <a:defRPr/>
            </a:pPr>
            <a:endParaRPr lang="es-ES" dirty="0">
              <a:solidFill>
                <a:srgbClr val="000000"/>
              </a:solidFill>
            </a:endParaRPr>
          </a:p>
        </p:txBody>
      </p:sp>
      <p:sp>
        <p:nvSpPr>
          <p:cNvPr id="28" name="27 Botón de acción: Hacia delante o Siguiente">
            <a:hlinkClick r:id="rId5" action="ppaction://hlinksldjump" highlightClick="1"/>
          </p:cNvPr>
          <p:cNvSpPr/>
          <p:nvPr/>
        </p:nvSpPr>
        <p:spPr bwMode="auto">
          <a:xfrm>
            <a:off x="7356475" y="4079875"/>
            <a:ext cx="287338" cy="285750"/>
          </a:xfrm>
          <a:prstGeom prst="actionButtonForwardNext">
            <a:avLst/>
          </a:prstGeom>
          <a:solidFill>
            <a:schemeClr val="bg1">
              <a:lumMod val="85000"/>
              <a:alpha val="65000"/>
            </a:schemeClr>
          </a:solidFill>
          <a:ln w="9525" algn="ctr">
            <a:solidFill>
              <a:srgbClr val="275E42"/>
            </a:solidFill>
            <a:round/>
            <a:headEnd/>
            <a:tailEnd/>
          </a:ln>
        </p:spPr>
        <p:txBody>
          <a:bodyPr/>
          <a:lstStyle/>
          <a:p>
            <a:pPr defTabSz="914400" fontAlgn="base">
              <a:spcBef>
                <a:spcPct val="0"/>
              </a:spcBef>
              <a:spcAft>
                <a:spcPct val="0"/>
              </a:spcAft>
              <a:defRPr/>
            </a:pPr>
            <a:endParaRPr lang="es-ES" dirty="0">
              <a:solidFill>
                <a:srgbClr val="000000"/>
              </a:solidFill>
            </a:endParaRPr>
          </a:p>
        </p:txBody>
      </p:sp>
      <p:sp>
        <p:nvSpPr>
          <p:cNvPr id="29" name="28 Botón de acción: Hacia delante o Siguiente">
            <a:hlinkClick r:id="rId6" action="ppaction://hlinksldjump" highlightClick="1"/>
          </p:cNvPr>
          <p:cNvSpPr/>
          <p:nvPr/>
        </p:nvSpPr>
        <p:spPr bwMode="auto">
          <a:xfrm>
            <a:off x="7308850" y="3575050"/>
            <a:ext cx="287338" cy="285750"/>
          </a:xfrm>
          <a:prstGeom prst="actionButtonForwardNext">
            <a:avLst/>
          </a:prstGeom>
          <a:solidFill>
            <a:schemeClr val="bg1">
              <a:lumMod val="85000"/>
              <a:alpha val="65000"/>
            </a:schemeClr>
          </a:solidFill>
          <a:ln w="9525" algn="ctr">
            <a:solidFill>
              <a:srgbClr val="275E42"/>
            </a:solidFill>
            <a:round/>
            <a:headEnd/>
            <a:tailEnd/>
          </a:ln>
        </p:spPr>
        <p:txBody>
          <a:bodyPr/>
          <a:lstStyle/>
          <a:p>
            <a:pPr defTabSz="914400" fontAlgn="base">
              <a:spcBef>
                <a:spcPct val="0"/>
              </a:spcBef>
              <a:spcAft>
                <a:spcPct val="0"/>
              </a:spcAft>
              <a:defRPr/>
            </a:pPr>
            <a:endParaRPr lang="es-ES" dirty="0">
              <a:solidFill>
                <a:srgbClr val="000000"/>
              </a:solidFill>
            </a:endParaRPr>
          </a:p>
        </p:txBody>
      </p:sp>
      <p:sp>
        <p:nvSpPr>
          <p:cNvPr id="20" name="19 Botón de acción: Hacia delante o Siguiente">
            <a:hlinkClick r:id="rId7" action="ppaction://hlinksldjump" highlightClick="1"/>
          </p:cNvPr>
          <p:cNvSpPr/>
          <p:nvPr/>
        </p:nvSpPr>
        <p:spPr bwMode="auto">
          <a:xfrm>
            <a:off x="7323850" y="2998788"/>
            <a:ext cx="287338" cy="285750"/>
          </a:xfrm>
          <a:prstGeom prst="actionButtonForwardNext">
            <a:avLst/>
          </a:prstGeom>
          <a:solidFill>
            <a:schemeClr val="bg1">
              <a:lumMod val="85000"/>
              <a:alpha val="65000"/>
            </a:schemeClr>
          </a:solidFill>
          <a:ln w="9525" algn="ctr">
            <a:solidFill>
              <a:srgbClr val="275E42"/>
            </a:solidFill>
            <a:round/>
            <a:headEnd/>
            <a:tailEnd/>
          </a:ln>
        </p:spPr>
        <p:txBody>
          <a:bodyPr/>
          <a:lstStyle/>
          <a:p>
            <a:pPr defTabSz="914400" fontAlgn="base">
              <a:spcBef>
                <a:spcPct val="0"/>
              </a:spcBef>
              <a:spcAft>
                <a:spcPct val="0"/>
              </a:spcAft>
              <a:defRPr/>
            </a:pPr>
            <a:endParaRPr lang="es-ES" dirty="0">
              <a:solidFill>
                <a:srgbClr val="000000"/>
              </a:solidFill>
            </a:endParaRPr>
          </a:p>
        </p:txBody>
      </p:sp>
    </p:spTree>
    <p:extLst>
      <p:ext uri="{BB962C8B-B14F-4D97-AF65-F5344CB8AC3E}">
        <p14:creationId xmlns:p14="http://schemas.microsoft.com/office/powerpoint/2010/main" val="114435301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7"/>
          <p:cNvSpPr>
            <a:spLocks noChangeArrowheads="1"/>
          </p:cNvSpPr>
          <p:nvPr/>
        </p:nvSpPr>
        <p:spPr bwMode="auto">
          <a:xfrm>
            <a:off x="1404938" y="4437063"/>
            <a:ext cx="3238500" cy="936625"/>
          </a:xfrm>
          <a:prstGeom prst="rect">
            <a:avLst/>
          </a:prstGeom>
          <a:solidFill>
            <a:srgbClr val="EAEAEA"/>
          </a:solidFill>
          <a:ln w="3175">
            <a:solidFill>
              <a:srgbClr val="560730"/>
            </a:solidFill>
            <a:miter lim="800000"/>
            <a:headEnd/>
            <a:tailEnd/>
          </a:ln>
        </p:spPr>
        <p:txBody>
          <a:bodyPr anchor="ctr"/>
          <a:lstStyle/>
          <a:p>
            <a:pPr algn="ctr" defTabSz="914400" fontAlgn="base">
              <a:spcBef>
                <a:spcPct val="0"/>
              </a:spcBef>
              <a:spcAft>
                <a:spcPct val="0"/>
              </a:spcAft>
            </a:pPr>
            <a:r>
              <a:rPr lang="es-ES" altLang="es-MX" smtClean="0">
                <a:solidFill>
                  <a:srgbClr val="000000"/>
                </a:solidFill>
              </a:rPr>
              <a:t>La singularidad o pluralidad de las faltas acreditadas</a:t>
            </a:r>
            <a:endParaRPr lang="es-MX" altLang="es-MX" smtClean="0">
              <a:solidFill>
                <a:srgbClr val="000000"/>
              </a:solidFill>
            </a:endParaRPr>
          </a:p>
        </p:txBody>
      </p:sp>
      <p:sp>
        <p:nvSpPr>
          <p:cNvPr id="18435" name="Rectangle 67"/>
          <p:cNvSpPr>
            <a:spLocks noChangeArrowheads="1"/>
          </p:cNvSpPr>
          <p:nvPr/>
        </p:nvSpPr>
        <p:spPr bwMode="auto">
          <a:xfrm>
            <a:off x="5435600" y="2276475"/>
            <a:ext cx="3313113" cy="1873250"/>
          </a:xfrm>
          <a:prstGeom prst="rect">
            <a:avLst/>
          </a:prstGeom>
          <a:solidFill>
            <a:srgbClr val="EAEAEA"/>
          </a:solidFill>
          <a:ln w="3175">
            <a:solidFill>
              <a:srgbClr val="275E42"/>
            </a:solidFill>
            <a:miter lim="800000"/>
            <a:headEnd/>
            <a:tailEnd/>
          </a:ln>
        </p:spPr>
        <p:txBody>
          <a:bodyPr anchor="ctr"/>
          <a:lstStyle/>
          <a:p>
            <a:pPr defTabSz="914400" fontAlgn="base">
              <a:spcBef>
                <a:spcPct val="0"/>
              </a:spcBef>
              <a:spcAft>
                <a:spcPct val="0"/>
              </a:spcAft>
            </a:pPr>
            <a:r>
              <a:rPr lang="es-ES" altLang="es-MX" smtClean="0">
                <a:solidFill>
                  <a:srgbClr val="000000"/>
                </a:solidFill>
              </a:rPr>
              <a:t>Los resultados o efectos que sobre los objetivos (propósitos de creación de la norma) y los intereses o valores jurídicos tutelados, se generaron o pudieron producirse.</a:t>
            </a:r>
            <a:endParaRPr lang="es-MX" altLang="es-MX" smtClean="0">
              <a:solidFill>
                <a:srgbClr val="000000"/>
              </a:solidFill>
            </a:endParaRPr>
          </a:p>
        </p:txBody>
      </p:sp>
      <p:sp>
        <p:nvSpPr>
          <p:cNvPr id="18436" name="Line 25"/>
          <p:cNvSpPr>
            <a:spLocks noChangeShapeType="1"/>
          </p:cNvSpPr>
          <p:nvPr/>
        </p:nvSpPr>
        <p:spPr bwMode="auto">
          <a:xfrm flipH="1" flipV="1">
            <a:off x="971550" y="5516563"/>
            <a:ext cx="4032250" cy="0"/>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8437" name="Rectangle 67"/>
          <p:cNvSpPr>
            <a:spLocks noChangeArrowheads="1"/>
          </p:cNvSpPr>
          <p:nvPr/>
        </p:nvSpPr>
        <p:spPr bwMode="auto">
          <a:xfrm>
            <a:off x="287338" y="3429000"/>
            <a:ext cx="900112" cy="360363"/>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sz="1600" smtClean="0">
                <a:solidFill>
                  <a:srgbClr val="000000"/>
                </a:solidFill>
              </a:rPr>
              <a:t>Tiempo</a:t>
            </a:r>
          </a:p>
        </p:txBody>
      </p:sp>
      <p:sp>
        <p:nvSpPr>
          <p:cNvPr id="18438" name="Rectangle 67"/>
          <p:cNvSpPr>
            <a:spLocks noChangeArrowheads="1"/>
          </p:cNvSpPr>
          <p:nvPr/>
        </p:nvSpPr>
        <p:spPr bwMode="auto">
          <a:xfrm>
            <a:off x="1547813" y="1412875"/>
            <a:ext cx="2879725" cy="360363"/>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sz="2000" b="1" smtClean="0">
                <a:solidFill>
                  <a:srgbClr val="000000"/>
                </a:solidFill>
              </a:rPr>
              <a:t>Hechos </a:t>
            </a:r>
          </a:p>
        </p:txBody>
      </p:sp>
      <p:sp>
        <p:nvSpPr>
          <p:cNvPr id="18439" name="Line 25"/>
          <p:cNvSpPr>
            <a:spLocks noChangeShapeType="1"/>
          </p:cNvSpPr>
          <p:nvPr/>
        </p:nvSpPr>
        <p:spPr bwMode="auto">
          <a:xfrm flipH="1">
            <a:off x="2987675" y="2276475"/>
            <a:ext cx="0" cy="2160588"/>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8440" name="Line 25"/>
          <p:cNvSpPr>
            <a:spLocks noChangeShapeType="1"/>
          </p:cNvSpPr>
          <p:nvPr/>
        </p:nvSpPr>
        <p:spPr bwMode="auto">
          <a:xfrm flipH="1">
            <a:off x="7092950" y="1773238"/>
            <a:ext cx="0" cy="503237"/>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8441" name="Rectangle 67"/>
          <p:cNvSpPr>
            <a:spLocks noChangeArrowheads="1"/>
          </p:cNvSpPr>
          <p:nvPr/>
        </p:nvSpPr>
        <p:spPr bwMode="auto">
          <a:xfrm>
            <a:off x="5651500" y="1412875"/>
            <a:ext cx="2879725" cy="360363"/>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sz="2000" b="1" smtClean="0">
                <a:solidFill>
                  <a:srgbClr val="000000"/>
                </a:solidFill>
              </a:rPr>
              <a:t>Consecuencias</a:t>
            </a:r>
          </a:p>
        </p:txBody>
      </p:sp>
      <p:sp>
        <p:nvSpPr>
          <p:cNvPr id="18442" name="Line 25"/>
          <p:cNvSpPr>
            <a:spLocks noChangeShapeType="1"/>
          </p:cNvSpPr>
          <p:nvPr/>
        </p:nvSpPr>
        <p:spPr bwMode="auto">
          <a:xfrm flipH="1">
            <a:off x="2987675" y="1773238"/>
            <a:ext cx="0" cy="503237"/>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8443" name="Rectangle 67"/>
          <p:cNvSpPr>
            <a:spLocks noChangeArrowheads="1"/>
          </p:cNvSpPr>
          <p:nvPr/>
        </p:nvSpPr>
        <p:spPr bwMode="auto">
          <a:xfrm>
            <a:off x="684213" y="2565400"/>
            <a:ext cx="2087562" cy="360363"/>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smtClean="0">
                <a:solidFill>
                  <a:srgbClr val="000000"/>
                </a:solidFill>
              </a:rPr>
              <a:t>Circunstancias</a:t>
            </a:r>
          </a:p>
        </p:txBody>
      </p:sp>
      <p:sp>
        <p:nvSpPr>
          <p:cNvPr id="18444" name="Rectangle 67"/>
          <p:cNvSpPr>
            <a:spLocks noChangeArrowheads="1"/>
          </p:cNvSpPr>
          <p:nvPr/>
        </p:nvSpPr>
        <p:spPr bwMode="auto">
          <a:xfrm>
            <a:off x="1187450" y="3429000"/>
            <a:ext cx="936625" cy="360363"/>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sz="1600" smtClean="0">
                <a:solidFill>
                  <a:srgbClr val="000000"/>
                </a:solidFill>
              </a:rPr>
              <a:t>Modo</a:t>
            </a:r>
          </a:p>
        </p:txBody>
      </p:sp>
      <p:sp>
        <p:nvSpPr>
          <p:cNvPr id="18445" name="Rectangle 67"/>
          <p:cNvSpPr>
            <a:spLocks noChangeArrowheads="1"/>
          </p:cNvSpPr>
          <p:nvPr/>
        </p:nvSpPr>
        <p:spPr bwMode="auto">
          <a:xfrm>
            <a:off x="2124075" y="3429000"/>
            <a:ext cx="792163" cy="360363"/>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sz="1600" smtClean="0">
                <a:solidFill>
                  <a:srgbClr val="000000"/>
                </a:solidFill>
              </a:rPr>
              <a:t>Lugar</a:t>
            </a:r>
          </a:p>
        </p:txBody>
      </p:sp>
      <p:sp>
        <p:nvSpPr>
          <p:cNvPr id="18446" name="Rectangle 67"/>
          <p:cNvSpPr>
            <a:spLocks noChangeArrowheads="1"/>
          </p:cNvSpPr>
          <p:nvPr/>
        </p:nvSpPr>
        <p:spPr bwMode="auto">
          <a:xfrm>
            <a:off x="3348038" y="2565400"/>
            <a:ext cx="1728787" cy="936625"/>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pPr>
            <a:r>
              <a:rPr lang="es-ES" altLang="es-MX" smtClean="0">
                <a:solidFill>
                  <a:srgbClr val="000000"/>
                </a:solidFill>
              </a:rPr>
              <a:t>Trascendencia de la norma transgredida</a:t>
            </a:r>
            <a:endParaRPr lang="es-MX" altLang="es-MX" smtClean="0">
              <a:solidFill>
                <a:srgbClr val="000000"/>
              </a:solidFill>
            </a:endParaRPr>
          </a:p>
        </p:txBody>
      </p:sp>
      <p:sp>
        <p:nvSpPr>
          <p:cNvPr id="18447" name="Line 25"/>
          <p:cNvSpPr>
            <a:spLocks noChangeShapeType="1"/>
          </p:cNvSpPr>
          <p:nvPr/>
        </p:nvSpPr>
        <p:spPr bwMode="auto">
          <a:xfrm flipH="1">
            <a:off x="1763713" y="2924175"/>
            <a:ext cx="0" cy="503238"/>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8448" name="Line 25"/>
          <p:cNvSpPr>
            <a:spLocks noChangeShapeType="1"/>
          </p:cNvSpPr>
          <p:nvPr/>
        </p:nvSpPr>
        <p:spPr bwMode="auto">
          <a:xfrm>
            <a:off x="1187450" y="4005263"/>
            <a:ext cx="1588" cy="358775"/>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8449" name="Line 25"/>
          <p:cNvSpPr>
            <a:spLocks noChangeShapeType="1"/>
          </p:cNvSpPr>
          <p:nvPr/>
        </p:nvSpPr>
        <p:spPr bwMode="auto">
          <a:xfrm flipH="1">
            <a:off x="4284663" y="3500438"/>
            <a:ext cx="0" cy="792162"/>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8450" name="Line 25"/>
          <p:cNvSpPr>
            <a:spLocks noChangeShapeType="1"/>
          </p:cNvSpPr>
          <p:nvPr/>
        </p:nvSpPr>
        <p:spPr bwMode="auto">
          <a:xfrm flipH="1" flipV="1">
            <a:off x="971550" y="4365625"/>
            <a:ext cx="214313" cy="0"/>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8451" name="Line 25"/>
          <p:cNvSpPr>
            <a:spLocks noChangeShapeType="1"/>
          </p:cNvSpPr>
          <p:nvPr/>
        </p:nvSpPr>
        <p:spPr bwMode="auto">
          <a:xfrm flipH="1" flipV="1">
            <a:off x="971550" y="4365625"/>
            <a:ext cx="0" cy="1150938"/>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8452" name="Line 25"/>
          <p:cNvSpPr>
            <a:spLocks noChangeShapeType="1"/>
          </p:cNvSpPr>
          <p:nvPr/>
        </p:nvSpPr>
        <p:spPr bwMode="auto">
          <a:xfrm flipH="1" flipV="1">
            <a:off x="5003800" y="4292600"/>
            <a:ext cx="0" cy="1223963"/>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8453" name="Line 25"/>
          <p:cNvSpPr>
            <a:spLocks noChangeShapeType="1"/>
          </p:cNvSpPr>
          <p:nvPr/>
        </p:nvSpPr>
        <p:spPr bwMode="auto">
          <a:xfrm flipH="1" flipV="1">
            <a:off x="4284663" y="4292600"/>
            <a:ext cx="720725" cy="0"/>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8454" name="Text Box 14"/>
          <p:cNvSpPr txBox="1">
            <a:spLocks noChangeArrowheads="1"/>
          </p:cNvSpPr>
          <p:nvPr/>
        </p:nvSpPr>
        <p:spPr bwMode="auto">
          <a:xfrm>
            <a:off x="3348038" y="44450"/>
            <a:ext cx="57800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ES" altLang="es-MX" sz="2000" b="1" dirty="0" smtClean="0">
                <a:solidFill>
                  <a:srgbClr val="FFFFFF"/>
                </a:solidFill>
              </a:rPr>
              <a:t>Calificación de la falta. Elementos objetivos</a:t>
            </a:r>
          </a:p>
        </p:txBody>
      </p:sp>
      <p:cxnSp>
        <p:nvCxnSpPr>
          <p:cNvPr id="18455" name="47 Conector angular"/>
          <p:cNvCxnSpPr>
            <a:cxnSpLocks noChangeShapeType="1"/>
            <a:stCxn id="18443" idx="0"/>
            <a:endCxn id="18446" idx="0"/>
          </p:cNvCxnSpPr>
          <p:nvPr/>
        </p:nvCxnSpPr>
        <p:spPr bwMode="auto">
          <a:xfrm rot="5400000" flipH="1" flipV="1">
            <a:off x="2970213" y="1322388"/>
            <a:ext cx="1587" cy="2484437"/>
          </a:xfrm>
          <a:prstGeom prst="bentConnector3">
            <a:avLst>
              <a:gd name="adj1" fmla="val 18321546"/>
            </a:avLst>
          </a:prstGeom>
          <a:noFill/>
          <a:ln w="28575">
            <a:solidFill>
              <a:srgbClr val="777777"/>
            </a:solidFill>
            <a:round/>
            <a:headEnd/>
            <a:tailEnd/>
          </a:ln>
          <a:extLst>
            <a:ext uri="{909E8E84-426E-40DD-AFC4-6F175D3DCCD1}">
              <a14:hiddenFill xmlns:a14="http://schemas.microsoft.com/office/drawing/2010/main">
                <a:noFill/>
              </a14:hiddenFill>
            </a:ext>
          </a:extLst>
        </p:spPr>
      </p:cxnSp>
      <p:cxnSp>
        <p:nvCxnSpPr>
          <p:cNvPr id="18456" name="52 Conector angular"/>
          <p:cNvCxnSpPr>
            <a:cxnSpLocks noChangeShapeType="1"/>
            <a:stCxn id="18437" idx="2"/>
            <a:endCxn id="18445" idx="2"/>
          </p:cNvCxnSpPr>
          <p:nvPr/>
        </p:nvCxnSpPr>
        <p:spPr bwMode="auto">
          <a:xfrm rot="16200000" flipH="1">
            <a:off x="1628775" y="2897188"/>
            <a:ext cx="1588" cy="1782762"/>
          </a:xfrm>
          <a:prstGeom prst="bentConnector3">
            <a:avLst>
              <a:gd name="adj1" fmla="val 14395468"/>
            </a:avLst>
          </a:prstGeom>
          <a:noFill/>
          <a:ln w="28575">
            <a:solidFill>
              <a:srgbClr val="777777"/>
            </a:solidFill>
            <a:round/>
            <a:headEnd/>
            <a:tailEnd/>
          </a:ln>
          <a:extLst>
            <a:ext uri="{909E8E84-426E-40DD-AFC4-6F175D3DCCD1}">
              <a14:hiddenFill xmlns:a14="http://schemas.microsoft.com/office/drawing/2010/main">
                <a:noFill/>
              </a14:hiddenFill>
            </a:ext>
          </a:extLst>
        </p:spPr>
      </p:cxnSp>
      <p:cxnSp>
        <p:nvCxnSpPr>
          <p:cNvPr id="18457" name="54 Conector angular"/>
          <p:cNvCxnSpPr>
            <a:cxnSpLocks noChangeShapeType="1"/>
            <a:stCxn id="18437" idx="0"/>
            <a:endCxn id="18445" idx="0"/>
          </p:cNvCxnSpPr>
          <p:nvPr/>
        </p:nvCxnSpPr>
        <p:spPr bwMode="auto">
          <a:xfrm rot="5400000" flipH="1" flipV="1">
            <a:off x="1627981" y="2537620"/>
            <a:ext cx="3175" cy="1782762"/>
          </a:xfrm>
          <a:prstGeom prst="bentConnector3">
            <a:avLst>
              <a:gd name="adj1" fmla="val 14395468"/>
            </a:avLst>
          </a:prstGeom>
          <a:noFill/>
          <a:ln w="28575">
            <a:solidFill>
              <a:srgbClr val="777777"/>
            </a:solidFill>
            <a:round/>
            <a:headEnd/>
            <a:tailEnd/>
          </a:ln>
          <a:extLst>
            <a:ext uri="{909E8E84-426E-40DD-AFC4-6F175D3DCCD1}">
              <a14:hiddenFill xmlns:a14="http://schemas.microsoft.com/office/drawing/2010/main">
                <a:noFill/>
              </a14:hiddenFill>
            </a:ext>
          </a:extLst>
        </p:spPr>
      </p:cxnSp>
      <p:cxnSp>
        <p:nvCxnSpPr>
          <p:cNvPr id="18458" name="56 Conector angular"/>
          <p:cNvCxnSpPr>
            <a:cxnSpLocks noChangeShapeType="1"/>
            <a:stCxn id="18434" idx="2"/>
            <a:endCxn id="18435" idx="2"/>
          </p:cNvCxnSpPr>
          <p:nvPr/>
        </p:nvCxnSpPr>
        <p:spPr bwMode="auto">
          <a:xfrm rot="5400000" flipH="1" flipV="1">
            <a:off x="4446587" y="2727326"/>
            <a:ext cx="1223963" cy="4068762"/>
          </a:xfrm>
          <a:prstGeom prst="bentConnector3">
            <a:avLst>
              <a:gd name="adj1" fmla="val -27185"/>
            </a:avLst>
          </a:prstGeom>
          <a:noFill/>
          <a:ln w="28575">
            <a:solidFill>
              <a:srgbClr val="777777"/>
            </a:solidFill>
            <a:round/>
            <a:headEnd/>
            <a:tailEnd/>
          </a:ln>
          <a:extLst>
            <a:ext uri="{909E8E84-426E-40DD-AFC4-6F175D3DCCD1}">
              <a14:hiddenFill xmlns:a14="http://schemas.microsoft.com/office/drawing/2010/main">
                <a:noFill/>
              </a14:hiddenFill>
            </a:ext>
          </a:extLst>
        </p:spPr>
      </p:cxnSp>
      <p:sp>
        <p:nvSpPr>
          <p:cNvPr id="18459" name="26 CuadroTexto"/>
          <p:cNvSpPr txBox="1">
            <a:spLocks noChangeArrowheads="1"/>
          </p:cNvSpPr>
          <p:nvPr/>
        </p:nvSpPr>
        <p:spPr bwMode="auto">
          <a:xfrm>
            <a:off x="138257" y="5800725"/>
            <a:ext cx="73339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s-MX" altLang="es-MX" sz="1200" i="1" dirty="0" smtClean="0">
                <a:solidFill>
                  <a:srgbClr val="000000"/>
                </a:solidFill>
              </a:rPr>
              <a:t>SUP-RAP-29/2001, SUP-RAP-24/2002, SUP-RAP-31/2002, SUP-RAP-48/2010 ; SUP-RAP-97/2010;</a:t>
            </a:r>
          </a:p>
          <a:p>
            <a:pPr defTabSz="914400" eaLnBrk="1" fontAlgn="base" hangingPunct="1">
              <a:spcBef>
                <a:spcPct val="0"/>
              </a:spcBef>
              <a:spcAft>
                <a:spcPct val="0"/>
              </a:spcAft>
            </a:pPr>
            <a:r>
              <a:rPr lang="es-MX" altLang="es-MX" sz="1200" i="1" dirty="0">
                <a:solidFill>
                  <a:srgbClr val="000000"/>
                </a:solidFill>
              </a:rPr>
              <a:t>SUP-RAP-29/2001, SUP-RAP-24/2002, SUP-RAP-31/2002, SUP-RAP-48/2010 ; SUP-RAP-97/2010; </a:t>
            </a:r>
          </a:p>
          <a:p>
            <a:pPr defTabSz="914400" eaLnBrk="1" fontAlgn="base" hangingPunct="1">
              <a:spcBef>
                <a:spcPct val="0"/>
              </a:spcBef>
              <a:spcAft>
                <a:spcPct val="0"/>
              </a:spcAft>
            </a:pPr>
            <a:r>
              <a:rPr lang="es-MX" altLang="es-MX" sz="1200" i="1" dirty="0" smtClean="0">
                <a:solidFill>
                  <a:schemeClr val="accent1">
                    <a:lumMod val="50000"/>
                  </a:schemeClr>
                </a:solidFill>
              </a:rPr>
              <a:t>SUP-RAP-740/2015</a:t>
            </a:r>
            <a:r>
              <a:rPr lang="es-MX" altLang="es-MX" sz="1200" i="1" dirty="0">
                <a:solidFill>
                  <a:schemeClr val="accent1">
                    <a:lumMod val="50000"/>
                  </a:schemeClr>
                </a:solidFill>
              </a:rPr>
              <a:t>; SUP-RAP-170/2016; SUP-RAP-173/2016; SUP-RAP-178/2016; </a:t>
            </a:r>
            <a:r>
              <a:rPr lang="es-MX" altLang="es-MX" sz="1200" i="1" dirty="0" smtClean="0">
                <a:solidFill>
                  <a:schemeClr val="accent1">
                    <a:lumMod val="50000"/>
                  </a:schemeClr>
                </a:solidFill>
              </a:rPr>
              <a:t>SUP-RAP-199/2016; SUP-REP-3/2015</a:t>
            </a:r>
            <a:endParaRPr lang="es-MX" altLang="es-MX" sz="1200" i="1" dirty="0">
              <a:solidFill>
                <a:schemeClr val="accent1">
                  <a:lumMod val="50000"/>
                </a:schemeClr>
              </a:solidFill>
            </a:endParaRPr>
          </a:p>
        </p:txBody>
      </p:sp>
    </p:spTree>
    <p:extLst>
      <p:ext uri="{BB962C8B-B14F-4D97-AF65-F5344CB8AC3E}">
        <p14:creationId xmlns:p14="http://schemas.microsoft.com/office/powerpoint/2010/main" val="318552705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5"/>
          <p:cNvSpPr txBox="1">
            <a:spLocks noChangeArrowheads="1"/>
          </p:cNvSpPr>
          <p:nvPr/>
        </p:nvSpPr>
        <p:spPr bwMode="auto">
          <a:xfrm>
            <a:off x="1476375" y="3860800"/>
            <a:ext cx="1439863" cy="360363"/>
          </a:xfrm>
          <a:prstGeom prst="rect">
            <a:avLst/>
          </a:prstGeom>
          <a:noFill/>
          <a:ln w="28575">
            <a:solidFill>
              <a:srgbClr val="275E4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fontAlgn="base" hangingPunct="1">
              <a:spcBef>
                <a:spcPct val="0"/>
              </a:spcBef>
              <a:spcAft>
                <a:spcPct val="0"/>
              </a:spcAft>
            </a:pPr>
            <a:r>
              <a:rPr lang="es-ES" altLang="es-MX" sz="2000" b="1" smtClean="0">
                <a:solidFill>
                  <a:srgbClr val="0E502B"/>
                </a:solidFill>
              </a:rPr>
              <a:t>Ordinaria</a:t>
            </a:r>
          </a:p>
        </p:txBody>
      </p:sp>
      <p:sp>
        <p:nvSpPr>
          <p:cNvPr id="19459" name="Text Box 36"/>
          <p:cNvSpPr txBox="1">
            <a:spLocks noChangeArrowheads="1"/>
          </p:cNvSpPr>
          <p:nvPr/>
        </p:nvSpPr>
        <p:spPr bwMode="auto">
          <a:xfrm>
            <a:off x="3851275" y="3860800"/>
            <a:ext cx="1439863" cy="360363"/>
          </a:xfrm>
          <a:prstGeom prst="rect">
            <a:avLst/>
          </a:prstGeom>
          <a:noFill/>
          <a:ln w="28575">
            <a:solidFill>
              <a:srgbClr val="275E4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fontAlgn="base" hangingPunct="1">
              <a:spcBef>
                <a:spcPct val="0"/>
              </a:spcBef>
              <a:spcAft>
                <a:spcPct val="0"/>
              </a:spcAft>
            </a:pPr>
            <a:r>
              <a:rPr lang="es-ES" altLang="es-MX" sz="2000" b="1" smtClean="0">
                <a:solidFill>
                  <a:srgbClr val="0E502B"/>
                </a:solidFill>
              </a:rPr>
              <a:t>Especial</a:t>
            </a:r>
          </a:p>
        </p:txBody>
      </p:sp>
      <p:sp>
        <p:nvSpPr>
          <p:cNvPr id="19460" name="Text Box 63"/>
          <p:cNvSpPr txBox="1">
            <a:spLocks noChangeArrowheads="1"/>
          </p:cNvSpPr>
          <p:nvPr/>
        </p:nvSpPr>
        <p:spPr bwMode="auto">
          <a:xfrm>
            <a:off x="6227763" y="3860800"/>
            <a:ext cx="1439862" cy="360363"/>
          </a:xfrm>
          <a:prstGeom prst="rect">
            <a:avLst/>
          </a:prstGeom>
          <a:noFill/>
          <a:ln w="28575">
            <a:solidFill>
              <a:srgbClr val="275E4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fontAlgn="base" hangingPunct="1">
              <a:spcBef>
                <a:spcPct val="0"/>
              </a:spcBef>
              <a:spcAft>
                <a:spcPct val="0"/>
              </a:spcAft>
            </a:pPr>
            <a:r>
              <a:rPr lang="es-ES" altLang="es-MX" sz="2000" b="1" smtClean="0">
                <a:solidFill>
                  <a:srgbClr val="0E502B"/>
                </a:solidFill>
              </a:rPr>
              <a:t>Mayor</a:t>
            </a:r>
          </a:p>
        </p:txBody>
      </p:sp>
      <p:sp>
        <p:nvSpPr>
          <p:cNvPr id="19461" name="Text Box 35"/>
          <p:cNvSpPr txBox="1">
            <a:spLocks noChangeArrowheads="1"/>
          </p:cNvSpPr>
          <p:nvPr/>
        </p:nvSpPr>
        <p:spPr bwMode="auto">
          <a:xfrm>
            <a:off x="2339975" y="4797425"/>
            <a:ext cx="2159000" cy="719138"/>
          </a:xfrm>
          <a:prstGeom prst="rect">
            <a:avLst/>
          </a:prstGeom>
          <a:solidFill>
            <a:srgbClr val="DDDDDD"/>
          </a:solidFill>
          <a:ln w="28575">
            <a:solidFill>
              <a:srgbClr val="275E42"/>
            </a:solidFill>
            <a:miter lim="800000"/>
            <a:headEnd/>
            <a:tailEnd/>
          </a:ln>
        </p:spPr>
        <p:txBody>
          <a:bodyPr lIns="0" tIns="0" rIns="0" bIns="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fontAlgn="base" hangingPunct="1">
              <a:spcBef>
                <a:spcPct val="0"/>
              </a:spcBef>
              <a:spcAft>
                <a:spcPct val="0"/>
              </a:spcAft>
            </a:pPr>
            <a:r>
              <a:rPr lang="es-ES" altLang="es-MX" dirty="0" smtClean="0">
                <a:solidFill>
                  <a:srgbClr val="24533A"/>
                </a:solidFill>
              </a:rPr>
              <a:t>Particularmente grave</a:t>
            </a:r>
          </a:p>
        </p:txBody>
      </p:sp>
      <p:sp>
        <p:nvSpPr>
          <p:cNvPr id="19462" name="Text Box 36"/>
          <p:cNvSpPr txBox="1">
            <a:spLocks noChangeArrowheads="1"/>
          </p:cNvSpPr>
          <p:nvPr/>
        </p:nvSpPr>
        <p:spPr bwMode="auto">
          <a:xfrm>
            <a:off x="4716463" y="4797425"/>
            <a:ext cx="2159000" cy="719138"/>
          </a:xfrm>
          <a:prstGeom prst="rect">
            <a:avLst/>
          </a:prstGeom>
          <a:solidFill>
            <a:srgbClr val="DDDDDD"/>
          </a:solidFill>
          <a:ln w="28575">
            <a:solidFill>
              <a:srgbClr val="275E42"/>
            </a:solidFill>
            <a:miter lim="800000"/>
            <a:headEnd/>
            <a:tailEnd/>
          </a:ln>
        </p:spPr>
        <p:txBody>
          <a:bodyPr lIns="0" tIns="0" rIns="0" bIns="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fontAlgn="base" hangingPunct="1">
              <a:spcBef>
                <a:spcPct val="0"/>
              </a:spcBef>
              <a:spcAft>
                <a:spcPct val="0"/>
              </a:spcAft>
            </a:pPr>
            <a:r>
              <a:rPr lang="es-ES" altLang="es-MX" dirty="0" smtClean="0">
                <a:solidFill>
                  <a:srgbClr val="24533A"/>
                </a:solidFill>
              </a:rPr>
              <a:t>Infracción sistemática</a:t>
            </a:r>
          </a:p>
        </p:txBody>
      </p:sp>
      <p:sp>
        <p:nvSpPr>
          <p:cNvPr id="19463" name="Rectangle 67"/>
          <p:cNvSpPr>
            <a:spLocks noChangeArrowheads="1"/>
          </p:cNvSpPr>
          <p:nvPr/>
        </p:nvSpPr>
        <p:spPr bwMode="auto">
          <a:xfrm>
            <a:off x="3563938" y="1268413"/>
            <a:ext cx="2087562" cy="360362"/>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sz="2000" b="1" dirty="0" smtClean="0">
                <a:solidFill>
                  <a:srgbClr val="24533A"/>
                </a:solidFill>
              </a:rPr>
              <a:t>Levísima</a:t>
            </a:r>
          </a:p>
        </p:txBody>
      </p:sp>
      <p:sp>
        <p:nvSpPr>
          <p:cNvPr id="19464" name="Rectangle 67"/>
          <p:cNvSpPr>
            <a:spLocks noChangeArrowheads="1"/>
          </p:cNvSpPr>
          <p:nvPr/>
        </p:nvSpPr>
        <p:spPr bwMode="auto">
          <a:xfrm>
            <a:off x="3563938" y="2132013"/>
            <a:ext cx="2087562" cy="360362"/>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buFont typeface="Wingdings" pitchFamily="2" charset="2"/>
              <a:buNone/>
            </a:pPr>
            <a:r>
              <a:rPr lang="es-MX" altLang="es-MX" sz="2000" b="1" dirty="0" smtClean="0">
                <a:solidFill>
                  <a:srgbClr val="24533A"/>
                </a:solidFill>
              </a:rPr>
              <a:t>Leve</a:t>
            </a:r>
          </a:p>
        </p:txBody>
      </p:sp>
      <p:sp>
        <p:nvSpPr>
          <p:cNvPr id="19465" name="Rectangle 67"/>
          <p:cNvSpPr>
            <a:spLocks noChangeArrowheads="1"/>
          </p:cNvSpPr>
          <p:nvPr/>
        </p:nvSpPr>
        <p:spPr bwMode="auto">
          <a:xfrm>
            <a:off x="3563938" y="2924175"/>
            <a:ext cx="2087562" cy="360363"/>
          </a:xfrm>
          <a:prstGeom prst="rect">
            <a:avLst/>
          </a:prstGeom>
          <a:solidFill>
            <a:srgbClr val="EAEAEA"/>
          </a:solidFill>
          <a:ln w="3175">
            <a:solidFill>
              <a:srgbClr val="275E42"/>
            </a:solidFill>
            <a:miter lim="800000"/>
            <a:headEnd/>
            <a:tailEnd/>
          </a:ln>
        </p:spPr>
        <p:txBody>
          <a:bodyPr anchor="ctr"/>
          <a:lstStyle/>
          <a:p>
            <a:pPr algn="ctr" defTabSz="914400" fontAlgn="base">
              <a:spcBef>
                <a:spcPct val="0"/>
              </a:spcBef>
              <a:spcAft>
                <a:spcPct val="0"/>
              </a:spcAft>
            </a:pPr>
            <a:r>
              <a:rPr lang="es-MX" altLang="es-MX" sz="2000" b="1" dirty="0" smtClean="0">
                <a:solidFill>
                  <a:srgbClr val="24533A"/>
                </a:solidFill>
              </a:rPr>
              <a:t>Grave</a:t>
            </a:r>
          </a:p>
        </p:txBody>
      </p:sp>
      <p:sp>
        <p:nvSpPr>
          <p:cNvPr id="19466" name="Line 25"/>
          <p:cNvSpPr>
            <a:spLocks noChangeShapeType="1"/>
          </p:cNvSpPr>
          <p:nvPr/>
        </p:nvSpPr>
        <p:spPr bwMode="auto">
          <a:xfrm flipH="1">
            <a:off x="4572000" y="3284538"/>
            <a:ext cx="3175" cy="576262"/>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9467" name="Line 25"/>
          <p:cNvSpPr>
            <a:spLocks noChangeShapeType="1"/>
          </p:cNvSpPr>
          <p:nvPr/>
        </p:nvSpPr>
        <p:spPr bwMode="auto">
          <a:xfrm flipH="1">
            <a:off x="4572000" y="4221163"/>
            <a:ext cx="0" cy="360362"/>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9468" name="Line 25"/>
          <p:cNvSpPr>
            <a:spLocks noChangeShapeType="1"/>
          </p:cNvSpPr>
          <p:nvPr/>
        </p:nvSpPr>
        <p:spPr bwMode="auto">
          <a:xfrm flipH="1">
            <a:off x="3419475" y="4581525"/>
            <a:ext cx="3175" cy="215900"/>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9469" name="Line 25"/>
          <p:cNvSpPr>
            <a:spLocks noChangeShapeType="1"/>
          </p:cNvSpPr>
          <p:nvPr/>
        </p:nvSpPr>
        <p:spPr bwMode="auto">
          <a:xfrm flipH="1">
            <a:off x="5795963" y="4581525"/>
            <a:ext cx="3175" cy="215900"/>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lIns="0" tIns="46800" rIns="0" bIns="46800" anchor="ctr"/>
          <a:lstStyle/>
          <a:p>
            <a:pPr defTabSz="914400" fontAlgn="base">
              <a:spcBef>
                <a:spcPct val="0"/>
              </a:spcBef>
              <a:spcAft>
                <a:spcPct val="0"/>
              </a:spcAft>
            </a:pPr>
            <a:endParaRPr lang="es-MX" smtClean="0">
              <a:solidFill>
                <a:srgbClr val="000000"/>
              </a:solidFill>
            </a:endParaRPr>
          </a:p>
        </p:txBody>
      </p:sp>
      <p:sp>
        <p:nvSpPr>
          <p:cNvPr id="19470" name="Text Box 14"/>
          <p:cNvSpPr txBox="1">
            <a:spLocks noChangeArrowheads="1"/>
          </p:cNvSpPr>
          <p:nvPr/>
        </p:nvSpPr>
        <p:spPr bwMode="auto">
          <a:xfrm>
            <a:off x="3803650" y="44450"/>
            <a:ext cx="5327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ES" altLang="es-MX" sz="2000" b="1" smtClean="0">
                <a:solidFill>
                  <a:srgbClr val="FFFFFF"/>
                </a:solidFill>
              </a:rPr>
              <a:t>Calificación de la falta</a:t>
            </a:r>
          </a:p>
        </p:txBody>
      </p:sp>
      <p:cxnSp>
        <p:nvCxnSpPr>
          <p:cNvPr id="19471" name="22 Conector angular"/>
          <p:cNvCxnSpPr>
            <a:cxnSpLocks noChangeShapeType="1"/>
            <a:stCxn id="19458" idx="0"/>
            <a:endCxn id="19460" idx="0"/>
          </p:cNvCxnSpPr>
          <p:nvPr/>
        </p:nvCxnSpPr>
        <p:spPr bwMode="auto">
          <a:xfrm rot="5400000" flipH="1" flipV="1">
            <a:off x="4572000" y="1485900"/>
            <a:ext cx="1588" cy="4751388"/>
          </a:xfrm>
          <a:prstGeom prst="bentConnector3">
            <a:avLst>
              <a:gd name="adj1" fmla="val 14395468"/>
            </a:avLst>
          </a:prstGeom>
          <a:noFill/>
          <a:ln w="28575">
            <a:solidFill>
              <a:srgbClr val="777777"/>
            </a:solidFill>
            <a:round/>
            <a:headEnd/>
            <a:tailEnd/>
          </a:ln>
          <a:extLst>
            <a:ext uri="{909E8E84-426E-40DD-AFC4-6F175D3DCCD1}">
              <a14:hiddenFill xmlns:a14="http://schemas.microsoft.com/office/drawing/2010/main">
                <a:noFill/>
              </a14:hiddenFill>
            </a:ext>
          </a:extLst>
        </p:spPr>
      </p:cxnSp>
      <p:cxnSp>
        <p:nvCxnSpPr>
          <p:cNvPr id="19472" name="24 Conector angular"/>
          <p:cNvCxnSpPr>
            <a:cxnSpLocks noChangeShapeType="1"/>
            <a:stCxn id="19458" idx="2"/>
            <a:endCxn id="19460" idx="2"/>
          </p:cNvCxnSpPr>
          <p:nvPr/>
        </p:nvCxnSpPr>
        <p:spPr bwMode="auto">
          <a:xfrm rot="16200000" flipH="1">
            <a:off x="4572000" y="1846263"/>
            <a:ext cx="1587" cy="4751388"/>
          </a:xfrm>
          <a:prstGeom prst="bentConnector3">
            <a:avLst>
              <a:gd name="adj1" fmla="val 22901898"/>
            </a:avLst>
          </a:prstGeom>
          <a:noFill/>
          <a:ln w="28575">
            <a:solidFill>
              <a:srgbClr val="777777"/>
            </a:solidFill>
            <a:round/>
            <a:headEnd/>
            <a:tailEnd/>
          </a:ln>
          <a:extLst>
            <a:ext uri="{909E8E84-426E-40DD-AFC4-6F175D3DCCD1}">
              <a14:hiddenFill xmlns:a14="http://schemas.microsoft.com/office/drawing/2010/main">
                <a:noFill/>
              </a14:hiddenFill>
            </a:ext>
          </a:extLst>
        </p:spPr>
      </p:cxnSp>
      <p:sp>
        <p:nvSpPr>
          <p:cNvPr id="19473" name="16 CuadroTexto"/>
          <p:cNvSpPr txBox="1">
            <a:spLocks noChangeArrowheads="1"/>
          </p:cNvSpPr>
          <p:nvPr/>
        </p:nvSpPr>
        <p:spPr bwMode="auto">
          <a:xfrm>
            <a:off x="110836" y="5762625"/>
            <a:ext cx="74139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s-MX" altLang="es-MX" sz="1200" i="1" dirty="0" smtClean="0">
                <a:solidFill>
                  <a:srgbClr val="000000"/>
                </a:solidFill>
              </a:rPr>
              <a:t>SUP-RAP-29/2001, SUP-RAP-24/2002, SUP-RAP-31/2002, SUP-RAP-48/2010; SUP-RAP-97/2010;</a:t>
            </a:r>
          </a:p>
          <a:p>
            <a:pPr defTabSz="914400" eaLnBrk="1" fontAlgn="base" hangingPunct="1">
              <a:spcBef>
                <a:spcPct val="0"/>
              </a:spcBef>
              <a:spcAft>
                <a:spcPct val="0"/>
              </a:spcAft>
            </a:pPr>
            <a:r>
              <a:rPr lang="es-MX" altLang="es-MX" sz="1200" i="1" dirty="0">
                <a:solidFill>
                  <a:schemeClr val="accent1">
                    <a:lumMod val="50000"/>
                  </a:schemeClr>
                </a:solidFill>
              </a:rPr>
              <a:t>SUP-RAP-740/2015; SUP-RAP-170/2016; SUP-RAP-173/2016; SUP-RAP-178/2016; </a:t>
            </a:r>
            <a:r>
              <a:rPr lang="es-MX" altLang="es-MX" sz="1200" i="1" dirty="0" smtClean="0">
                <a:solidFill>
                  <a:schemeClr val="accent1">
                    <a:lumMod val="50000"/>
                  </a:schemeClr>
                </a:solidFill>
              </a:rPr>
              <a:t>SUP-RAP-199/2016; SUP-REP-3/2015</a:t>
            </a:r>
            <a:endParaRPr lang="es-MX" altLang="es-MX" sz="1200" i="1" dirty="0">
              <a:solidFill>
                <a:schemeClr val="accent1">
                  <a:lumMod val="50000"/>
                </a:schemeClr>
              </a:solidFill>
            </a:endParaRPr>
          </a:p>
          <a:p>
            <a:pPr defTabSz="914400" eaLnBrk="1" fontAlgn="base" hangingPunct="1">
              <a:spcBef>
                <a:spcPct val="0"/>
              </a:spcBef>
              <a:spcAft>
                <a:spcPct val="0"/>
              </a:spcAft>
            </a:pPr>
            <a:endParaRPr lang="es-MX" altLang="es-MX" sz="1200" i="1" dirty="0" smtClean="0">
              <a:solidFill>
                <a:srgbClr val="000000"/>
              </a:solidFill>
            </a:endParaRPr>
          </a:p>
          <a:p>
            <a:pPr defTabSz="914400" eaLnBrk="1" fontAlgn="base" hangingPunct="1">
              <a:spcBef>
                <a:spcPct val="0"/>
              </a:spcBef>
              <a:spcAft>
                <a:spcPct val="0"/>
              </a:spcAft>
            </a:pPr>
            <a:endParaRPr lang="es-MX" altLang="es-MX" sz="1200" i="1" dirty="0" smtClean="0">
              <a:solidFill>
                <a:srgbClr val="000000"/>
              </a:solidFill>
            </a:endParaRPr>
          </a:p>
        </p:txBody>
      </p:sp>
    </p:spTree>
    <p:extLst>
      <p:ext uri="{BB962C8B-B14F-4D97-AF65-F5344CB8AC3E}">
        <p14:creationId xmlns:p14="http://schemas.microsoft.com/office/powerpoint/2010/main" val="409802155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827088" y="775711"/>
            <a:ext cx="74898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000000"/>
              </a:buClr>
              <a:buSzPct val="70000"/>
              <a:buFont typeface="Wingdings" pitchFamily="2" charset="2"/>
              <a:buNone/>
            </a:pPr>
            <a:r>
              <a:rPr lang="es-MX" altLang="es-MX" dirty="0" smtClean="0">
                <a:solidFill>
                  <a:srgbClr val="000000"/>
                </a:solidFill>
              </a:rPr>
              <a:t>La autoridad electoral deberá tomar en cuenta las circunstancias que rodean la contravención de la norma administrativa, entre otras, las siguientes:</a:t>
            </a:r>
          </a:p>
        </p:txBody>
      </p:sp>
      <p:sp>
        <p:nvSpPr>
          <p:cNvPr id="21507" name="Text Box 14"/>
          <p:cNvSpPr txBox="1">
            <a:spLocks noChangeArrowheads="1"/>
          </p:cNvSpPr>
          <p:nvPr/>
        </p:nvSpPr>
        <p:spPr bwMode="auto">
          <a:xfrm>
            <a:off x="285750" y="0"/>
            <a:ext cx="8569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fontAlgn="base" hangingPunct="1">
              <a:spcBef>
                <a:spcPct val="50000"/>
              </a:spcBef>
              <a:spcAft>
                <a:spcPct val="0"/>
              </a:spcAft>
            </a:pPr>
            <a:r>
              <a:rPr lang="es-ES" altLang="es-MX" sz="2000" b="1" smtClean="0">
                <a:solidFill>
                  <a:srgbClr val="FFFFFF"/>
                </a:solidFill>
              </a:rPr>
              <a:t>Elementos a considerar para individualizar la sanción (1 de 3)</a:t>
            </a:r>
          </a:p>
        </p:txBody>
      </p:sp>
      <p:sp>
        <p:nvSpPr>
          <p:cNvPr id="21508" name="3 Rectángulo redondeado"/>
          <p:cNvSpPr>
            <a:spLocks noChangeArrowheads="1"/>
          </p:cNvSpPr>
          <p:nvPr/>
        </p:nvSpPr>
        <p:spPr bwMode="auto">
          <a:xfrm>
            <a:off x="614868" y="1836596"/>
            <a:ext cx="7914264" cy="3405188"/>
          </a:xfrm>
          <a:prstGeom prst="roundRect">
            <a:avLst>
              <a:gd name="adj" fmla="val 16667"/>
            </a:avLst>
          </a:prstGeom>
          <a:solidFill>
            <a:srgbClr val="C8C8C8">
              <a:alpha val="20000"/>
            </a:srgbClr>
          </a:solidFill>
          <a:ln w="28575" algn="ctr">
            <a:solidFill>
              <a:schemeClr val="bg2"/>
            </a:solidFill>
            <a:round/>
            <a:headEnd/>
            <a:tailEnd/>
          </a:ln>
        </p:spPr>
        <p:txBody>
          <a:bodyPr wrap="square">
            <a:spAutoFit/>
          </a:bodyPr>
          <a:lstStyle/>
          <a:p>
            <a:pPr marL="9525" algn="just" defTabSz="914400" fontAlgn="base">
              <a:spcBef>
                <a:spcPts val="1200"/>
              </a:spcBef>
              <a:spcAft>
                <a:spcPct val="0"/>
              </a:spcAft>
              <a:buClr>
                <a:srgbClr val="660033"/>
              </a:buClr>
              <a:buSzPct val="120000"/>
            </a:pPr>
            <a:r>
              <a:rPr lang="es-MX" altLang="es-MX" dirty="0" smtClean="0">
                <a:solidFill>
                  <a:srgbClr val="000000"/>
                </a:solidFill>
              </a:rPr>
              <a:t>La </a:t>
            </a:r>
            <a:r>
              <a:rPr lang="es-MX" altLang="es-MX" b="1" dirty="0" smtClean="0">
                <a:solidFill>
                  <a:srgbClr val="000000"/>
                </a:solidFill>
              </a:rPr>
              <a:t>gravedad de la responsabilidad (calificación de la falta) </a:t>
            </a:r>
            <a:r>
              <a:rPr lang="es-MX" altLang="es-MX" dirty="0" smtClean="0">
                <a:solidFill>
                  <a:srgbClr val="000000"/>
                </a:solidFill>
              </a:rPr>
              <a:t>en que se incurra y la conveniencia de suprimir prácticas que infrinjan las disposiciones de la </a:t>
            </a:r>
            <a:r>
              <a:rPr lang="es-MX" altLang="es-MX" dirty="0" err="1" smtClean="0">
                <a:solidFill>
                  <a:srgbClr val="000000"/>
                </a:solidFill>
              </a:rPr>
              <a:t>Lgipe</a:t>
            </a:r>
            <a:r>
              <a:rPr lang="es-MX" altLang="es-MX" dirty="0" smtClean="0">
                <a:solidFill>
                  <a:srgbClr val="000000"/>
                </a:solidFill>
              </a:rPr>
              <a:t>. Para ello precisará:</a:t>
            </a:r>
          </a:p>
          <a:p>
            <a:pPr marL="176213" indent="-166688" algn="just" defTabSz="914400" fontAlgn="base">
              <a:spcBef>
                <a:spcPts val="1200"/>
              </a:spcBef>
              <a:spcAft>
                <a:spcPct val="0"/>
              </a:spcAft>
              <a:buClr>
                <a:srgbClr val="660033"/>
              </a:buClr>
              <a:buSzPct val="120000"/>
              <a:buFont typeface="Wingdings" pitchFamily="2" charset="2"/>
              <a:buChar char="§"/>
            </a:pPr>
            <a:r>
              <a:rPr lang="es-MX" altLang="es-MX" dirty="0" smtClean="0">
                <a:solidFill>
                  <a:srgbClr val="000000"/>
                </a:solidFill>
              </a:rPr>
              <a:t> La norma violada y su jerarquía constitucional, legal o reglamentaria</a:t>
            </a:r>
            <a:r>
              <a:rPr lang="es-MX" altLang="es-MX" dirty="0">
                <a:solidFill>
                  <a:srgbClr val="000000"/>
                </a:solidFill>
              </a:rPr>
              <a:t>.</a:t>
            </a:r>
            <a:endParaRPr lang="es-MX" altLang="es-MX" dirty="0" smtClean="0">
              <a:solidFill>
                <a:srgbClr val="000000"/>
              </a:solidFill>
            </a:endParaRPr>
          </a:p>
          <a:p>
            <a:pPr marL="176213" indent="-166688" algn="just" defTabSz="914400" fontAlgn="base">
              <a:spcBef>
                <a:spcPts val="1200"/>
              </a:spcBef>
              <a:spcAft>
                <a:spcPct val="0"/>
              </a:spcAft>
              <a:buClr>
                <a:srgbClr val="660033"/>
              </a:buClr>
              <a:buSzPct val="120000"/>
              <a:buFont typeface="Wingdings" pitchFamily="2" charset="2"/>
              <a:buChar char="§"/>
            </a:pPr>
            <a:r>
              <a:rPr lang="es-MX" altLang="es-MX" dirty="0" smtClean="0">
                <a:solidFill>
                  <a:srgbClr val="000000"/>
                </a:solidFill>
              </a:rPr>
              <a:t> </a:t>
            </a:r>
            <a:r>
              <a:rPr lang="es-MX" altLang="es-MX" dirty="0">
                <a:solidFill>
                  <a:srgbClr val="000000"/>
                </a:solidFill>
              </a:rPr>
              <a:t>E</a:t>
            </a:r>
            <a:r>
              <a:rPr lang="es-MX" altLang="es-MX" dirty="0" smtClean="0">
                <a:solidFill>
                  <a:srgbClr val="000000"/>
                </a:solidFill>
              </a:rPr>
              <a:t>l valor protegido y el bien jurídico tutelado</a:t>
            </a:r>
            <a:r>
              <a:rPr lang="es-MX" altLang="es-MX" dirty="0">
                <a:solidFill>
                  <a:srgbClr val="000000"/>
                </a:solidFill>
              </a:rPr>
              <a:t>.</a:t>
            </a:r>
            <a:endParaRPr lang="es-MX" altLang="es-MX" dirty="0" smtClean="0">
              <a:solidFill>
                <a:srgbClr val="000000"/>
              </a:solidFill>
            </a:endParaRPr>
          </a:p>
          <a:p>
            <a:pPr marL="176213" indent="-166688" algn="just" defTabSz="914400" fontAlgn="base">
              <a:spcBef>
                <a:spcPts val="1200"/>
              </a:spcBef>
              <a:spcAft>
                <a:spcPct val="0"/>
              </a:spcAft>
              <a:buClr>
                <a:srgbClr val="660033"/>
              </a:buClr>
              <a:buSzPct val="120000"/>
              <a:buFont typeface="Wingdings" pitchFamily="2" charset="2"/>
              <a:buChar char="§"/>
            </a:pPr>
            <a:r>
              <a:rPr lang="es-MX" altLang="es-MX" dirty="0" smtClean="0">
                <a:solidFill>
                  <a:srgbClr val="000000"/>
                </a:solidFill>
              </a:rPr>
              <a:t> </a:t>
            </a:r>
            <a:r>
              <a:rPr lang="es-MX" altLang="es-MX" dirty="0">
                <a:solidFill>
                  <a:srgbClr val="000000"/>
                </a:solidFill>
              </a:rPr>
              <a:t>E</a:t>
            </a:r>
            <a:r>
              <a:rPr lang="es-MX" altLang="es-MX" dirty="0" smtClean="0">
                <a:solidFill>
                  <a:srgbClr val="000000"/>
                </a:solidFill>
              </a:rPr>
              <a:t>l efecto producido por la transgresión, y</a:t>
            </a:r>
          </a:p>
          <a:p>
            <a:pPr marL="176213" indent="-166688" algn="just" defTabSz="914400" fontAlgn="base">
              <a:spcBef>
                <a:spcPts val="1200"/>
              </a:spcBef>
              <a:spcAft>
                <a:spcPct val="0"/>
              </a:spcAft>
              <a:buClr>
                <a:srgbClr val="660033"/>
              </a:buClr>
              <a:buSzPct val="120000"/>
              <a:buFont typeface="Wingdings" pitchFamily="2" charset="2"/>
              <a:buChar char="§"/>
            </a:pPr>
            <a:r>
              <a:rPr lang="es-MX" altLang="es-MX" dirty="0" smtClean="0">
                <a:solidFill>
                  <a:srgbClr val="000000"/>
                </a:solidFill>
              </a:rPr>
              <a:t> </a:t>
            </a:r>
            <a:r>
              <a:rPr lang="es-MX" altLang="es-MX" dirty="0">
                <a:solidFill>
                  <a:srgbClr val="000000"/>
                </a:solidFill>
              </a:rPr>
              <a:t>E</a:t>
            </a:r>
            <a:r>
              <a:rPr lang="es-MX" altLang="es-MX" dirty="0" smtClean="0">
                <a:solidFill>
                  <a:srgbClr val="000000"/>
                </a:solidFill>
              </a:rPr>
              <a:t>l peligro o riesgo causado por la infracción y la dimensión del daño.</a:t>
            </a:r>
          </a:p>
          <a:p>
            <a:pPr marL="176213" indent="-166688" defTabSz="914400" fontAlgn="base">
              <a:spcBef>
                <a:spcPts val="1200"/>
              </a:spcBef>
              <a:spcAft>
                <a:spcPct val="0"/>
              </a:spcAft>
              <a:buClr>
                <a:srgbClr val="660033"/>
              </a:buClr>
              <a:buSzPct val="120000"/>
            </a:pPr>
            <a:endParaRPr lang="es-MX" altLang="es-MX" dirty="0" smtClean="0">
              <a:solidFill>
                <a:srgbClr val="000000"/>
              </a:solidFill>
            </a:endParaRPr>
          </a:p>
        </p:txBody>
      </p:sp>
      <p:sp>
        <p:nvSpPr>
          <p:cNvPr id="21509" name="Rectangle 4"/>
          <p:cNvSpPr>
            <a:spLocks noChangeArrowheads="1"/>
          </p:cNvSpPr>
          <p:nvPr/>
        </p:nvSpPr>
        <p:spPr bwMode="auto">
          <a:xfrm>
            <a:off x="2051050" y="5965825"/>
            <a:ext cx="56896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2563" indent="-182563" algn="r" defTabSz="914400" fontAlgn="base">
              <a:spcBef>
                <a:spcPct val="20000"/>
              </a:spcBef>
              <a:spcAft>
                <a:spcPct val="0"/>
              </a:spcAft>
              <a:buClr>
                <a:srgbClr val="000000"/>
              </a:buClr>
              <a:buSzPct val="70000"/>
            </a:pPr>
            <a:r>
              <a:rPr lang="es-MX" altLang="es-MX" sz="1200" i="1" smtClean="0">
                <a:solidFill>
                  <a:srgbClr val="000000"/>
                </a:solidFill>
              </a:rPr>
              <a:t>Artículo 458 de la Lgipe</a:t>
            </a:r>
            <a:r>
              <a:rPr lang="es-ES" altLang="es-MX" sz="1200" i="1" smtClean="0">
                <a:solidFill>
                  <a:srgbClr val="000000"/>
                </a:solidFill>
              </a:rPr>
              <a:t> y SUP-RAP- 62/2010</a:t>
            </a:r>
          </a:p>
        </p:txBody>
      </p:sp>
      <p:sp>
        <p:nvSpPr>
          <p:cNvPr id="6" name="5 Flecha derecha"/>
          <p:cNvSpPr/>
          <p:nvPr/>
        </p:nvSpPr>
        <p:spPr bwMode="auto">
          <a:xfrm rot="5400000">
            <a:off x="4427538" y="1278085"/>
            <a:ext cx="288925" cy="720725"/>
          </a:xfrm>
          <a:prstGeom prst="rightArrow">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s-MX">
              <a:solidFill>
                <a:srgbClr val="000000"/>
              </a:solidFill>
            </a:endParaRPr>
          </a:p>
        </p:txBody>
      </p:sp>
      <p:sp>
        <p:nvSpPr>
          <p:cNvPr id="21511" name="7 CuadroTexto"/>
          <p:cNvSpPr txBox="1">
            <a:spLocks noChangeArrowheads="1"/>
          </p:cNvSpPr>
          <p:nvPr/>
        </p:nvSpPr>
        <p:spPr bwMode="auto">
          <a:xfrm>
            <a:off x="827088" y="5229225"/>
            <a:ext cx="7200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defTabSz="914400" eaLnBrk="1" fontAlgn="base" hangingPunct="1">
              <a:spcBef>
                <a:spcPct val="0"/>
              </a:spcBef>
              <a:spcAft>
                <a:spcPct val="0"/>
              </a:spcAft>
            </a:pPr>
            <a:r>
              <a:rPr lang="es-MX" altLang="es-MX" sz="1400" dirty="0" smtClean="0">
                <a:solidFill>
                  <a:srgbClr val="000000"/>
                </a:solidFill>
              </a:rPr>
              <a:t>Como ejemplo de un procedimiento para individualizar una sanción, véase la resolución del IFE: SCG/PE/IEPCT/CG/347/2009, así como el SUP-RAP-156/2010 que confirma dicha resolución.</a:t>
            </a:r>
          </a:p>
        </p:txBody>
      </p:sp>
    </p:spTree>
    <p:extLst>
      <p:ext uri="{BB962C8B-B14F-4D97-AF65-F5344CB8AC3E}">
        <p14:creationId xmlns:p14="http://schemas.microsoft.com/office/powerpoint/2010/main" val="367555058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900113" y="908050"/>
            <a:ext cx="7488237"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000000"/>
              </a:buClr>
              <a:buSzPct val="70000"/>
              <a:buFont typeface="Wingdings" pitchFamily="2" charset="2"/>
              <a:buNone/>
            </a:pPr>
            <a:r>
              <a:rPr lang="es-MX" altLang="es-MX" smtClean="0">
                <a:solidFill>
                  <a:srgbClr val="000000"/>
                </a:solidFill>
              </a:rPr>
              <a:t>La autoridad electoral deberá tomar en cuenta las circunstancias que rodean la contravención de la norma administrativa, entre otras, las siguientes:</a:t>
            </a:r>
          </a:p>
        </p:txBody>
      </p:sp>
      <p:sp>
        <p:nvSpPr>
          <p:cNvPr id="22531" name="Text Box 14"/>
          <p:cNvSpPr txBox="1">
            <a:spLocks noChangeArrowheads="1"/>
          </p:cNvSpPr>
          <p:nvPr/>
        </p:nvSpPr>
        <p:spPr bwMode="auto">
          <a:xfrm>
            <a:off x="285750" y="0"/>
            <a:ext cx="8569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fontAlgn="base" hangingPunct="1">
              <a:spcBef>
                <a:spcPct val="50000"/>
              </a:spcBef>
              <a:spcAft>
                <a:spcPct val="0"/>
              </a:spcAft>
            </a:pPr>
            <a:r>
              <a:rPr lang="es-ES" altLang="es-MX" sz="2000" b="1" smtClean="0">
                <a:solidFill>
                  <a:srgbClr val="FFFFFF"/>
                </a:solidFill>
              </a:rPr>
              <a:t>Elementos a considerar para individualizar la sanción (2 de 3)</a:t>
            </a:r>
          </a:p>
        </p:txBody>
      </p:sp>
      <p:sp>
        <p:nvSpPr>
          <p:cNvPr id="22532" name="3 Rectángulo redondeado"/>
          <p:cNvSpPr>
            <a:spLocks noChangeArrowheads="1"/>
          </p:cNvSpPr>
          <p:nvPr/>
        </p:nvSpPr>
        <p:spPr bwMode="auto">
          <a:xfrm>
            <a:off x="611188" y="1958979"/>
            <a:ext cx="7921625" cy="2860675"/>
          </a:xfrm>
          <a:prstGeom prst="roundRect">
            <a:avLst>
              <a:gd name="adj" fmla="val 16667"/>
            </a:avLst>
          </a:prstGeom>
          <a:solidFill>
            <a:srgbClr val="C8C8C8">
              <a:alpha val="20000"/>
            </a:srgbClr>
          </a:solidFill>
          <a:ln w="28575" algn="ctr">
            <a:solidFill>
              <a:srgbClr val="275E42"/>
            </a:solidFill>
            <a:round/>
            <a:headEnd/>
            <a:tailEnd/>
          </a:ln>
        </p:spPr>
        <p:txBody>
          <a:bodyPr>
            <a:spAutoFit/>
          </a:bodyPr>
          <a:lstStyle/>
          <a:p>
            <a:pPr marL="176213" indent="-166688" algn="just" defTabSz="914400" fontAlgn="base">
              <a:spcBef>
                <a:spcPct val="0"/>
              </a:spcBef>
              <a:spcAft>
                <a:spcPct val="0"/>
              </a:spcAft>
              <a:buClr>
                <a:srgbClr val="660033"/>
              </a:buClr>
              <a:buSzPct val="120000"/>
              <a:buFont typeface="Wingdings" pitchFamily="2" charset="2"/>
              <a:buChar char="§"/>
            </a:pPr>
            <a:r>
              <a:rPr lang="es-MX" altLang="es-MX" smtClean="0">
                <a:solidFill>
                  <a:srgbClr val="000000"/>
                </a:solidFill>
              </a:rPr>
              <a:t>Las </a:t>
            </a:r>
            <a:r>
              <a:rPr lang="es-MX" altLang="es-MX" b="1" smtClean="0">
                <a:solidFill>
                  <a:srgbClr val="000000"/>
                </a:solidFill>
              </a:rPr>
              <a:t>condiciones socioeconómicas </a:t>
            </a:r>
            <a:r>
              <a:rPr lang="es-MX" altLang="es-MX" smtClean="0">
                <a:solidFill>
                  <a:srgbClr val="000000"/>
                </a:solidFill>
              </a:rPr>
              <a:t>del infractor.</a:t>
            </a:r>
          </a:p>
          <a:p>
            <a:pPr marL="176213" indent="-166688" algn="just" defTabSz="914400" fontAlgn="base">
              <a:spcBef>
                <a:spcPct val="0"/>
              </a:spcBef>
              <a:spcAft>
                <a:spcPct val="0"/>
              </a:spcAft>
              <a:buClr>
                <a:srgbClr val="660033"/>
              </a:buClr>
              <a:buSzPct val="120000"/>
              <a:buFont typeface="Wingdings" pitchFamily="2" charset="2"/>
              <a:buChar char="§"/>
            </a:pPr>
            <a:r>
              <a:rPr lang="es-MX" altLang="es-MX" smtClean="0">
                <a:solidFill>
                  <a:srgbClr val="000000"/>
                </a:solidFill>
              </a:rPr>
              <a:t>Las </a:t>
            </a:r>
            <a:r>
              <a:rPr lang="es-MX" altLang="es-MX" b="1" smtClean="0">
                <a:solidFill>
                  <a:srgbClr val="000000"/>
                </a:solidFill>
              </a:rPr>
              <a:t>condiciones externas y los medios de ejecución</a:t>
            </a:r>
            <a:r>
              <a:rPr lang="es-MX" altLang="es-MX" smtClean="0">
                <a:solidFill>
                  <a:srgbClr val="000000"/>
                </a:solidFill>
              </a:rPr>
              <a:t>.</a:t>
            </a:r>
          </a:p>
          <a:p>
            <a:pPr marL="176213" indent="-166688" algn="just" defTabSz="914400" fontAlgn="base">
              <a:spcBef>
                <a:spcPct val="0"/>
              </a:spcBef>
              <a:spcAft>
                <a:spcPct val="0"/>
              </a:spcAft>
              <a:buClr>
                <a:srgbClr val="660033"/>
              </a:buClr>
              <a:buSzPct val="120000"/>
              <a:buFont typeface="Wingdings" pitchFamily="2" charset="2"/>
              <a:buChar char="§"/>
            </a:pPr>
            <a:r>
              <a:rPr lang="es-MX" altLang="es-MX" smtClean="0">
                <a:solidFill>
                  <a:srgbClr val="000000"/>
                </a:solidFill>
              </a:rPr>
              <a:t>La </a:t>
            </a:r>
            <a:r>
              <a:rPr lang="es-MX" altLang="es-MX" b="1" smtClean="0">
                <a:solidFill>
                  <a:srgbClr val="000000"/>
                </a:solidFill>
              </a:rPr>
              <a:t>reincidencia </a:t>
            </a:r>
            <a:r>
              <a:rPr lang="es-MX" altLang="es-MX" smtClean="0">
                <a:solidFill>
                  <a:srgbClr val="000000"/>
                </a:solidFill>
              </a:rPr>
              <a:t>en el incumplimiento de obligaciones.</a:t>
            </a:r>
          </a:p>
          <a:p>
            <a:pPr marL="176213" indent="-166688" algn="just" defTabSz="914400" fontAlgn="base">
              <a:spcBef>
                <a:spcPct val="0"/>
              </a:spcBef>
              <a:spcAft>
                <a:spcPct val="0"/>
              </a:spcAft>
              <a:buClr>
                <a:srgbClr val="660033"/>
              </a:buClr>
              <a:buSzPct val="120000"/>
              <a:buFont typeface="Wingdings" pitchFamily="2" charset="2"/>
              <a:buChar char="§"/>
            </a:pPr>
            <a:r>
              <a:rPr lang="es-MX" altLang="es-MX" smtClean="0">
                <a:solidFill>
                  <a:srgbClr val="000000"/>
                </a:solidFill>
              </a:rPr>
              <a:t>En su caso, el </a:t>
            </a:r>
            <a:r>
              <a:rPr lang="es-MX" altLang="es-MX" b="1" smtClean="0">
                <a:solidFill>
                  <a:srgbClr val="000000"/>
                </a:solidFill>
              </a:rPr>
              <a:t>monto del beneficio, lucro, daño o perjuicio </a:t>
            </a:r>
            <a:r>
              <a:rPr lang="es-MX" altLang="es-MX" smtClean="0">
                <a:solidFill>
                  <a:srgbClr val="000000"/>
                </a:solidFill>
              </a:rPr>
              <a:t>derivado del incumplimiento de obligaciones.</a:t>
            </a:r>
          </a:p>
          <a:p>
            <a:pPr marL="176213" indent="-166688" algn="just" defTabSz="914400" fontAlgn="base">
              <a:spcBef>
                <a:spcPct val="0"/>
              </a:spcBef>
              <a:spcAft>
                <a:spcPct val="0"/>
              </a:spcAft>
              <a:buClr>
                <a:srgbClr val="660033"/>
              </a:buClr>
              <a:buSzPct val="120000"/>
              <a:buFont typeface="Wingdings" pitchFamily="2" charset="2"/>
              <a:buChar char="§"/>
            </a:pPr>
            <a:r>
              <a:rPr lang="es-MX" altLang="es-MX" smtClean="0">
                <a:solidFill>
                  <a:srgbClr val="000000"/>
                </a:solidFill>
              </a:rPr>
              <a:t>El </a:t>
            </a:r>
            <a:r>
              <a:rPr lang="es-MX" altLang="es-MX" b="1" smtClean="0">
                <a:solidFill>
                  <a:srgbClr val="000000"/>
                </a:solidFill>
              </a:rPr>
              <a:t>grado de intencionalidad o negligencia</a:t>
            </a:r>
            <a:r>
              <a:rPr lang="es-MX" altLang="es-MX" smtClean="0">
                <a:solidFill>
                  <a:srgbClr val="000000"/>
                </a:solidFill>
              </a:rPr>
              <a:t>.</a:t>
            </a:r>
          </a:p>
          <a:p>
            <a:pPr marL="176213" indent="-166688" algn="just" defTabSz="914400" fontAlgn="base">
              <a:spcBef>
                <a:spcPct val="0"/>
              </a:spcBef>
              <a:spcAft>
                <a:spcPct val="0"/>
              </a:spcAft>
              <a:buClr>
                <a:srgbClr val="660033"/>
              </a:buClr>
              <a:buSzPct val="120000"/>
              <a:buFont typeface="Wingdings" pitchFamily="2" charset="2"/>
              <a:buChar char="§"/>
            </a:pPr>
            <a:r>
              <a:rPr lang="es-MX" altLang="es-MX" smtClean="0">
                <a:solidFill>
                  <a:srgbClr val="000000"/>
                </a:solidFill>
              </a:rPr>
              <a:t>Otras agravantes o atenuantes.</a:t>
            </a:r>
          </a:p>
          <a:p>
            <a:pPr marL="176213" indent="-166688" algn="just" defTabSz="914400" fontAlgn="base">
              <a:spcBef>
                <a:spcPct val="0"/>
              </a:spcBef>
              <a:spcAft>
                <a:spcPct val="0"/>
              </a:spcAft>
              <a:buClr>
                <a:srgbClr val="660033"/>
              </a:buClr>
              <a:buSzPct val="120000"/>
              <a:buFont typeface="Wingdings" pitchFamily="2" charset="2"/>
              <a:buChar char="§"/>
            </a:pPr>
            <a:r>
              <a:rPr lang="es-MX" altLang="es-MX" smtClean="0">
                <a:solidFill>
                  <a:srgbClr val="000000"/>
                </a:solidFill>
              </a:rPr>
              <a:t>Los precedentes resueltos por el TEPJF con motivo de infracciones análogas.</a:t>
            </a:r>
          </a:p>
        </p:txBody>
      </p:sp>
      <p:sp>
        <p:nvSpPr>
          <p:cNvPr id="22533" name="Rectangle 4"/>
          <p:cNvSpPr>
            <a:spLocks noChangeArrowheads="1"/>
          </p:cNvSpPr>
          <p:nvPr/>
        </p:nvSpPr>
        <p:spPr bwMode="auto">
          <a:xfrm>
            <a:off x="5781963" y="6092826"/>
            <a:ext cx="1885661" cy="33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2563" indent="-182563" algn="r" defTabSz="914400" fontAlgn="base">
              <a:spcBef>
                <a:spcPct val="20000"/>
              </a:spcBef>
              <a:spcAft>
                <a:spcPct val="0"/>
              </a:spcAft>
              <a:buClr>
                <a:srgbClr val="000000"/>
              </a:buClr>
              <a:buSzPct val="70000"/>
            </a:pPr>
            <a:r>
              <a:rPr lang="es-MX" altLang="es-MX" sz="1200" i="1" dirty="0" smtClean="0">
                <a:solidFill>
                  <a:srgbClr val="000000"/>
                </a:solidFill>
              </a:rPr>
              <a:t>Artículo 458 de la </a:t>
            </a:r>
            <a:r>
              <a:rPr lang="es-MX" altLang="es-MX" sz="1200" i="1" dirty="0" err="1" smtClean="0">
                <a:solidFill>
                  <a:srgbClr val="000000"/>
                </a:solidFill>
              </a:rPr>
              <a:t>Lgipe</a:t>
            </a:r>
            <a:endParaRPr lang="es-MX" altLang="es-MX" sz="1200" i="1" dirty="0" smtClean="0">
              <a:solidFill>
                <a:srgbClr val="000000"/>
              </a:solidFill>
            </a:endParaRPr>
          </a:p>
        </p:txBody>
      </p:sp>
      <p:sp>
        <p:nvSpPr>
          <p:cNvPr id="6" name="5 Flecha derecha"/>
          <p:cNvSpPr/>
          <p:nvPr/>
        </p:nvSpPr>
        <p:spPr bwMode="auto">
          <a:xfrm rot="5400000">
            <a:off x="4428332" y="1412081"/>
            <a:ext cx="287338" cy="720725"/>
          </a:xfrm>
          <a:prstGeom prst="rightArrow">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s-MX">
              <a:solidFill>
                <a:srgbClr val="000000"/>
              </a:solidFill>
            </a:endParaRPr>
          </a:p>
        </p:txBody>
      </p:sp>
      <p:sp>
        <p:nvSpPr>
          <p:cNvPr id="22535" name="6 CuadroTexto"/>
          <p:cNvSpPr txBox="1">
            <a:spLocks noChangeArrowheads="1"/>
          </p:cNvSpPr>
          <p:nvPr/>
        </p:nvSpPr>
        <p:spPr bwMode="auto">
          <a:xfrm>
            <a:off x="611188" y="4941888"/>
            <a:ext cx="78155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defTabSz="914400" eaLnBrk="1" fontAlgn="base" hangingPunct="1">
              <a:spcBef>
                <a:spcPct val="0"/>
              </a:spcBef>
              <a:spcAft>
                <a:spcPct val="0"/>
              </a:spcAft>
            </a:pPr>
            <a:r>
              <a:rPr lang="es-MX" altLang="es-MX" sz="1400" dirty="0" smtClean="0">
                <a:solidFill>
                  <a:srgbClr val="000000"/>
                </a:solidFill>
              </a:rPr>
              <a:t>Como ejemplo de un procedimiento para individualizar una sanción, véase la resolución del IFE: SCG/PE/IEPCT/CG/347/2009, así como el SUP-RAP-156/2010 que confirma dicha resolución.</a:t>
            </a:r>
          </a:p>
        </p:txBody>
      </p:sp>
    </p:spTree>
    <p:extLst>
      <p:ext uri="{BB962C8B-B14F-4D97-AF65-F5344CB8AC3E}">
        <p14:creationId xmlns:p14="http://schemas.microsoft.com/office/powerpoint/2010/main" val="43352145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eaLnBrk="1" hangingPunct="1">
              <a:buFont typeface="Wingdings" pitchFamily="2" charset="2"/>
              <a:buNone/>
            </a:pPr>
            <a:endParaRPr lang="es-MX" altLang="es-MX" sz="2600" b="1" dirty="0" smtClean="0">
              <a:solidFill>
                <a:schemeClr val="bg2"/>
              </a:solidFill>
            </a:endParaRPr>
          </a:p>
          <a:p>
            <a:pPr marL="0" indent="0" algn="just" eaLnBrk="1" hangingPunct="1">
              <a:buFont typeface="Wingdings" pitchFamily="2" charset="2"/>
              <a:buNone/>
            </a:pPr>
            <a:r>
              <a:rPr lang="es-MX" altLang="es-MX" sz="2600" b="1" dirty="0" smtClean="0">
                <a:solidFill>
                  <a:schemeClr val="bg2"/>
                </a:solidFill>
              </a:rPr>
              <a:t> </a:t>
            </a:r>
            <a:endParaRPr lang="es-MX" altLang="es-MX" sz="2600" dirty="0" smtClean="0">
              <a:solidFill>
                <a:schemeClr val="bg2"/>
              </a:solidFill>
            </a:endParaRPr>
          </a:p>
        </p:txBody>
      </p:sp>
      <p:sp>
        <p:nvSpPr>
          <p:cNvPr id="23555" name="Text Box 5"/>
          <p:cNvSpPr txBox="1">
            <a:spLocks noChangeArrowheads="1"/>
          </p:cNvSpPr>
          <p:nvPr/>
        </p:nvSpPr>
        <p:spPr bwMode="auto">
          <a:xfrm>
            <a:off x="5651500" y="6248400"/>
            <a:ext cx="1944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MX" altLang="es-MX" sz="1200" i="1" smtClean="0">
                <a:solidFill>
                  <a:srgbClr val="000000"/>
                </a:solidFill>
              </a:rPr>
              <a:t>SUP- RAP-01/2007</a:t>
            </a:r>
            <a:endParaRPr lang="es-ES" altLang="es-MX" sz="1200" i="1" smtClean="0">
              <a:solidFill>
                <a:srgbClr val="000000"/>
              </a:solidFill>
            </a:endParaRPr>
          </a:p>
        </p:txBody>
      </p:sp>
      <p:sp>
        <p:nvSpPr>
          <p:cNvPr id="23556" name="6 CuadroTexto"/>
          <p:cNvSpPr txBox="1">
            <a:spLocks noChangeArrowheads="1"/>
          </p:cNvSpPr>
          <p:nvPr/>
        </p:nvSpPr>
        <p:spPr bwMode="auto">
          <a:xfrm>
            <a:off x="1258888" y="1052513"/>
            <a:ext cx="698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s-MX" altLang="es-MX" smtClean="0">
                <a:solidFill>
                  <a:srgbClr val="000000"/>
                </a:solidFill>
              </a:rPr>
              <a:t>Adicionalmente, la Sala Superior del TEPJF ha considerado en casos específicos, que también se deben tomar en cuenta los siguientes elementos:</a:t>
            </a:r>
          </a:p>
        </p:txBody>
      </p:sp>
      <p:sp>
        <p:nvSpPr>
          <p:cNvPr id="23557" name="7 Rectángulo redondeado"/>
          <p:cNvSpPr>
            <a:spLocks noChangeArrowheads="1"/>
          </p:cNvSpPr>
          <p:nvPr/>
        </p:nvSpPr>
        <p:spPr bwMode="auto">
          <a:xfrm>
            <a:off x="1116013" y="2297113"/>
            <a:ext cx="6985000" cy="2860675"/>
          </a:xfrm>
          <a:prstGeom prst="roundRect">
            <a:avLst>
              <a:gd name="adj" fmla="val 16667"/>
            </a:avLst>
          </a:prstGeom>
          <a:solidFill>
            <a:srgbClr val="C8C8C8">
              <a:alpha val="20000"/>
            </a:srgbClr>
          </a:solidFill>
          <a:ln w="28575" algn="ctr">
            <a:solidFill>
              <a:schemeClr val="bg2"/>
            </a:solidFill>
            <a:round/>
            <a:headEnd/>
            <a:tailEnd/>
          </a:ln>
        </p:spPr>
        <p:txBody>
          <a:bodyPr>
            <a:spAutoFit/>
          </a:bodyPr>
          <a:lstStyle/>
          <a:p>
            <a:pPr marL="176213" indent="-166688" algn="just" defTabSz="914400" fontAlgn="base">
              <a:spcBef>
                <a:spcPct val="0"/>
              </a:spcBef>
              <a:spcAft>
                <a:spcPct val="0"/>
              </a:spcAft>
              <a:buClr>
                <a:srgbClr val="660033"/>
              </a:buClr>
              <a:buSzPct val="120000"/>
              <a:buFont typeface="Wingdings" pitchFamily="2" charset="2"/>
              <a:buChar char="§"/>
            </a:pPr>
            <a:r>
              <a:rPr lang="es-MX" altLang="es-MX" smtClean="0">
                <a:solidFill>
                  <a:srgbClr val="000000"/>
                </a:solidFill>
              </a:rPr>
              <a:t>Si existe </a:t>
            </a:r>
            <a:r>
              <a:rPr lang="es-MX" altLang="es-MX" b="1" smtClean="0">
                <a:solidFill>
                  <a:srgbClr val="000000"/>
                </a:solidFill>
              </a:rPr>
              <a:t>dolo o falta de cuidado</a:t>
            </a:r>
            <a:r>
              <a:rPr lang="es-MX" altLang="es-MX" smtClean="0">
                <a:solidFill>
                  <a:srgbClr val="000000"/>
                </a:solidFill>
              </a:rPr>
              <a:t>. </a:t>
            </a:r>
          </a:p>
          <a:p>
            <a:pPr marL="176213" indent="-166688" algn="just" defTabSz="914400" fontAlgn="base">
              <a:spcBef>
                <a:spcPct val="0"/>
              </a:spcBef>
              <a:spcAft>
                <a:spcPct val="0"/>
              </a:spcAft>
              <a:buClr>
                <a:srgbClr val="660033"/>
              </a:buClr>
              <a:buSzPct val="120000"/>
              <a:buFont typeface="Wingdings" pitchFamily="2" charset="2"/>
              <a:buChar char="§"/>
            </a:pPr>
            <a:r>
              <a:rPr lang="es-MX" altLang="es-MX" smtClean="0">
                <a:solidFill>
                  <a:srgbClr val="000000"/>
                </a:solidFill>
              </a:rPr>
              <a:t>Si hay </a:t>
            </a:r>
            <a:r>
              <a:rPr lang="es-MX" altLang="es-MX" b="1" smtClean="0">
                <a:solidFill>
                  <a:srgbClr val="000000"/>
                </a:solidFill>
              </a:rPr>
              <a:t>unidad o multiplicidad </a:t>
            </a:r>
            <a:r>
              <a:rPr lang="es-MX" altLang="es-MX" smtClean="0">
                <a:solidFill>
                  <a:srgbClr val="000000"/>
                </a:solidFill>
              </a:rPr>
              <a:t>de irregularidades. </a:t>
            </a:r>
          </a:p>
          <a:p>
            <a:pPr marL="176213" indent="-166688" algn="just" defTabSz="914400" fontAlgn="base">
              <a:spcBef>
                <a:spcPct val="0"/>
              </a:spcBef>
              <a:spcAft>
                <a:spcPct val="0"/>
              </a:spcAft>
              <a:buClr>
                <a:srgbClr val="660033"/>
              </a:buClr>
              <a:buSzPct val="120000"/>
              <a:buFont typeface="Wingdings" pitchFamily="2" charset="2"/>
              <a:buChar char="§"/>
            </a:pPr>
            <a:r>
              <a:rPr lang="es-MX" altLang="es-MX" smtClean="0">
                <a:solidFill>
                  <a:srgbClr val="000000"/>
                </a:solidFill>
              </a:rPr>
              <a:t>Si el partido o la agrupación política presenta condiciones adecuadas en cuanto al registro y documentación de sus ingresos . </a:t>
            </a:r>
          </a:p>
          <a:p>
            <a:pPr marL="176213" indent="-166688" algn="just" defTabSz="914400" fontAlgn="base">
              <a:spcBef>
                <a:spcPct val="0"/>
              </a:spcBef>
              <a:spcAft>
                <a:spcPct val="0"/>
              </a:spcAft>
              <a:buClr>
                <a:srgbClr val="660033"/>
              </a:buClr>
              <a:buSzPct val="120000"/>
              <a:buFont typeface="Wingdings" pitchFamily="2" charset="2"/>
              <a:buChar char="§"/>
            </a:pPr>
            <a:r>
              <a:rPr lang="es-MX" altLang="es-MX" smtClean="0">
                <a:solidFill>
                  <a:srgbClr val="000000"/>
                </a:solidFill>
              </a:rPr>
              <a:t>Si </a:t>
            </a:r>
            <a:r>
              <a:rPr lang="es-MX" altLang="es-MX" b="1" smtClean="0">
                <a:solidFill>
                  <a:srgbClr val="000000"/>
                </a:solidFill>
              </a:rPr>
              <a:t>ocultó o no información</a:t>
            </a:r>
            <a:r>
              <a:rPr lang="es-MX" altLang="es-MX" smtClean="0">
                <a:solidFill>
                  <a:srgbClr val="000000"/>
                </a:solidFill>
              </a:rPr>
              <a:t>.</a:t>
            </a:r>
          </a:p>
          <a:p>
            <a:pPr marL="176213" indent="-166688" algn="just" defTabSz="914400" fontAlgn="base">
              <a:spcBef>
                <a:spcPct val="0"/>
              </a:spcBef>
              <a:spcAft>
                <a:spcPct val="0"/>
              </a:spcAft>
              <a:buClr>
                <a:srgbClr val="660033"/>
              </a:buClr>
              <a:buSzPct val="120000"/>
              <a:buFont typeface="Wingdings" pitchFamily="2" charset="2"/>
              <a:buChar char="§"/>
            </a:pPr>
            <a:r>
              <a:rPr lang="es-MX" altLang="es-MX" smtClean="0">
                <a:solidFill>
                  <a:srgbClr val="000000"/>
                </a:solidFill>
              </a:rPr>
              <a:t>Si con la individualización de la multa no se afecta sustancialmente el desarrollo de las actividades del partido político o de la agrupación.</a:t>
            </a:r>
          </a:p>
        </p:txBody>
      </p:sp>
      <p:sp>
        <p:nvSpPr>
          <p:cNvPr id="9" name="8 Flecha derecha"/>
          <p:cNvSpPr/>
          <p:nvPr/>
        </p:nvSpPr>
        <p:spPr bwMode="auto">
          <a:xfrm rot="5400000">
            <a:off x="4427538" y="1628775"/>
            <a:ext cx="288925" cy="720725"/>
          </a:xfrm>
          <a:prstGeom prst="rightArrow">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s-MX">
              <a:solidFill>
                <a:srgbClr val="000000"/>
              </a:solidFill>
            </a:endParaRPr>
          </a:p>
        </p:txBody>
      </p:sp>
      <p:sp>
        <p:nvSpPr>
          <p:cNvPr id="23559" name="Text Box 14"/>
          <p:cNvSpPr txBox="1">
            <a:spLocks noChangeArrowheads="1"/>
          </p:cNvSpPr>
          <p:nvPr/>
        </p:nvSpPr>
        <p:spPr bwMode="auto">
          <a:xfrm>
            <a:off x="214313" y="0"/>
            <a:ext cx="8569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fontAlgn="base" hangingPunct="1">
              <a:spcBef>
                <a:spcPct val="50000"/>
              </a:spcBef>
              <a:spcAft>
                <a:spcPct val="0"/>
              </a:spcAft>
            </a:pPr>
            <a:r>
              <a:rPr lang="es-ES" altLang="es-MX" sz="2000" b="1" smtClean="0">
                <a:solidFill>
                  <a:srgbClr val="FFFFFF"/>
                </a:solidFill>
              </a:rPr>
              <a:t>Elementos a considerar para individualizar la sanción (3 de 3)</a:t>
            </a:r>
          </a:p>
        </p:txBody>
      </p:sp>
      <p:sp>
        <p:nvSpPr>
          <p:cNvPr id="23560" name="9 CuadroTexto"/>
          <p:cNvSpPr txBox="1">
            <a:spLocks noChangeArrowheads="1"/>
          </p:cNvSpPr>
          <p:nvPr/>
        </p:nvSpPr>
        <p:spPr bwMode="auto">
          <a:xfrm>
            <a:off x="971550" y="5229225"/>
            <a:ext cx="7200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defTabSz="914400" eaLnBrk="1" fontAlgn="base" hangingPunct="1">
              <a:spcBef>
                <a:spcPct val="0"/>
              </a:spcBef>
              <a:spcAft>
                <a:spcPct val="0"/>
              </a:spcAft>
            </a:pPr>
            <a:r>
              <a:rPr lang="es-MX" altLang="es-MX" sz="1400" dirty="0" smtClean="0">
                <a:solidFill>
                  <a:srgbClr val="000000"/>
                </a:solidFill>
              </a:rPr>
              <a:t>Como ejemplo de un procedimiento para individualizar una sanción, véase la resolución del IFE: SCG/PE/IEPCT/CG/347/2009, así como el SUP-RAP-156/2010 que confirma dicha resolución.</a:t>
            </a:r>
          </a:p>
        </p:txBody>
      </p:sp>
    </p:spTree>
    <p:extLst>
      <p:ext uri="{BB962C8B-B14F-4D97-AF65-F5344CB8AC3E}">
        <p14:creationId xmlns:p14="http://schemas.microsoft.com/office/powerpoint/2010/main" val="235177901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ChangeArrowheads="1"/>
          </p:cNvSpPr>
          <p:nvPr/>
        </p:nvSpPr>
        <p:spPr bwMode="auto">
          <a:xfrm>
            <a:off x="395288" y="2565400"/>
            <a:ext cx="8424862" cy="1943100"/>
          </a:xfrm>
          <a:prstGeom prst="flowChartAlternateProcess">
            <a:avLst/>
          </a:prstGeom>
          <a:gradFill rotWithShape="1">
            <a:gsLst>
              <a:gs pos="0">
                <a:schemeClr val="bg1"/>
              </a:gs>
              <a:gs pos="100000">
                <a:srgbClr val="C0C0C0"/>
              </a:gs>
            </a:gsLst>
            <a:lin ang="5400000" scaled="1"/>
          </a:gradFill>
          <a:ln w="9525">
            <a:solidFill>
              <a:srgbClr val="660033"/>
            </a:solidFill>
            <a:miter lim="800000"/>
            <a:headEnd/>
            <a:tailEnd/>
          </a:ln>
        </p:spPr>
        <p:txBody>
          <a:bodyPr/>
          <a:lstStyle/>
          <a:p>
            <a:pPr algn="ctr" defTabSz="914400" fontAlgn="base">
              <a:spcBef>
                <a:spcPct val="0"/>
              </a:spcBef>
              <a:spcAft>
                <a:spcPct val="0"/>
              </a:spcAft>
            </a:pPr>
            <a:r>
              <a:rPr lang="es-MX" altLang="es-MX" sz="1400" smtClean="0">
                <a:solidFill>
                  <a:srgbClr val="000000"/>
                </a:solidFill>
              </a:rPr>
              <a:t>Podrá utilizarse como cita de textos sin alteraciones, señalando la fuente y con la siguiente leyenda:</a:t>
            </a:r>
          </a:p>
          <a:p>
            <a:pPr algn="ctr" defTabSz="914400" fontAlgn="base">
              <a:spcBef>
                <a:spcPct val="0"/>
              </a:spcBef>
              <a:spcAft>
                <a:spcPct val="0"/>
              </a:spcAft>
            </a:pPr>
            <a:endParaRPr lang="es-MX" altLang="es-MX" sz="1400" smtClean="0">
              <a:solidFill>
                <a:srgbClr val="000000"/>
              </a:solidFill>
            </a:endParaRPr>
          </a:p>
          <a:p>
            <a:pPr algn="ctr" defTabSz="914400" fontAlgn="base">
              <a:spcBef>
                <a:spcPct val="0"/>
              </a:spcBef>
              <a:spcAft>
                <a:spcPct val="0"/>
              </a:spcAft>
            </a:pPr>
            <a:r>
              <a:rPr lang="es-MX" altLang="es-MX" sz="1400" smtClean="0">
                <a:solidFill>
                  <a:srgbClr val="000000"/>
                </a:solidFill>
              </a:rPr>
              <a:t>Centro de Capacitación Judicial Electoral, “Derecho Administrativo Sancionador Electoral”, Material didáctico de apoyo para la capacitación</a:t>
            </a:r>
            <a:r>
              <a:rPr lang="es-MX" altLang="es-MX" sz="1400" i="1" smtClean="0">
                <a:solidFill>
                  <a:srgbClr val="000000"/>
                </a:solidFill>
              </a:rPr>
              <a:t>, </a:t>
            </a:r>
            <a:r>
              <a:rPr lang="es-MX" altLang="es-MX" sz="1400" smtClean="0">
                <a:solidFill>
                  <a:srgbClr val="000000"/>
                </a:solidFill>
              </a:rPr>
              <a:t>Tribunal Electoral del Poder Judicial de la Federación, junio de 2014.</a:t>
            </a:r>
          </a:p>
          <a:p>
            <a:pPr algn="ctr" defTabSz="914400" fontAlgn="base">
              <a:spcBef>
                <a:spcPct val="0"/>
              </a:spcBef>
              <a:spcAft>
                <a:spcPct val="0"/>
              </a:spcAft>
            </a:pPr>
            <a:endParaRPr lang="es-MX" altLang="es-MX" sz="1400" i="1" smtClean="0">
              <a:solidFill>
                <a:srgbClr val="000000"/>
              </a:solidFill>
            </a:endParaRPr>
          </a:p>
          <a:p>
            <a:pPr algn="ctr" defTabSz="914400" fontAlgn="base">
              <a:spcBef>
                <a:spcPct val="0"/>
              </a:spcBef>
              <a:spcAft>
                <a:spcPct val="0"/>
              </a:spcAft>
            </a:pPr>
            <a:r>
              <a:rPr lang="es-MX" altLang="es-MX" b="1" smtClean="0">
                <a:solidFill>
                  <a:srgbClr val="0E502B"/>
                </a:solidFill>
              </a:rPr>
              <a:t>Queda prohibida su reproducción parcial o total sin autorización.</a:t>
            </a:r>
            <a:endParaRPr lang="es-ES" altLang="es-MX" b="1" smtClean="0">
              <a:solidFill>
                <a:srgbClr val="0E502B"/>
              </a:solidFill>
            </a:endParaRPr>
          </a:p>
        </p:txBody>
      </p:sp>
      <p:sp>
        <p:nvSpPr>
          <p:cNvPr id="59395" name="Rectangle 3"/>
          <p:cNvSpPr>
            <a:spLocks noChangeArrowheads="1"/>
          </p:cNvSpPr>
          <p:nvPr/>
        </p:nvSpPr>
        <p:spPr bwMode="auto">
          <a:xfrm>
            <a:off x="431800" y="1485900"/>
            <a:ext cx="83169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es-MX" altLang="es-MX" b="1" dirty="0" smtClean="0">
                <a:solidFill>
                  <a:srgbClr val="000000"/>
                </a:solidFill>
              </a:rPr>
              <a:t>©</a:t>
            </a:r>
            <a:r>
              <a:rPr lang="es-MX" altLang="es-MX" dirty="0" smtClean="0">
                <a:solidFill>
                  <a:srgbClr val="000000"/>
                </a:solidFill>
              </a:rPr>
              <a:t>Derechos Reservados, 2014* a favor del </a:t>
            </a:r>
          </a:p>
          <a:p>
            <a:pPr algn="ctr" defTabSz="914400" fontAlgn="base">
              <a:spcBef>
                <a:spcPct val="0"/>
              </a:spcBef>
              <a:spcAft>
                <a:spcPct val="0"/>
              </a:spcAft>
            </a:pPr>
            <a:r>
              <a:rPr lang="es-MX" altLang="es-MX" b="1" dirty="0" smtClean="0">
                <a:solidFill>
                  <a:srgbClr val="000000"/>
                </a:solidFill>
              </a:rPr>
              <a:t>Tribunal Electoral del Poder Judicial de la Federación</a:t>
            </a:r>
            <a:endParaRPr lang="es-ES" altLang="es-MX" b="1" dirty="0" smtClean="0">
              <a:solidFill>
                <a:srgbClr val="000000"/>
              </a:solidFill>
            </a:endParaRPr>
          </a:p>
        </p:txBody>
      </p:sp>
      <p:sp>
        <p:nvSpPr>
          <p:cNvPr id="59396" name="Rectangle 4"/>
          <p:cNvSpPr>
            <a:spLocks noChangeArrowheads="1"/>
          </p:cNvSpPr>
          <p:nvPr/>
        </p:nvSpPr>
        <p:spPr bwMode="auto">
          <a:xfrm>
            <a:off x="428625" y="4786313"/>
            <a:ext cx="8135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es-MX" altLang="es-MX" dirty="0" smtClean="0">
                <a:solidFill>
                  <a:srgbClr val="0E502B"/>
                </a:solidFill>
              </a:rPr>
              <a:t>www.te.gob.mx</a:t>
            </a:r>
          </a:p>
          <a:p>
            <a:pPr algn="ctr" defTabSz="914400" fontAlgn="base">
              <a:spcBef>
                <a:spcPct val="0"/>
              </a:spcBef>
              <a:spcAft>
                <a:spcPct val="0"/>
              </a:spcAft>
            </a:pPr>
            <a:r>
              <a:rPr lang="es-MX" altLang="es-MX" dirty="0" smtClean="0">
                <a:solidFill>
                  <a:srgbClr val="0E502B"/>
                </a:solidFill>
              </a:rPr>
              <a:t>www.te.gob.mx/ccje/</a:t>
            </a:r>
          </a:p>
          <a:p>
            <a:pPr algn="ctr" defTabSz="914400" fontAlgn="base">
              <a:spcBef>
                <a:spcPct val="0"/>
              </a:spcBef>
              <a:spcAft>
                <a:spcPct val="0"/>
              </a:spcAft>
            </a:pPr>
            <a:r>
              <a:rPr lang="es-MX" altLang="es-MX" dirty="0" smtClean="0">
                <a:solidFill>
                  <a:srgbClr val="0E502B"/>
                </a:solidFill>
              </a:rPr>
              <a:t>http://www.te.gob.mx/ccje/unidad_capacitacion/materiales_capacitacion.html</a:t>
            </a:r>
          </a:p>
          <a:p>
            <a:pPr algn="ctr" defTabSz="914400" fontAlgn="base">
              <a:spcBef>
                <a:spcPct val="0"/>
              </a:spcBef>
              <a:spcAft>
                <a:spcPct val="0"/>
              </a:spcAft>
            </a:pPr>
            <a:r>
              <a:rPr lang="es-MX" altLang="es-MX" dirty="0" smtClean="0">
                <a:solidFill>
                  <a:srgbClr val="0E502B"/>
                </a:solidFill>
              </a:rPr>
              <a:t>ccje@te.gob.mx</a:t>
            </a:r>
            <a:endParaRPr lang="es-ES" altLang="es-MX" dirty="0" smtClean="0">
              <a:solidFill>
                <a:srgbClr val="0E502B"/>
              </a:solidFill>
            </a:endParaRPr>
          </a:p>
        </p:txBody>
      </p:sp>
      <p:sp>
        <p:nvSpPr>
          <p:cNvPr id="2" name="1 Rectángulo redondeado"/>
          <p:cNvSpPr/>
          <p:nvPr/>
        </p:nvSpPr>
        <p:spPr>
          <a:xfrm>
            <a:off x="2118741" y="5986463"/>
            <a:ext cx="4694664" cy="458942"/>
          </a:xfrm>
          <a:prstGeom prst="roundRect">
            <a:avLst/>
          </a:prstGeom>
          <a:no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dirty="0" smtClean="0">
                <a:solidFill>
                  <a:schemeClr val="accent1">
                    <a:lumMod val="50000"/>
                  </a:schemeClr>
                </a:solidFill>
              </a:rPr>
              <a:t>* Revisada y actualizada  por el Mtro. René Casoluengo Méndez</a:t>
            </a:r>
          </a:p>
          <a:p>
            <a:pPr algn="ctr"/>
            <a:r>
              <a:rPr lang="es-MX" sz="1200" dirty="0" smtClean="0">
                <a:solidFill>
                  <a:schemeClr val="accent1">
                    <a:lumMod val="50000"/>
                  </a:schemeClr>
                </a:solidFill>
              </a:rPr>
              <a:t> el 6 de abril de 2018 </a:t>
            </a:r>
            <a:endParaRPr lang="es-MX" sz="1200" dirty="0">
              <a:solidFill>
                <a:schemeClr val="accent1">
                  <a:lumMod val="50000"/>
                </a:schemeClr>
              </a:solidFill>
            </a:endParaRPr>
          </a:p>
        </p:txBody>
      </p:sp>
    </p:spTree>
    <p:extLst>
      <p:ext uri="{BB962C8B-B14F-4D97-AF65-F5344CB8AC3E}">
        <p14:creationId xmlns:p14="http://schemas.microsoft.com/office/powerpoint/2010/main" val="3956551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4"/>
          <p:cNvSpPr txBox="1">
            <a:spLocks noChangeArrowheads="1"/>
          </p:cNvSpPr>
          <p:nvPr/>
        </p:nvSpPr>
        <p:spPr bwMode="auto">
          <a:xfrm>
            <a:off x="3168650" y="0"/>
            <a:ext cx="5975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ES" altLang="es-MX" sz="2000" b="1" smtClean="0">
                <a:solidFill>
                  <a:srgbClr val="FFFFFF"/>
                </a:solidFill>
              </a:rPr>
              <a:t>Principios dispositivo e inquisitivo</a:t>
            </a:r>
          </a:p>
        </p:txBody>
      </p:sp>
      <p:grpSp>
        <p:nvGrpSpPr>
          <p:cNvPr id="60419" name="9 Grupo"/>
          <p:cNvGrpSpPr>
            <a:grpSpLocks/>
          </p:cNvGrpSpPr>
          <p:nvPr/>
        </p:nvGrpSpPr>
        <p:grpSpPr bwMode="auto">
          <a:xfrm>
            <a:off x="357188" y="1428750"/>
            <a:ext cx="8353425" cy="3962400"/>
            <a:chOff x="395537" y="1628800"/>
            <a:chExt cx="8350437" cy="3727993"/>
          </a:xfrm>
        </p:grpSpPr>
        <p:graphicFrame>
          <p:nvGraphicFramePr>
            <p:cNvPr id="7" name="Group 2"/>
            <p:cNvGraphicFramePr>
              <a:graphicFrameLocks/>
            </p:cNvGraphicFramePr>
            <p:nvPr>
              <p:extLst>
                <p:ext uri="{D42A27DB-BD31-4B8C-83A1-F6EECF244321}">
                  <p14:modId xmlns:p14="http://schemas.microsoft.com/office/powerpoint/2010/main" val="4265720134"/>
                </p:ext>
              </p:extLst>
            </p:nvPr>
          </p:nvGraphicFramePr>
          <p:xfrm>
            <a:off x="395537" y="1628800"/>
            <a:ext cx="8349939" cy="3522904"/>
          </p:xfrm>
          <a:graphic>
            <a:graphicData uri="http://schemas.openxmlformats.org/drawingml/2006/table">
              <a:tbl>
                <a:tblPr>
                  <a:tableStyleId>{00A15C55-8517-42AA-B614-E9B94910E393}</a:tableStyleId>
                </a:tblPr>
                <a:tblGrid>
                  <a:gridCol w="4140766">
                    <a:extLst>
                      <a:ext uri="{9D8B030D-6E8A-4147-A177-3AD203B41FA5}">
                        <a16:colId xmlns:a16="http://schemas.microsoft.com/office/drawing/2014/main" val="20000"/>
                      </a:ext>
                    </a:extLst>
                  </a:gridCol>
                  <a:gridCol w="4212161">
                    <a:extLst>
                      <a:ext uri="{9D8B030D-6E8A-4147-A177-3AD203B41FA5}">
                        <a16:colId xmlns:a16="http://schemas.microsoft.com/office/drawing/2014/main" val="20001"/>
                      </a:ext>
                    </a:extLst>
                  </a:gridCol>
                </a:tblGrid>
                <a:tr h="749119">
                  <a:tc>
                    <a:txBody>
                      <a:bodyPr/>
                      <a:lstStyle/>
                      <a:p>
                        <a:pPr marL="0" marR="0" lvl="0" indent="0" algn="ctr" defTabSz="914400" rtl="0" eaLnBrk="0" fontAlgn="base" latinLnBrk="0" hangingPunct="0">
                          <a:lnSpc>
                            <a:spcPct val="100000"/>
                          </a:lnSpc>
                          <a:spcBef>
                            <a:spcPct val="20000"/>
                          </a:spcBef>
                          <a:spcAft>
                            <a:spcPct val="0"/>
                          </a:spcAft>
                          <a:buClr>
                            <a:srgbClr val="660033"/>
                          </a:buClr>
                          <a:buSzTx/>
                          <a:buFontTx/>
                          <a:buNone/>
                          <a:tabLst/>
                        </a:pPr>
                        <a:r>
                          <a:rPr kumimoji="0" lang="es-MX" sz="2000" b="1" u="none" strike="noStrike" cap="none" normalizeH="0" baseline="0" dirty="0" smtClean="0">
                            <a:ln>
                              <a:noFill/>
                            </a:ln>
                            <a:solidFill>
                              <a:srgbClr val="24533A"/>
                            </a:solidFill>
                            <a:effectLst/>
                          </a:rPr>
                          <a:t>Dispositivo </a:t>
                        </a:r>
                        <a:endParaRPr kumimoji="0" lang="es-ES" sz="2000" b="1" i="0" u="none" strike="noStrike" cap="none" normalizeH="0" baseline="0" dirty="0" smtClean="0">
                          <a:ln>
                            <a:noFill/>
                          </a:ln>
                          <a:solidFill>
                            <a:srgbClr val="24533A"/>
                          </a:solidFill>
                          <a:effectLst/>
                          <a:latin typeface="Arial"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660033"/>
                          </a:buClr>
                          <a:buSzTx/>
                          <a:buFontTx/>
                          <a:buNone/>
                          <a:tabLst/>
                        </a:pPr>
                        <a:r>
                          <a:rPr kumimoji="0" lang="es-MX" sz="2000" b="1" u="none" strike="noStrike" cap="none" normalizeH="0" baseline="0" dirty="0" smtClean="0">
                            <a:ln>
                              <a:noFill/>
                            </a:ln>
                            <a:solidFill>
                              <a:srgbClr val="24533A"/>
                            </a:solidFill>
                            <a:effectLst/>
                          </a:rPr>
                          <a:t>Inquisitivo</a:t>
                        </a:r>
                        <a:endParaRPr kumimoji="0" lang="es-ES" sz="2000" b="1" i="0" u="none" strike="noStrike" cap="none" normalizeH="0" baseline="0" dirty="0" smtClean="0">
                          <a:ln>
                            <a:noFill/>
                          </a:ln>
                          <a:solidFill>
                            <a:srgbClr val="24533A"/>
                          </a:solidFill>
                          <a:effectLst/>
                          <a:latin typeface="Arial" charset="0"/>
                        </a:endParaRPr>
                      </a:p>
                    </a:txBody>
                    <a:tcPr anchor="ctr" horzOverflow="overflow"/>
                  </a:tc>
                  <a:extLst>
                    <a:ext uri="{0D108BD9-81ED-4DB2-BD59-A6C34878D82A}">
                      <a16:rowId xmlns:a16="http://schemas.microsoft.com/office/drawing/2014/main" val="10000"/>
                    </a:ext>
                  </a:extLst>
                </a:tr>
                <a:tr h="2995297">
                  <a:tc>
                    <a:txBody>
                      <a:bodyPr/>
                      <a:lstStyle/>
                      <a:p>
                        <a:pPr algn="just" eaLnBrk="1" hangingPunct="1">
                          <a:defRPr/>
                        </a:pPr>
                        <a:r>
                          <a:rPr lang="es-MX" sz="1800" dirty="0" smtClean="0"/>
                          <a:t>Se encuentra esencialmente en la </a:t>
                        </a:r>
                        <a:r>
                          <a:rPr lang="es-MX" sz="1800" b="1" dirty="0" smtClean="0">
                            <a:solidFill>
                              <a:schemeClr val="tx1"/>
                            </a:solidFill>
                            <a:effectLst/>
                          </a:rPr>
                          <a:t>instancia inicial del procedimiento, donde se exige la presentación de un escrito de queja </a:t>
                        </a:r>
                        <a:r>
                          <a:rPr lang="es-MX" sz="1800" dirty="0" smtClean="0"/>
                          <a:t>que cumpla con determinadas formalidades, y </a:t>
                        </a:r>
                        <a:r>
                          <a:rPr lang="es-MX" sz="1800" b="1" dirty="0" smtClean="0"/>
                          <a:t>se impone la carga de aportar elementos mínimos de prueba, </a:t>
                        </a:r>
                        <a:r>
                          <a:rPr lang="es-MX" sz="1800" dirty="0" smtClean="0"/>
                          <a:t>por lo menos, con valor indiciario.</a:t>
                        </a:r>
                        <a:endParaRPr lang="es-MX" sz="1800" dirty="0"/>
                      </a:p>
                    </a:txBody>
                    <a:tcPr anchor="ctr" horzOverflow="overflow"/>
                  </a:tc>
                  <a:tc>
                    <a:txBody>
                      <a:bodyPr/>
                      <a:lstStyle/>
                      <a:p>
                        <a:pPr algn="just" eaLnBrk="1" hangingPunct="1">
                          <a:defRPr/>
                        </a:pPr>
                        <a:r>
                          <a:rPr lang="es-MX" sz="1800" dirty="0" smtClean="0"/>
                          <a:t>Una vez que se recibe la denuncia, </a:t>
                        </a:r>
                        <a:r>
                          <a:rPr lang="es-MX" sz="1800" dirty="0" smtClean="0">
                            <a:solidFill>
                              <a:schemeClr val="tx1"/>
                            </a:solidFill>
                            <a:effectLst/>
                          </a:rPr>
                          <a:t>corresponde a las </a:t>
                        </a:r>
                        <a:r>
                          <a:rPr lang="es-MX" sz="1800" b="1" dirty="0" smtClean="0">
                            <a:solidFill>
                              <a:schemeClr val="tx1"/>
                            </a:solidFill>
                            <a:effectLst/>
                          </a:rPr>
                          <a:t>autoridades</a:t>
                        </a:r>
                        <a:r>
                          <a:rPr lang="es-MX" sz="1800" dirty="0" smtClean="0">
                            <a:solidFill>
                              <a:schemeClr val="tx1"/>
                            </a:solidFill>
                            <a:effectLst/>
                          </a:rPr>
                          <a:t> competentes la obligación de </a:t>
                        </a:r>
                        <a:r>
                          <a:rPr lang="es-MX" sz="1800" b="1" dirty="0" smtClean="0">
                            <a:solidFill>
                              <a:schemeClr val="tx1"/>
                            </a:solidFill>
                            <a:effectLst/>
                          </a:rPr>
                          <a:t>seguir con las etapas correspondientes del procedimiento</a:t>
                        </a:r>
                        <a:r>
                          <a:rPr lang="es-MX" sz="1800" dirty="0" smtClean="0"/>
                          <a:t>, según lo prescriben las normas legales y reglamentarias. </a:t>
                        </a:r>
                        <a:endParaRPr lang="es-MX" sz="1800" dirty="0"/>
                      </a:p>
                    </a:txBody>
                    <a:tcPr anchor="ctr" horzOverflow="overflow"/>
                  </a:tc>
                  <a:extLst>
                    <a:ext uri="{0D108BD9-81ED-4DB2-BD59-A6C34878D82A}">
                      <a16:rowId xmlns:a16="http://schemas.microsoft.com/office/drawing/2014/main" val="10001"/>
                    </a:ext>
                  </a:extLst>
                </a:tr>
              </a:tbl>
            </a:graphicData>
          </a:graphic>
        </p:graphicFrame>
        <p:sp>
          <p:nvSpPr>
            <p:cNvPr id="60423" name="7 CuadroTexto"/>
            <p:cNvSpPr txBox="1">
              <a:spLocks noChangeArrowheads="1"/>
            </p:cNvSpPr>
            <p:nvPr/>
          </p:nvSpPr>
          <p:spPr bwMode="auto">
            <a:xfrm>
              <a:off x="539552" y="5096217"/>
              <a:ext cx="3888431" cy="26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endParaRPr lang="es-MX" altLang="es-MX" sz="1200" i="1" smtClean="0">
                <a:solidFill>
                  <a:srgbClr val="000000"/>
                </a:solidFill>
              </a:endParaRPr>
            </a:p>
          </p:txBody>
        </p:sp>
      </p:grpSp>
      <p:sp>
        <p:nvSpPr>
          <p:cNvPr id="11" name="10 Botón de acción: Volver">
            <a:hlinkClick r:id="rId2" action="ppaction://hlinksldjump" highlightClick="1"/>
          </p:cNvPr>
          <p:cNvSpPr/>
          <p:nvPr/>
        </p:nvSpPr>
        <p:spPr bwMode="auto">
          <a:xfrm>
            <a:off x="4391025" y="6092825"/>
            <a:ext cx="431800" cy="360363"/>
          </a:xfrm>
          <a:prstGeom prst="actionButtonReturn">
            <a:avLst/>
          </a:prstGeom>
          <a:solidFill>
            <a:schemeClr val="bg1">
              <a:lumMod val="85000"/>
              <a:alpha val="65000"/>
            </a:schemeClr>
          </a:solidFill>
          <a:ln w="9525" algn="ctr">
            <a:solidFill>
              <a:srgbClr val="885E6A"/>
            </a:solidFill>
            <a:round/>
            <a:headEnd/>
            <a:tailEnd/>
          </a:ln>
        </p:spPr>
        <p:txBody>
          <a:bodyPr/>
          <a:lstStyle/>
          <a:p>
            <a:pPr defTabSz="914400" fontAlgn="base">
              <a:spcBef>
                <a:spcPct val="0"/>
              </a:spcBef>
              <a:spcAft>
                <a:spcPct val="0"/>
              </a:spcAft>
              <a:defRPr/>
            </a:pPr>
            <a:endParaRPr lang="es-MX">
              <a:solidFill>
                <a:srgbClr val="000000"/>
              </a:solidFill>
            </a:endParaRPr>
          </a:p>
        </p:txBody>
      </p:sp>
      <p:sp>
        <p:nvSpPr>
          <p:cNvPr id="60421" name="11 CuadroTexto"/>
          <p:cNvSpPr txBox="1">
            <a:spLocks noChangeArrowheads="1"/>
          </p:cNvSpPr>
          <p:nvPr/>
        </p:nvSpPr>
        <p:spPr bwMode="auto">
          <a:xfrm>
            <a:off x="5011738" y="4648200"/>
            <a:ext cx="3816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endParaRPr lang="es-MX" altLang="es-MX" sz="1200" i="1" smtClean="0">
              <a:solidFill>
                <a:srgbClr val="000000"/>
              </a:solidFill>
            </a:endParaRPr>
          </a:p>
          <a:p>
            <a:pPr algn="r" defTabSz="914400" eaLnBrk="1" fontAlgn="base" hangingPunct="1">
              <a:spcBef>
                <a:spcPct val="0"/>
              </a:spcBef>
              <a:spcAft>
                <a:spcPct val="0"/>
              </a:spcAft>
            </a:pPr>
            <a:r>
              <a:rPr lang="es-MX" altLang="es-MX" sz="1200" i="1" smtClean="0">
                <a:solidFill>
                  <a:srgbClr val="000000"/>
                </a:solidFill>
              </a:rPr>
              <a:t>Jurisprudencia 12/2010</a:t>
            </a:r>
          </a:p>
        </p:txBody>
      </p:sp>
    </p:spTree>
    <p:extLst>
      <p:ext uri="{BB962C8B-B14F-4D97-AF65-F5344CB8AC3E}">
        <p14:creationId xmlns:p14="http://schemas.microsoft.com/office/powerpoint/2010/main" val="375172612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4"/>
          <p:cNvSpPr txBox="1">
            <a:spLocks noChangeArrowheads="1"/>
          </p:cNvSpPr>
          <p:nvPr/>
        </p:nvSpPr>
        <p:spPr bwMode="auto">
          <a:xfrm>
            <a:off x="490538" y="633413"/>
            <a:ext cx="86407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fontAlgn="base" hangingPunct="1">
              <a:spcBef>
                <a:spcPct val="50000"/>
              </a:spcBef>
              <a:spcAft>
                <a:spcPct val="0"/>
              </a:spcAft>
            </a:pPr>
            <a:r>
              <a:rPr lang="es-ES" altLang="es-MX" sz="2200" b="1" smtClean="0">
                <a:solidFill>
                  <a:srgbClr val="000000"/>
                </a:solidFill>
              </a:rPr>
              <a:t>Principio de prohibición de excesos o abusos de la autoridad en el ejercicio de las facultades discrecionales </a:t>
            </a:r>
          </a:p>
        </p:txBody>
      </p:sp>
      <p:graphicFrame>
        <p:nvGraphicFramePr>
          <p:cNvPr id="8" name="Group 2"/>
          <p:cNvGraphicFramePr>
            <a:graphicFrameLocks/>
          </p:cNvGraphicFramePr>
          <p:nvPr>
            <p:extLst>
              <p:ext uri="{D42A27DB-BD31-4B8C-83A1-F6EECF244321}">
                <p14:modId xmlns:p14="http://schemas.microsoft.com/office/powerpoint/2010/main" val="820643701"/>
              </p:ext>
            </p:extLst>
          </p:nvPr>
        </p:nvGraphicFramePr>
        <p:xfrm>
          <a:off x="395288" y="1557338"/>
          <a:ext cx="8353425" cy="4294188"/>
        </p:xfrm>
        <a:graphic>
          <a:graphicData uri="http://schemas.openxmlformats.org/drawingml/2006/table">
            <a:tbl>
              <a:tblPr>
                <a:tableStyleId>{00A15C55-8517-42AA-B614-E9B94910E393}</a:tableStyleId>
              </a:tblPr>
              <a:tblGrid>
                <a:gridCol w="4141013">
                  <a:extLst>
                    <a:ext uri="{9D8B030D-6E8A-4147-A177-3AD203B41FA5}">
                      <a16:colId xmlns:a16="http://schemas.microsoft.com/office/drawing/2014/main" val="20000"/>
                    </a:ext>
                  </a:extLst>
                </a:gridCol>
                <a:gridCol w="4212412">
                  <a:extLst>
                    <a:ext uri="{9D8B030D-6E8A-4147-A177-3AD203B41FA5}">
                      <a16:colId xmlns:a16="http://schemas.microsoft.com/office/drawing/2014/main" val="20001"/>
                    </a:ext>
                  </a:extLst>
                </a:gridCol>
              </a:tblGrid>
              <a:tr h="457522">
                <a:tc>
                  <a:txBody>
                    <a:bodyPr/>
                    <a:lstStyle/>
                    <a:p>
                      <a:pPr marL="0" marR="0" lvl="0" indent="0" algn="ctr" defTabSz="914400" rtl="0" eaLnBrk="0" fontAlgn="base" latinLnBrk="0" hangingPunct="0">
                        <a:lnSpc>
                          <a:spcPct val="100000"/>
                        </a:lnSpc>
                        <a:spcBef>
                          <a:spcPct val="20000"/>
                        </a:spcBef>
                        <a:spcAft>
                          <a:spcPct val="0"/>
                        </a:spcAft>
                        <a:buClr>
                          <a:srgbClr val="660033"/>
                        </a:buClr>
                        <a:buSzTx/>
                        <a:buFontTx/>
                        <a:buNone/>
                        <a:tabLst/>
                      </a:pPr>
                      <a:r>
                        <a:rPr kumimoji="0" lang="es-MX" sz="1800" b="1" u="none" strike="noStrike" cap="none" normalizeH="0" baseline="0" dirty="0" smtClean="0">
                          <a:ln>
                            <a:noFill/>
                          </a:ln>
                          <a:solidFill>
                            <a:srgbClr val="24533A"/>
                          </a:solidFill>
                          <a:effectLst/>
                        </a:rPr>
                        <a:t>Idoneidad </a:t>
                      </a:r>
                      <a:endParaRPr kumimoji="0" lang="es-ES" sz="1800" b="1" i="0" u="none" strike="noStrike" cap="none" normalizeH="0" baseline="0" dirty="0" smtClean="0">
                        <a:ln>
                          <a:noFill/>
                        </a:ln>
                        <a:solidFill>
                          <a:srgbClr val="24533A"/>
                        </a:solidFill>
                        <a:effectLst/>
                        <a:latin typeface="Arial" charset="0"/>
                      </a:endParaRPr>
                    </a:p>
                  </a:txBody>
                  <a:tcPr marL="91445" marR="91445" marT="45708" marB="45708"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660033"/>
                        </a:buClr>
                        <a:buSzTx/>
                        <a:buFontTx/>
                        <a:buNone/>
                        <a:tabLst/>
                      </a:pPr>
                      <a:r>
                        <a:rPr kumimoji="0" lang="es-MX" sz="1800" b="1" u="none" strike="noStrike" cap="none" normalizeH="0" baseline="0" dirty="0" smtClean="0">
                          <a:ln>
                            <a:noFill/>
                          </a:ln>
                          <a:solidFill>
                            <a:srgbClr val="24533A"/>
                          </a:solidFill>
                          <a:effectLst/>
                        </a:rPr>
                        <a:t>Necesidad o intervención mínima</a:t>
                      </a:r>
                      <a:endParaRPr kumimoji="0" lang="es-ES" sz="1800" b="1" i="0" u="none" strike="noStrike" cap="none" normalizeH="0" baseline="0" dirty="0" smtClean="0">
                        <a:ln>
                          <a:noFill/>
                        </a:ln>
                        <a:solidFill>
                          <a:srgbClr val="24533A"/>
                        </a:solidFill>
                        <a:effectLst/>
                        <a:latin typeface="Arial" charset="0"/>
                      </a:endParaRPr>
                    </a:p>
                  </a:txBody>
                  <a:tcPr marL="91445" marR="91445" marT="45708" marB="45708" anchor="ctr" horzOverflow="overflow"/>
                </a:tc>
                <a:extLst>
                  <a:ext uri="{0D108BD9-81ED-4DB2-BD59-A6C34878D82A}">
                    <a16:rowId xmlns:a16="http://schemas.microsoft.com/office/drawing/2014/main" val="10000"/>
                  </a:ext>
                </a:extLst>
              </a:tr>
              <a:tr h="1554456">
                <a:tc>
                  <a:txBody>
                    <a:bodyPr/>
                    <a:lstStyle/>
                    <a:p>
                      <a:pPr algn="just" eaLnBrk="1" hangingPunct="1">
                        <a:defRPr/>
                      </a:pPr>
                      <a:r>
                        <a:rPr lang="es-MX" sz="1600" dirty="0" smtClean="0"/>
                        <a:t>Se refiere a </a:t>
                      </a:r>
                      <a:r>
                        <a:rPr lang="es-MX" sz="1600" b="1" dirty="0" smtClean="0"/>
                        <a:t>que la prueba sea apta para conseguir el fin pretendido </a:t>
                      </a:r>
                      <a:r>
                        <a:rPr lang="es-MX" sz="1600" dirty="0" smtClean="0"/>
                        <a:t>y tener ciertas probabilidades de eficacia en el caso concreto, por lo que bajo este criterio, se debe limitar a lo objetivamente necesario.</a:t>
                      </a:r>
                      <a:endParaRPr lang="es-MX" sz="1600" dirty="0"/>
                    </a:p>
                  </a:txBody>
                  <a:tcPr marL="91445" marR="91445" marT="45708" marB="45708" anchor="ctr" horzOverflow="overflow"/>
                </a:tc>
                <a:tc>
                  <a:txBody>
                    <a:bodyPr/>
                    <a:lstStyle/>
                    <a:p>
                      <a:pPr algn="just" eaLnBrk="1" hangingPunct="1">
                        <a:defRPr/>
                      </a:pPr>
                      <a:r>
                        <a:rPr lang="es-MX" sz="1600" dirty="0" smtClean="0"/>
                        <a:t>Al realizar varias diligencias razonablemente aptas para la obtención de elementos de prueba, deben elegirse las </a:t>
                      </a:r>
                      <a:r>
                        <a:rPr lang="es-MX" sz="1600" b="1" dirty="0" smtClean="0"/>
                        <a:t>medidas que afecten en menor grado los derechos fundamentales de las personas </a:t>
                      </a:r>
                      <a:r>
                        <a:rPr lang="es-MX" sz="1600" dirty="0" smtClean="0"/>
                        <a:t>relacionadas con los hechos denunciados. </a:t>
                      </a:r>
                      <a:endParaRPr lang="es-MX" sz="1600" dirty="0"/>
                    </a:p>
                  </a:txBody>
                  <a:tcPr marL="91445" marR="91445" marT="45708" marB="45708" anchor="ctr" horzOverflow="overflow"/>
                </a:tc>
                <a:extLst>
                  <a:ext uri="{0D108BD9-81ED-4DB2-BD59-A6C34878D82A}">
                    <a16:rowId xmlns:a16="http://schemas.microsoft.com/office/drawing/2014/main" val="10001"/>
                  </a:ext>
                </a:extLst>
              </a:tr>
              <a:tr h="481491">
                <a:tc gridSpan="2">
                  <a:txBody>
                    <a:bodyPr/>
                    <a:lstStyle/>
                    <a:p>
                      <a:pPr marL="0" marR="0" lvl="0" indent="0" algn="ctr" defTabSz="914400" rtl="0" eaLnBrk="0" fontAlgn="base" latinLnBrk="0" hangingPunct="0">
                        <a:lnSpc>
                          <a:spcPct val="100000"/>
                        </a:lnSpc>
                        <a:spcBef>
                          <a:spcPct val="20000"/>
                        </a:spcBef>
                        <a:spcAft>
                          <a:spcPct val="0"/>
                        </a:spcAft>
                        <a:buClr>
                          <a:srgbClr val="660033"/>
                        </a:buClr>
                        <a:buSzTx/>
                        <a:buFontTx/>
                        <a:buNone/>
                        <a:tabLst/>
                        <a:defRPr/>
                      </a:pPr>
                      <a:r>
                        <a:rPr kumimoji="0" lang="es-MX" sz="1800" b="1" u="none" strike="noStrike" kern="1200" cap="none" normalizeH="0" baseline="0" dirty="0" smtClean="0">
                          <a:ln>
                            <a:noFill/>
                          </a:ln>
                          <a:solidFill>
                            <a:srgbClr val="24533A"/>
                          </a:solidFill>
                          <a:effectLst/>
                          <a:latin typeface="+mn-lt"/>
                          <a:ea typeface="+mn-ea"/>
                          <a:cs typeface="+mn-cs"/>
                        </a:rPr>
                        <a:t>Proporcionalidad </a:t>
                      </a:r>
                      <a:endParaRPr kumimoji="0" lang="es-MX" sz="1800" b="1" u="none" strike="noStrike" kern="1200" cap="none" normalizeH="0" baseline="0" dirty="0">
                        <a:ln>
                          <a:noFill/>
                        </a:ln>
                        <a:solidFill>
                          <a:srgbClr val="24533A"/>
                        </a:solidFill>
                        <a:effectLst/>
                        <a:latin typeface="+mn-lt"/>
                        <a:ea typeface="+mn-ea"/>
                        <a:cs typeface="+mn-cs"/>
                      </a:endParaRPr>
                    </a:p>
                  </a:txBody>
                  <a:tcPr marL="91445" marR="91445" marT="45708" marB="45708" anchor="ctr" horzOverflow="overflow"/>
                </a:tc>
                <a:tc hMerge="1">
                  <a:txBody>
                    <a:bodyPr/>
                    <a:lstStyle/>
                    <a:p>
                      <a:pPr algn="l" eaLnBrk="1" hangingPunct="1">
                        <a:defRPr/>
                      </a:pPr>
                      <a:endParaRPr lang="es-MX" sz="1800" dirty="0"/>
                    </a:p>
                  </a:txBody>
                  <a:tcPr anchor="ctr" horzOverflow="overflow"/>
                </a:tc>
                <a:extLst>
                  <a:ext uri="{0D108BD9-81ED-4DB2-BD59-A6C34878D82A}">
                    <a16:rowId xmlns:a16="http://schemas.microsoft.com/office/drawing/2014/main" val="10002"/>
                  </a:ext>
                </a:extLst>
              </a:tr>
              <a:tr h="1800719">
                <a:tc gridSpan="2">
                  <a:txBody>
                    <a:bodyPr/>
                    <a:lstStyle/>
                    <a:p>
                      <a:pPr algn="just" eaLnBrk="1" hangingPunct="1">
                        <a:defRPr/>
                      </a:pPr>
                      <a:r>
                        <a:rPr lang="es-MX" sz="1600" dirty="0" smtClean="0"/>
                        <a:t>En las </a:t>
                      </a:r>
                      <a:r>
                        <a:rPr lang="es-MX" sz="1600" b="1" dirty="0" smtClean="0"/>
                        <a:t>diligencias</a:t>
                      </a:r>
                      <a:r>
                        <a:rPr lang="es-MX" sz="1600" dirty="0" smtClean="0"/>
                        <a:t> encaminadas a la obtención de elementos de prueba, la autoridad estimará la gravedad de los hechos denunciados, la naturaleza de los derechos enfrentados, así como el carácter del titular del derecho, debiendo precisarse las </a:t>
                      </a:r>
                      <a:r>
                        <a:rPr lang="es-MX" sz="1600" b="1" dirty="0" smtClean="0"/>
                        <a:t>razones por las que se inclina por molestar a alguien en un derecho</a:t>
                      </a:r>
                      <a:r>
                        <a:rPr lang="es-MX" sz="1600" dirty="0" smtClean="0"/>
                        <a:t>, en aras de preservar otro valor.</a:t>
                      </a:r>
                      <a:endParaRPr lang="es-MX" sz="1600" dirty="0"/>
                    </a:p>
                  </a:txBody>
                  <a:tcPr marL="91445" marR="91445" marT="45708" marB="45708" anchor="ctr" horzOverflow="overflow"/>
                </a:tc>
                <a:tc hMerge="1">
                  <a:txBody>
                    <a:bodyPr/>
                    <a:lstStyle/>
                    <a:p>
                      <a:pPr algn="l" eaLnBrk="1" hangingPunct="1">
                        <a:defRPr/>
                      </a:pPr>
                      <a:endParaRPr lang="es-MX" sz="1800" dirty="0"/>
                    </a:p>
                  </a:txBody>
                  <a:tcPr anchor="ctr" horzOverflow="overflow"/>
                </a:tc>
                <a:extLst>
                  <a:ext uri="{0D108BD9-81ED-4DB2-BD59-A6C34878D82A}">
                    <a16:rowId xmlns:a16="http://schemas.microsoft.com/office/drawing/2014/main" val="10003"/>
                  </a:ext>
                </a:extLst>
              </a:tr>
            </a:tbl>
          </a:graphicData>
        </a:graphic>
      </p:graphicFrame>
      <p:sp>
        <p:nvSpPr>
          <p:cNvPr id="61458" name="9 CuadroTexto"/>
          <p:cNvSpPr txBox="1">
            <a:spLocks noChangeArrowheads="1"/>
          </p:cNvSpPr>
          <p:nvPr/>
        </p:nvSpPr>
        <p:spPr bwMode="auto">
          <a:xfrm>
            <a:off x="4932363" y="6308725"/>
            <a:ext cx="25923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Jurisprudencia 62/2002 del TEPJF</a:t>
            </a:r>
          </a:p>
        </p:txBody>
      </p:sp>
      <p:sp>
        <p:nvSpPr>
          <p:cNvPr id="5" name="4 Botón de acción: Volver">
            <a:hlinkClick r:id="rId2" action="ppaction://hlinksldjump" highlightClick="1"/>
          </p:cNvPr>
          <p:cNvSpPr/>
          <p:nvPr/>
        </p:nvSpPr>
        <p:spPr bwMode="auto">
          <a:xfrm>
            <a:off x="4356100" y="6092825"/>
            <a:ext cx="431800" cy="360363"/>
          </a:xfrm>
          <a:prstGeom prst="actionButtonReturn">
            <a:avLst/>
          </a:prstGeom>
          <a:solidFill>
            <a:schemeClr val="bg1">
              <a:lumMod val="85000"/>
              <a:alpha val="65000"/>
            </a:schemeClr>
          </a:solidFill>
          <a:ln w="9525" algn="ctr">
            <a:solidFill>
              <a:srgbClr val="885E6A"/>
            </a:solidFill>
            <a:round/>
            <a:headEnd/>
            <a:tailEnd/>
          </a:ln>
        </p:spPr>
        <p:txBody>
          <a:bodyPr/>
          <a:lstStyle/>
          <a:p>
            <a:pPr defTabSz="914400" fontAlgn="base">
              <a:spcBef>
                <a:spcPct val="0"/>
              </a:spcBef>
              <a:spcAft>
                <a:spcPct val="0"/>
              </a:spcAft>
              <a:defRPr/>
            </a:pPr>
            <a:endParaRPr lang="es-MX">
              <a:solidFill>
                <a:srgbClr val="000000"/>
              </a:solidFill>
            </a:endParaRPr>
          </a:p>
        </p:txBody>
      </p:sp>
    </p:spTree>
    <p:extLst>
      <p:ext uri="{BB962C8B-B14F-4D97-AF65-F5344CB8AC3E}">
        <p14:creationId xmlns:p14="http://schemas.microsoft.com/office/powerpoint/2010/main" val="11758038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4"/>
          <p:cNvSpPr txBox="1">
            <a:spLocks noChangeArrowheads="1"/>
          </p:cNvSpPr>
          <p:nvPr/>
        </p:nvSpPr>
        <p:spPr bwMode="auto">
          <a:xfrm>
            <a:off x="3168650" y="0"/>
            <a:ext cx="5975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ES" altLang="es-MX" sz="2000" b="1" smtClean="0">
                <a:solidFill>
                  <a:srgbClr val="FFFFFF"/>
                </a:solidFill>
              </a:rPr>
              <a:t>Principio de tipicidad</a:t>
            </a:r>
          </a:p>
        </p:txBody>
      </p:sp>
      <p:grpSp>
        <p:nvGrpSpPr>
          <p:cNvPr id="62467" name="10 Grupo"/>
          <p:cNvGrpSpPr>
            <a:grpSpLocks/>
          </p:cNvGrpSpPr>
          <p:nvPr/>
        </p:nvGrpSpPr>
        <p:grpSpPr bwMode="auto">
          <a:xfrm>
            <a:off x="500063" y="1143000"/>
            <a:ext cx="8353425" cy="4457700"/>
            <a:chOff x="395537" y="1131560"/>
            <a:chExt cx="8350437" cy="4457580"/>
          </a:xfrm>
        </p:grpSpPr>
        <p:graphicFrame>
          <p:nvGraphicFramePr>
            <p:cNvPr id="7" name="Group 2"/>
            <p:cNvGraphicFramePr>
              <a:graphicFrameLocks/>
            </p:cNvGraphicFramePr>
            <p:nvPr/>
          </p:nvGraphicFramePr>
          <p:xfrm>
            <a:off x="395537" y="1131560"/>
            <a:ext cx="8349939" cy="4457560"/>
          </p:xfrm>
          <a:graphic>
            <a:graphicData uri="http://schemas.openxmlformats.org/drawingml/2006/table">
              <a:tbl>
                <a:tblPr>
                  <a:tableStyleId>{00A15C55-8517-42AA-B614-E9B94910E393}</a:tableStyleId>
                </a:tblPr>
                <a:tblGrid>
                  <a:gridCol w="4140766">
                    <a:extLst>
                      <a:ext uri="{9D8B030D-6E8A-4147-A177-3AD203B41FA5}">
                        <a16:colId xmlns:a16="http://schemas.microsoft.com/office/drawing/2014/main" val="20000"/>
                      </a:ext>
                    </a:extLst>
                  </a:gridCol>
                  <a:gridCol w="4212161">
                    <a:extLst>
                      <a:ext uri="{9D8B030D-6E8A-4147-A177-3AD203B41FA5}">
                        <a16:colId xmlns:a16="http://schemas.microsoft.com/office/drawing/2014/main" val="20001"/>
                      </a:ext>
                    </a:extLst>
                  </a:gridCol>
                </a:tblGrid>
                <a:tr h="1440160">
                  <a:tc rowSpan="2">
                    <a:txBody>
                      <a:bodyPr/>
                      <a:lstStyle/>
                      <a:p>
                        <a:pPr algn="just" eaLnBrk="1" hangingPunct="1">
                          <a:defRPr/>
                        </a:pPr>
                        <a:r>
                          <a:rPr lang="es-MX" sz="1600" dirty="0" smtClean="0"/>
                          <a:t>Es un </a:t>
                        </a:r>
                        <a:r>
                          <a:rPr lang="es-MX" sz="1600" b="1" dirty="0" smtClean="0">
                            <a:solidFill>
                              <a:schemeClr val="tx1"/>
                            </a:solidFill>
                          </a:rPr>
                          <a:t>mandato que deriva del principio de legalidad, </a:t>
                        </a:r>
                        <a:r>
                          <a:rPr lang="es-MX" sz="1600" dirty="0" smtClean="0"/>
                          <a:t>y se encuentra tutelado por el artículo 14 de la Constitución Federal, que establece: </a:t>
                        </a:r>
                        <a:r>
                          <a:rPr lang="es-MX" sz="1600" i="1" dirty="0" smtClean="0">
                            <a:solidFill>
                              <a:schemeClr val="tx1"/>
                            </a:solidFill>
                          </a:rPr>
                          <a:t>“En los juicios del orden criminal queda prohibido imponer, por simple analogía y aun por mayoría de razón, pena alguna que no esté decretada por una ley exactamente aplicable al delito que se trata”</a:t>
                        </a:r>
                        <a:r>
                          <a:rPr lang="es-MX" sz="1600" dirty="0" smtClean="0">
                            <a:solidFill>
                              <a:schemeClr val="tx1"/>
                            </a:solidFill>
                          </a:rPr>
                          <a:t>. </a:t>
                        </a:r>
                      </a:p>
                      <a:p>
                        <a:pPr algn="just" eaLnBrk="1" hangingPunct="1">
                          <a:defRPr/>
                        </a:pPr>
                        <a:endParaRPr lang="es-MX" sz="1600" dirty="0" smtClean="0">
                          <a:solidFill>
                            <a:schemeClr val="tx1"/>
                          </a:solidFill>
                          <a:effectLst/>
                        </a:endParaRPr>
                      </a:p>
                      <a:p>
                        <a:pPr algn="just" eaLnBrk="1" hangingPunct="1">
                          <a:defRPr/>
                        </a:pPr>
                        <a:r>
                          <a:rPr lang="es-MX" sz="1600" dirty="0" smtClean="0">
                            <a:solidFill>
                              <a:schemeClr val="tx1"/>
                            </a:solidFill>
                            <a:effectLst/>
                          </a:rPr>
                          <a:t>Esta reglas </a:t>
                        </a:r>
                        <a:r>
                          <a:rPr lang="es-MX" sz="1600" dirty="0" smtClean="0">
                            <a:effectLst/>
                          </a:rPr>
                          <a:t>son igualmente aplicables para aquellas disposiciones que prevean la posibilidad de imponer una sanción de naturaleza administrativa en materia electoral.</a:t>
                        </a:r>
                        <a:endParaRPr lang="es-MX" sz="1600" dirty="0">
                          <a:effectLst/>
                        </a:endParaRPr>
                      </a:p>
                    </a:txBody>
                    <a:tcPr anchor="ctr" horzOverflow="overflow"/>
                  </a:tc>
                  <a:tc>
                    <a:txBody>
                      <a:bodyPr/>
                      <a:lstStyle/>
                      <a:p>
                        <a:pPr algn="just" eaLnBrk="1" hangingPunct="1">
                          <a:defRPr/>
                        </a:pPr>
                        <a:r>
                          <a:rPr lang="es-MX" sz="1800" dirty="0" smtClean="0">
                            <a:solidFill>
                              <a:schemeClr val="tx1"/>
                            </a:solidFill>
                            <a:effectLst/>
                          </a:rPr>
                          <a:t>Es la descripción legal de una conducta específica, a la que se conectará una sanción administrativa.</a:t>
                        </a:r>
                        <a:endParaRPr lang="es-MX" sz="1800" dirty="0">
                          <a:solidFill>
                            <a:schemeClr val="tx1"/>
                          </a:solidFill>
                          <a:effectLst/>
                        </a:endParaRPr>
                      </a:p>
                    </a:txBody>
                    <a:tcPr anchor="ctr" horzOverflow="overflow"/>
                  </a:tc>
                  <a:extLst>
                    <a:ext uri="{0D108BD9-81ED-4DB2-BD59-A6C34878D82A}">
                      <a16:rowId xmlns:a16="http://schemas.microsoft.com/office/drawing/2014/main" val="10000"/>
                    </a:ext>
                  </a:extLst>
                </a:tr>
                <a:tr h="1874520">
                  <a:tc vMerge="1">
                    <a:txBody>
                      <a:bodyPr/>
                      <a:lstStyle/>
                      <a:p>
                        <a:endParaRPr lang="es-MX"/>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600" dirty="0" smtClean="0">
                            <a:effectLst/>
                          </a:rPr>
                          <a:t>De manera ordinaria en el </a:t>
                        </a:r>
                        <a:r>
                          <a:rPr lang="es-MX" sz="1600" dirty="0" smtClean="0">
                            <a:solidFill>
                              <a:schemeClr val="tx1"/>
                            </a:solidFill>
                            <a:effectLst/>
                          </a:rPr>
                          <a:t>derecho penal la tipificación es directa e individualizada, </a:t>
                        </a:r>
                        <a:r>
                          <a:rPr lang="es-MX" sz="1600" dirty="0" smtClean="0">
                            <a:effectLst/>
                          </a:rPr>
                          <a:t>pero en </a:t>
                        </a:r>
                        <a:r>
                          <a:rPr lang="es-MX" sz="1600" b="1" dirty="0" smtClean="0">
                            <a:solidFill>
                              <a:schemeClr val="tx1"/>
                            </a:solidFill>
                            <a:effectLst/>
                          </a:rPr>
                          <a:t>materia administrativa sancionadora, </a:t>
                        </a:r>
                        <a:r>
                          <a:rPr lang="es-MX" sz="1600" dirty="0" smtClean="0">
                            <a:effectLst/>
                          </a:rPr>
                          <a:t>dada la complejidad de sus mandatos y prohibiciones, así como la multiplicidad de leyes, reglamentos, lineamientos o acuerdos generales en los cuales pueden recogerse, </a:t>
                        </a:r>
                        <a:r>
                          <a:rPr lang="es-MX" sz="1600" b="1" dirty="0" smtClean="0">
                            <a:solidFill>
                              <a:schemeClr val="tx1"/>
                            </a:solidFill>
                            <a:effectLst/>
                          </a:rPr>
                          <a:t>es imposible tener un catálogo definido de faltas administrativas, con la asignación, a cada una, de su correspondiente sanción.</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600" b="1" dirty="0" smtClean="0">
                          <a:solidFill>
                            <a:schemeClr val="tx1"/>
                          </a:solidFill>
                          <a:effectLst/>
                        </a:endParaRPr>
                      </a:p>
                    </a:txBody>
                    <a:tcPr anchor="ctr" horzOverflow="overflow"/>
                  </a:tc>
                  <a:extLst>
                    <a:ext uri="{0D108BD9-81ED-4DB2-BD59-A6C34878D82A}">
                      <a16:rowId xmlns:a16="http://schemas.microsoft.com/office/drawing/2014/main" val="10001"/>
                    </a:ext>
                  </a:extLst>
                </a:tr>
              </a:tbl>
            </a:graphicData>
          </a:graphic>
        </p:graphicFrame>
        <p:sp>
          <p:nvSpPr>
            <p:cNvPr id="62470" name="7 CuadroTexto"/>
            <p:cNvSpPr txBox="1">
              <a:spLocks noChangeArrowheads="1"/>
            </p:cNvSpPr>
            <p:nvPr/>
          </p:nvSpPr>
          <p:spPr bwMode="auto">
            <a:xfrm>
              <a:off x="5940152" y="2276872"/>
              <a:ext cx="2592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Eduardo García de Enterría, 2004</a:t>
              </a:r>
            </a:p>
          </p:txBody>
        </p:sp>
        <p:sp>
          <p:nvSpPr>
            <p:cNvPr id="62471" name="8 CuadroTexto"/>
            <p:cNvSpPr txBox="1">
              <a:spLocks noChangeArrowheads="1"/>
            </p:cNvSpPr>
            <p:nvPr/>
          </p:nvSpPr>
          <p:spPr bwMode="auto">
            <a:xfrm>
              <a:off x="2339752" y="5301208"/>
              <a:ext cx="2016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Tesis XLV/2001 del TEPJF</a:t>
              </a:r>
            </a:p>
          </p:txBody>
        </p:sp>
        <p:sp>
          <p:nvSpPr>
            <p:cNvPr id="62472" name="9 CuadroTexto"/>
            <p:cNvSpPr txBox="1">
              <a:spLocks noChangeArrowheads="1"/>
            </p:cNvSpPr>
            <p:nvPr/>
          </p:nvSpPr>
          <p:spPr bwMode="auto">
            <a:xfrm>
              <a:off x="6588224" y="5301208"/>
              <a:ext cx="2016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SUP-RAP-018/2003</a:t>
              </a:r>
            </a:p>
          </p:txBody>
        </p:sp>
      </p:grpSp>
      <p:sp>
        <p:nvSpPr>
          <p:cNvPr id="12" name="11 Botón de acción: Volver">
            <a:hlinkClick r:id="rId2" action="ppaction://hlinksldjump" highlightClick="1"/>
          </p:cNvPr>
          <p:cNvSpPr/>
          <p:nvPr/>
        </p:nvSpPr>
        <p:spPr bwMode="auto">
          <a:xfrm>
            <a:off x="4356100" y="6092825"/>
            <a:ext cx="431800" cy="360363"/>
          </a:xfrm>
          <a:prstGeom prst="actionButtonReturn">
            <a:avLst/>
          </a:prstGeom>
          <a:solidFill>
            <a:schemeClr val="bg1">
              <a:lumMod val="85000"/>
              <a:alpha val="65000"/>
            </a:schemeClr>
          </a:solidFill>
          <a:ln w="9525" algn="ctr">
            <a:solidFill>
              <a:srgbClr val="885E6A"/>
            </a:solidFill>
            <a:round/>
            <a:headEnd/>
            <a:tailEnd/>
          </a:ln>
        </p:spPr>
        <p:txBody>
          <a:bodyPr/>
          <a:lstStyle/>
          <a:p>
            <a:pPr defTabSz="914400" fontAlgn="base">
              <a:spcBef>
                <a:spcPct val="0"/>
              </a:spcBef>
              <a:spcAft>
                <a:spcPct val="0"/>
              </a:spcAft>
              <a:defRPr/>
            </a:pPr>
            <a:endParaRPr lang="es-MX">
              <a:solidFill>
                <a:srgbClr val="000000"/>
              </a:solidFill>
            </a:endParaRPr>
          </a:p>
        </p:txBody>
      </p:sp>
    </p:spTree>
    <p:extLst>
      <p:ext uri="{BB962C8B-B14F-4D97-AF65-F5344CB8AC3E}">
        <p14:creationId xmlns:p14="http://schemas.microsoft.com/office/powerpoint/2010/main" val="76056028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4"/>
          <p:cNvSpPr txBox="1">
            <a:spLocks noChangeArrowheads="1"/>
          </p:cNvSpPr>
          <p:nvPr/>
        </p:nvSpPr>
        <p:spPr bwMode="auto">
          <a:xfrm>
            <a:off x="3168650" y="0"/>
            <a:ext cx="5975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ES" altLang="es-MX" sz="2000" b="1" smtClean="0">
                <a:solidFill>
                  <a:srgbClr val="FFFFFF"/>
                </a:solidFill>
              </a:rPr>
              <a:t>Principio de exhaustividad</a:t>
            </a:r>
          </a:p>
        </p:txBody>
      </p:sp>
      <p:graphicFrame>
        <p:nvGraphicFramePr>
          <p:cNvPr id="7" name="Group 2"/>
          <p:cNvGraphicFramePr>
            <a:graphicFrameLocks/>
          </p:cNvGraphicFramePr>
          <p:nvPr/>
        </p:nvGraphicFramePr>
        <p:xfrm>
          <a:off x="1116013" y="1585913"/>
          <a:ext cx="7200900" cy="2995612"/>
        </p:xfrm>
        <a:graphic>
          <a:graphicData uri="http://schemas.openxmlformats.org/drawingml/2006/table">
            <a:tbl>
              <a:tblPr>
                <a:tableStyleId>{00A15C55-8517-42AA-B614-E9B94910E393}</a:tableStyleId>
              </a:tblPr>
              <a:tblGrid>
                <a:gridCol w="7200900">
                  <a:extLst>
                    <a:ext uri="{9D8B030D-6E8A-4147-A177-3AD203B41FA5}">
                      <a16:colId xmlns:a16="http://schemas.microsoft.com/office/drawing/2014/main" val="20000"/>
                    </a:ext>
                  </a:extLst>
                </a:gridCol>
              </a:tblGrid>
              <a:tr h="2995612">
                <a:tc>
                  <a:txBody>
                    <a:bodyPr/>
                    <a:lstStyle/>
                    <a:p>
                      <a:pPr algn="just" eaLnBrk="1" hangingPunct="1">
                        <a:lnSpc>
                          <a:spcPct val="150000"/>
                        </a:lnSpc>
                        <a:defRPr/>
                      </a:pPr>
                      <a:r>
                        <a:rPr lang="es-MX" sz="2000" dirty="0" smtClean="0">
                          <a:effectLst/>
                        </a:rPr>
                        <a:t>Impone el deber de </a:t>
                      </a:r>
                      <a:r>
                        <a:rPr lang="es-MX" sz="2000" b="1" dirty="0" smtClean="0">
                          <a:solidFill>
                            <a:schemeClr val="tx1"/>
                          </a:solidFill>
                          <a:effectLst/>
                        </a:rPr>
                        <a:t>agotar</a:t>
                      </a:r>
                      <a:r>
                        <a:rPr lang="es-MX" sz="2000" dirty="0" smtClean="0">
                          <a:solidFill>
                            <a:srgbClr val="560730"/>
                          </a:solidFill>
                          <a:effectLst/>
                        </a:rPr>
                        <a:t> </a:t>
                      </a:r>
                      <a:r>
                        <a:rPr lang="es-MX" sz="2000" dirty="0" smtClean="0">
                          <a:effectLst/>
                        </a:rPr>
                        <a:t>cuidadosamente en la resolución, </a:t>
                      </a:r>
                      <a:r>
                        <a:rPr lang="es-MX" sz="2000" b="1" dirty="0" smtClean="0">
                          <a:solidFill>
                            <a:schemeClr val="tx1"/>
                          </a:solidFill>
                          <a:effectLst/>
                        </a:rPr>
                        <a:t>todos y cada uno de los planteamientos hechos por las partes durante la integración de la </a:t>
                      </a:r>
                      <a:r>
                        <a:rPr lang="es-MX" sz="2000" b="1" dirty="0" err="1" smtClean="0">
                          <a:solidFill>
                            <a:schemeClr val="tx1"/>
                          </a:solidFill>
                          <a:effectLst/>
                        </a:rPr>
                        <a:t>litis</a:t>
                      </a:r>
                      <a:r>
                        <a:rPr lang="es-MX" sz="2000" dirty="0" smtClean="0">
                          <a:effectLst/>
                        </a:rPr>
                        <a:t>, en apoyo de sus </a:t>
                      </a:r>
                      <a:r>
                        <a:rPr lang="es-MX" sz="2000" dirty="0" smtClean="0">
                          <a:solidFill>
                            <a:schemeClr val="tx1"/>
                          </a:solidFill>
                          <a:effectLst/>
                        </a:rPr>
                        <a:t>pretensiones, y sobre el valor de los medios de prueba aportados o allegados legalmente al proceso, </a:t>
                      </a:r>
                      <a:r>
                        <a:rPr lang="es-MX" sz="2000" b="1" dirty="0" smtClean="0">
                          <a:solidFill>
                            <a:schemeClr val="tx1"/>
                          </a:solidFill>
                          <a:effectLst/>
                        </a:rPr>
                        <a:t>como base para resolver.</a:t>
                      </a:r>
                      <a:endParaRPr lang="es-MX" sz="2000" b="1" dirty="0">
                        <a:solidFill>
                          <a:schemeClr val="tx1"/>
                        </a:solidFill>
                        <a:effectLst/>
                      </a:endParaRPr>
                    </a:p>
                  </a:txBody>
                  <a:tcPr marL="91441" marR="91441" marT="45725" marB="45725" anchor="ctr" horzOverflow="overflow"/>
                </a:tc>
                <a:extLst>
                  <a:ext uri="{0D108BD9-81ED-4DB2-BD59-A6C34878D82A}">
                    <a16:rowId xmlns:a16="http://schemas.microsoft.com/office/drawing/2014/main" val="10000"/>
                  </a:ext>
                </a:extLst>
              </a:tr>
            </a:tbl>
          </a:graphicData>
        </a:graphic>
      </p:graphicFrame>
      <p:sp>
        <p:nvSpPr>
          <p:cNvPr id="63497" name="7 CuadroTexto"/>
          <p:cNvSpPr txBox="1">
            <a:spLocks noChangeArrowheads="1"/>
          </p:cNvSpPr>
          <p:nvPr/>
        </p:nvSpPr>
        <p:spPr bwMode="auto">
          <a:xfrm>
            <a:off x="2484438" y="4592638"/>
            <a:ext cx="5759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Jurisprudencias 12/2001, 43/2002, del TEPJF</a:t>
            </a:r>
          </a:p>
        </p:txBody>
      </p:sp>
      <p:sp>
        <p:nvSpPr>
          <p:cNvPr id="5" name="4 Botón de acción: Volver">
            <a:hlinkClick r:id="rId2" action="ppaction://hlinksldjump" highlightClick="1"/>
          </p:cNvPr>
          <p:cNvSpPr/>
          <p:nvPr/>
        </p:nvSpPr>
        <p:spPr bwMode="auto">
          <a:xfrm>
            <a:off x="4356100" y="6092825"/>
            <a:ext cx="431800" cy="360363"/>
          </a:xfrm>
          <a:prstGeom prst="actionButtonReturn">
            <a:avLst/>
          </a:prstGeom>
          <a:solidFill>
            <a:schemeClr val="bg1">
              <a:lumMod val="85000"/>
              <a:alpha val="65000"/>
            </a:schemeClr>
          </a:solidFill>
          <a:ln w="9525" algn="ctr">
            <a:solidFill>
              <a:srgbClr val="885E6A"/>
            </a:solidFill>
            <a:round/>
            <a:headEnd/>
            <a:tailEnd/>
          </a:ln>
        </p:spPr>
        <p:txBody>
          <a:bodyPr/>
          <a:lstStyle/>
          <a:p>
            <a:pPr defTabSz="914400" fontAlgn="base">
              <a:spcBef>
                <a:spcPct val="0"/>
              </a:spcBef>
              <a:spcAft>
                <a:spcPct val="0"/>
              </a:spcAft>
              <a:defRPr/>
            </a:pPr>
            <a:endParaRPr lang="es-MX">
              <a:solidFill>
                <a:srgbClr val="000000"/>
              </a:solidFill>
            </a:endParaRPr>
          </a:p>
        </p:txBody>
      </p:sp>
    </p:spTree>
    <p:extLst>
      <p:ext uri="{BB962C8B-B14F-4D97-AF65-F5344CB8AC3E}">
        <p14:creationId xmlns:p14="http://schemas.microsoft.com/office/powerpoint/2010/main" val="10308385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94" name="AutoShape 16"/>
          <p:cNvCxnSpPr>
            <a:cxnSpLocks noChangeShapeType="1"/>
          </p:cNvCxnSpPr>
          <p:nvPr/>
        </p:nvCxnSpPr>
        <p:spPr bwMode="auto">
          <a:xfrm>
            <a:off x="4337050" y="6307138"/>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195" name="AutoShape 17"/>
          <p:cNvCxnSpPr>
            <a:cxnSpLocks noChangeShapeType="1"/>
          </p:cNvCxnSpPr>
          <p:nvPr/>
        </p:nvCxnSpPr>
        <p:spPr bwMode="auto">
          <a:xfrm>
            <a:off x="4337050" y="6307138"/>
            <a:ext cx="1588" cy="15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196" name="Rectangle 19"/>
          <p:cNvSpPr>
            <a:spLocks noChangeArrowheads="1"/>
          </p:cNvSpPr>
          <p:nvPr/>
        </p:nvSpPr>
        <p:spPr bwMode="auto">
          <a:xfrm>
            <a:off x="900113" y="44450"/>
            <a:ext cx="8135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914400" fontAlgn="base">
              <a:spcBef>
                <a:spcPct val="0"/>
              </a:spcBef>
              <a:spcAft>
                <a:spcPct val="0"/>
              </a:spcAft>
            </a:pPr>
            <a:r>
              <a:rPr lang="es-MX" altLang="es-MX" sz="2000" b="1" dirty="0" smtClean="0">
                <a:solidFill>
                  <a:srgbClr val="FFFFFF"/>
                </a:solidFill>
              </a:rPr>
              <a:t>Principios del derecho penal aplicables al DSE</a:t>
            </a:r>
            <a:endParaRPr lang="es-ES" altLang="es-MX" sz="2000" b="1" dirty="0" smtClean="0">
              <a:solidFill>
                <a:srgbClr val="FFFFFF"/>
              </a:solidFill>
            </a:endParaRPr>
          </a:p>
        </p:txBody>
      </p:sp>
      <p:sp>
        <p:nvSpPr>
          <p:cNvPr id="16" name="15 Botón de acción: Hacia delante o Siguiente">
            <a:hlinkClick r:id="rId3" action="ppaction://hlinksldjump" highlightClick="1"/>
          </p:cNvPr>
          <p:cNvSpPr/>
          <p:nvPr/>
        </p:nvSpPr>
        <p:spPr bwMode="auto">
          <a:xfrm>
            <a:off x="7096125" y="1341438"/>
            <a:ext cx="287338" cy="285750"/>
          </a:xfrm>
          <a:prstGeom prst="actionButtonForwardNext">
            <a:avLst/>
          </a:prstGeom>
          <a:solidFill>
            <a:schemeClr val="bg1">
              <a:lumMod val="85000"/>
              <a:alpha val="65000"/>
            </a:schemeClr>
          </a:solidFill>
          <a:ln w="9525" algn="ctr">
            <a:solidFill>
              <a:srgbClr val="275E42"/>
            </a:solidFill>
            <a:round/>
            <a:headEnd/>
            <a:tailEnd/>
          </a:ln>
        </p:spPr>
        <p:txBody>
          <a:bodyPr/>
          <a:lstStyle/>
          <a:p>
            <a:pPr defTabSz="914400" fontAlgn="base">
              <a:spcBef>
                <a:spcPct val="0"/>
              </a:spcBef>
              <a:spcAft>
                <a:spcPct val="0"/>
              </a:spcAft>
              <a:defRPr/>
            </a:pPr>
            <a:endParaRPr lang="es-ES" dirty="0">
              <a:solidFill>
                <a:srgbClr val="000000"/>
              </a:solidFill>
            </a:endParaRPr>
          </a:p>
        </p:txBody>
      </p:sp>
      <p:sp>
        <p:nvSpPr>
          <p:cNvPr id="8198" name="Rectangle 11"/>
          <p:cNvSpPr>
            <a:spLocks noChangeArrowheads="1"/>
          </p:cNvSpPr>
          <p:nvPr/>
        </p:nvSpPr>
        <p:spPr bwMode="auto">
          <a:xfrm>
            <a:off x="2124075" y="1125538"/>
            <a:ext cx="4895850" cy="646112"/>
          </a:xfrm>
          <a:prstGeom prst="rect">
            <a:avLst/>
          </a:prstGeom>
          <a:solidFill>
            <a:srgbClr val="DDDDDD">
              <a:alpha val="59999"/>
            </a:srgbClr>
          </a:solidFill>
          <a:ln w="28575">
            <a:solidFill>
              <a:srgbClr val="275E42"/>
            </a:solidFill>
            <a:miter lim="800000"/>
            <a:headEnd/>
            <a:tailEnd/>
          </a:ln>
        </p:spPr>
        <p:txBody>
          <a:bodyPr anchor="ctr">
            <a:spAutoFit/>
          </a:bodyPr>
          <a:lstStyle/>
          <a:p>
            <a:pPr defTabSz="914400" fontAlgn="base">
              <a:spcBef>
                <a:spcPct val="0"/>
              </a:spcBef>
              <a:spcAft>
                <a:spcPct val="0"/>
              </a:spcAft>
            </a:pPr>
            <a:r>
              <a:rPr lang="es-MX" altLang="es-MX" smtClean="0">
                <a:solidFill>
                  <a:srgbClr val="000000"/>
                </a:solidFill>
              </a:rPr>
              <a:t>Irretroactividad de la ley </a:t>
            </a:r>
          </a:p>
          <a:p>
            <a:pPr defTabSz="914400" fontAlgn="base">
              <a:spcBef>
                <a:spcPct val="0"/>
              </a:spcBef>
              <a:spcAft>
                <a:spcPct val="0"/>
              </a:spcAft>
            </a:pPr>
            <a:r>
              <a:rPr lang="es-MX" altLang="es-MX" smtClean="0">
                <a:solidFill>
                  <a:srgbClr val="000000"/>
                </a:solidFill>
              </a:rPr>
              <a:t>(</a:t>
            </a:r>
            <a:r>
              <a:rPr lang="es-MX" altLang="es-MX" i="1" smtClean="0">
                <a:solidFill>
                  <a:srgbClr val="000000"/>
                </a:solidFill>
              </a:rPr>
              <a:t>Non reformatio in pejus</a:t>
            </a:r>
            <a:r>
              <a:rPr lang="es-MX" altLang="es-MX" smtClean="0">
                <a:solidFill>
                  <a:srgbClr val="000000"/>
                </a:solidFill>
              </a:rPr>
              <a:t>)</a:t>
            </a:r>
            <a:endParaRPr lang="es-ES" altLang="es-MX" smtClean="0">
              <a:solidFill>
                <a:srgbClr val="000000"/>
              </a:solidFill>
            </a:endParaRPr>
          </a:p>
        </p:txBody>
      </p:sp>
      <p:sp>
        <p:nvSpPr>
          <p:cNvPr id="8199" name="Rectangle 15"/>
          <p:cNvSpPr>
            <a:spLocks noChangeArrowheads="1"/>
          </p:cNvSpPr>
          <p:nvPr/>
        </p:nvSpPr>
        <p:spPr bwMode="auto">
          <a:xfrm>
            <a:off x="2124075" y="2133600"/>
            <a:ext cx="4895850" cy="358775"/>
          </a:xfrm>
          <a:prstGeom prst="rect">
            <a:avLst/>
          </a:prstGeom>
          <a:solidFill>
            <a:srgbClr val="92D050">
              <a:alpha val="59999"/>
            </a:srgbClr>
          </a:solidFill>
          <a:ln w="28575">
            <a:solidFill>
              <a:srgbClr val="275E42"/>
            </a:solidFill>
            <a:miter lim="800000"/>
            <a:headEnd/>
            <a:tailEnd/>
          </a:ln>
        </p:spPr>
        <p:txBody>
          <a:bodyPr wrap="none" anchor="ctr"/>
          <a:lstStyle/>
          <a:p>
            <a:pPr defTabSz="914400" fontAlgn="base">
              <a:spcBef>
                <a:spcPct val="0"/>
              </a:spcBef>
              <a:spcAft>
                <a:spcPct val="0"/>
              </a:spcAft>
            </a:pPr>
            <a:endParaRPr lang="es-MX" altLang="es-MX" smtClean="0">
              <a:solidFill>
                <a:srgbClr val="000000"/>
              </a:solidFill>
            </a:endParaRPr>
          </a:p>
          <a:p>
            <a:pPr defTabSz="914400" fontAlgn="base">
              <a:spcBef>
                <a:spcPct val="0"/>
              </a:spcBef>
              <a:spcAft>
                <a:spcPct val="0"/>
              </a:spcAft>
            </a:pPr>
            <a:r>
              <a:rPr lang="es-MX" altLang="es-MX" smtClean="0">
                <a:solidFill>
                  <a:srgbClr val="000000"/>
                </a:solidFill>
              </a:rPr>
              <a:t>Presunción de inocencia (</a:t>
            </a:r>
            <a:r>
              <a:rPr lang="es-MX" altLang="es-MX" i="1" smtClean="0">
                <a:solidFill>
                  <a:srgbClr val="000000"/>
                </a:solidFill>
              </a:rPr>
              <a:t>in dubio pro reo</a:t>
            </a:r>
            <a:r>
              <a:rPr lang="es-MX" altLang="es-MX" smtClean="0">
                <a:solidFill>
                  <a:srgbClr val="000000"/>
                </a:solidFill>
              </a:rPr>
              <a:t>)</a:t>
            </a:r>
            <a:endParaRPr lang="es-ES" altLang="es-MX" smtClean="0">
              <a:solidFill>
                <a:srgbClr val="000000"/>
              </a:solidFill>
            </a:endParaRPr>
          </a:p>
          <a:p>
            <a:pPr defTabSz="914400" fontAlgn="base">
              <a:spcBef>
                <a:spcPct val="0"/>
              </a:spcBef>
              <a:spcAft>
                <a:spcPct val="0"/>
              </a:spcAft>
            </a:pPr>
            <a:endParaRPr lang="es-ES" altLang="es-MX" smtClean="0">
              <a:solidFill>
                <a:srgbClr val="000000"/>
              </a:solidFill>
            </a:endParaRPr>
          </a:p>
        </p:txBody>
      </p:sp>
      <p:sp>
        <p:nvSpPr>
          <p:cNvPr id="8200" name="Rectangle 16"/>
          <p:cNvSpPr>
            <a:spLocks noChangeArrowheads="1"/>
          </p:cNvSpPr>
          <p:nvPr/>
        </p:nvSpPr>
        <p:spPr bwMode="auto">
          <a:xfrm>
            <a:off x="2124075" y="2924175"/>
            <a:ext cx="4895850" cy="360363"/>
          </a:xfrm>
          <a:prstGeom prst="rect">
            <a:avLst/>
          </a:prstGeom>
          <a:solidFill>
            <a:srgbClr val="DDDDDD">
              <a:alpha val="59999"/>
            </a:srgbClr>
          </a:solidFill>
          <a:ln w="28575">
            <a:solidFill>
              <a:srgbClr val="275E42"/>
            </a:solidFill>
            <a:miter lim="800000"/>
            <a:headEnd/>
            <a:tailEnd/>
          </a:ln>
        </p:spPr>
        <p:txBody>
          <a:bodyPr wrap="none" anchor="ctr"/>
          <a:lstStyle/>
          <a:p>
            <a:pPr defTabSz="914400" fontAlgn="base">
              <a:spcBef>
                <a:spcPct val="0"/>
              </a:spcBef>
              <a:spcAft>
                <a:spcPct val="0"/>
              </a:spcAft>
            </a:pPr>
            <a:r>
              <a:rPr lang="es-MX" altLang="es-MX" i="1" smtClean="0">
                <a:solidFill>
                  <a:srgbClr val="000000"/>
                </a:solidFill>
              </a:rPr>
              <a:t>Non bis in idem</a:t>
            </a:r>
            <a:endParaRPr lang="es-ES" altLang="es-MX" i="1" smtClean="0">
              <a:solidFill>
                <a:srgbClr val="000000"/>
              </a:solidFill>
            </a:endParaRPr>
          </a:p>
        </p:txBody>
      </p:sp>
      <p:sp>
        <p:nvSpPr>
          <p:cNvPr id="8201" name="14 Rectángulo redondeado"/>
          <p:cNvSpPr>
            <a:spLocks noChangeArrowheads="1"/>
          </p:cNvSpPr>
          <p:nvPr/>
        </p:nvSpPr>
        <p:spPr bwMode="auto">
          <a:xfrm>
            <a:off x="684213" y="3719513"/>
            <a:ext cx="7704137" cy="1941512"/>
          </a:xfrm>
          <a:prstGeom prst="roundRect">
            <a:avLst>
              <a:gd name="adj" fmla="val 16667"/>
            </a:avLst>
          </a:prstGeom>
          <a:solidFill>
            <a:srgbClr val="C8C8C8">
              <a:alpha val="20000"/>
            </a:srgbClr>
          </a:solidFill>
          <a:ln w="28575" algn="ctr">
            <a:solidFill>
              <a:srgbClr val="275E42"/>
            </a:solidFill>
            <a:round/>
            <a:headEnd/>
            <a:tailEnd/>
          </a:ln>
        </p:spPr>
        <p:txBody>
          <a:bodyPr>
            <a:spAutoFit/>
          </a:bodyPr>
          <a:lstStyle/>
          <a:p>
            <a:pPr algn="just" defTabSz="914400" fontAlgn="base">
              <a:spcBef>
                <a:spcPct val="0"/>
              </a:spcBef>
              <a:spcAft>
                <a:spcPct val="0"/>
              </a:spcAft>
            </a:pPr>
            <a:r>
              <a:rPr lang="es-MX" altLang="es-MX" dirty="0" smtClean="0">
                <a:solidFill>
                  <a:srgbClr val="000000"/>
                </a:solidFill>
              </a:rPr>
              <a:t>Los principios contenidos y desarrollados por el derecho penal, le son </a:t>
            </a:r>
            <a:r>
              <a:rPr lang="es-MX" altLang="es-MX" b="1" dirty="0" smtClean="0">
                <a:solidFill>
                  <a:srgbClr val="000000"/>
                </a:solidFill>
              </a:rPr>
              <a:t>aplicables</a:t>
            </a:r>
            <a:r>
              <a:rPr lang="es-MX" altLang="es-MX" dirty="0" smtClean="0">
                <a:solidFill>
                  <a:srgbClr val="000000"/>
                </a:solidFill>
              </a:rPr>
              <a:t> </a:t>
            </a:r>
            <a:r>
              <a:rPr lang="es-MX" altLang="es-MX" b="1" i="1" dirty="0" smtClean="0">
                <a:solidFill>
                  <a:srgbClr val="000000"/>
                </a:solidFill>
              </a:rPr>
              <a:t>mutatis mutandis</a:t>
            </a:r>
            <a:r>
              <a:rPr lang="es-MX" altLang="es-MX" dirty="0" smtClean="0">
                <a:solidFill>
                  <a:srgbClr val="000000"/>
                </a:solidFill>
              </a:rPr>
              <a:t>,</a:t>
            </a:r>
            <a:r>
              <a:rPr lang="es-MX" altLang="es-MX" dirty="0" smtClean="0">
                <a:solidFill>
                  <a:srgbClr val="560730"/>
                </a:solidFill>
              </a:rPr>
              <a:t> </a:t>
            </a:r>
            <a:r>
              <a:rPr lang="es-MX" altLang="es-MX" dirty="0" smtClean="0">
                <a:solidFill>
                  <a:srgbClr val="000000"/>
                </a:solidFill>
              </a:rPr>
              <a:t>al</a:t>
            </a:r>
            <a:r>
              <a:rPr lang="es-MX" altLang="es-MX" dirty="0" smtClean="0">
                <a:solidFill>
                  <a:srgbClr val="560730"/>
                </a:solidFill>
              </a:rPr>
              <a:t> </a:t>
            </a:r>
            <a:r>
              <a:rPr lang="es-MX" altLang="es-MX" b="1" dirty="0" smtClean="0">
                <a:solidFill>
                  <a:srgbClr val="275E42"/>
                </a:solidFill>
              </a:rPr>
              <a:t>derecho administrativo sancionador electoral</a:t>
            </a:r>
            <a:r>
              <a:rPr lang="es-MX" altLang="es-MX" dirty="0" smtClean="0">
                <a:solidFill>
                  <a:srgbClr val="275E42"/>
                </a:solidFill>
              </a:rPr>
              <a:t>, </a:t>
            </a:r>
            <a:r>
              <a:rPr lang="es-MX" altLang="es-MX" dirty="0" smtClean="0">
                <a:solidFill>
                  <a:srgbClr val="000000"/>
                </a:solidFill>
              </a:rPr>
              <a:t>porque ambos son manifestaciones del </a:t>
            </a:r>
            <a:r>
              <a:rPr lang="es-MX" altLang="es-MX" b="1" i="1" dirty="0" err="1" smtClean="0">
                <a:solidFill>
                  <a:srgbClr val="000000"/>
                </a:solidFill>
              </a:rPr>
              <a:t>ius</a:t>
            </a:r>
            <a:r>
              <a:rPr lang="es-MX" altLang="es-MX" b="1" i="1" dirty="0" smtClean="0">
                <a:solidFill>
                  <a:srgbClr val="000000"/>
                </a:solidFill>
              </a:rPr>
              <a:t> </a:t>
            </a:r>
            <a:r>
              <a:rPr lang="es-MX" altLang="es-MX" b="1" i="1" dirty="0" err="1" smtClean="0">
                <a:solidFill>
                  <a:srgbClr val="000000"/>
                </a:solidFill>
              </a:rPr>
              <a:t>puniendi</a:t>
            </a:r>
            <a:r>
              <a:rPr lang="es-MX" altLang="es-MX" b="1" i="1" dirty="0" smtClean="0">
                <a:solidFill>
                  <a:srgbClr val="000000"/>
                </a:solidFill>
              </a:rPr>
              <a:t> </a:t>
            </a:r>
            <a:r>
              <a:rPr lang="es-MX" altLang="es-MX" dirty="0" smtClean="0">
                <a:solidFill>
                  <a:srgbClr val="000000"/>
                </a:solidFill>
              </a:rPr>
              <a:t>estatal. Estos principios deben </a:t>
            </a:r>
            <a:r>
              <a:rPr lang="es-MX" altLang="es-MX" b="1" dirty="0" smtClean="0">
                <a:solidFill>
                  <a:srgbClr val="000000"/>
                </a:solidFill>
              </a:rPr>
              <a:t>adecuarse</a:t>
            </a:r>
            <a:r>
              <a:rPr lang="es-MX" altLang="es-MX" dirty="0" smtClean="0">
                <a:solidFill>
                  <a:srgbClr val="000000"/>
                </a:solidFill>
              </a:rPr>
              <a:t> en lo que sean útiles y pertinentes a la imposición de sanciones administrativas y siempre que no se opongan a las particularidades de éstas.</a:t>
            </a:r>
            <a:endParaRPr lang="es-MX" altLang="es-MX" dirty="0" smtClean="0">
              <a:solidFill>
                <a:srgbClr val="560730"/>
              </a:solidFill>
            </a:endParaRPr>
          </a:p>
        </p:txBody>
      </p:sp>
      <p:sp>
        <p:nvSpPr>
          <p:cNvPr id="8202" name="16 CuadroTexto"/>
          <p:cNvSpPr txBox="1">
            <a:spLocks noChangeArrowheads="1"/>
          </p:cNvSpPr>
          <p:nvPr/>
        </p:nvSpPr>
        <p:spPr bwMode="auto">
          <a:xfrm>
            <a:off x="4356100" y="5848802"/>
            <a:ext cx="31686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dirty="0" smtClean="0">
                <a:solidFill>
                  <a:srgbClr val="000000"/>
                </a:solidFill>
              </a:rPr>
              <a:t>Tesis XLV/2002 del TEPJF</a:t>
            </a:r>
          </a:p>
        </p:txBody>
      </p:sp>
      <p:sp>
        <p:nvSpPr>
          <p:cNvPr id="18" name="17 Botón de acción: Hacia delante o Siguiente">
            <a:hlinkClick r:id="rId4" action="ppaction://hlinksldjump" highlightClick="1"/>
          </p:cNvPr>
          <p:cNvSpPr/>
          <p:nvPr/>
        </p:nvSpPr>
        <p:spPr bwMode="auto">
          <a:xfrm>
            <a:off x="7092950" y="2998788"/>
            <a:ext cx="287338" cy="285750"/>
          </a:xfrm>
          <a:prstGeom prst="actionButtonForwardNext">
            <a:avLst/>
          </a:prstGeom>
          <a:solidFill>
            <a:schemeClr val="bg1">
              <a:lumMod val="85000"/>
              <a:alpha val="65000"/>
            </a:schemeClr>
          </a:solidFill>
          <a:ln w="9525" algn="ctr">
            <a:solidFill>
              <a:srgbClr val="275E42"/>
            </a:solidFill>
            <a:round/>
            <a:headEnd/>
            <a:tailEnd/>
          </a:ln>
        </p:spPr>
        <p:txBody>
          <a:bodyPr/>
          <a:lstStyle/>
          <a:p>
            <a:pPr defTabSz="914400" fontAlgn="base">
              <a:spcBef>
                <a:spcPct val="0"/>
              </a:spcBef>
              <a:spcAft>
                <a:spcPct val="0"/>
              </a:spcAft>
              <a:defRPr/>
            </a:pPr>
            <a:endParaRPr lang="es-ES" dirty="0">
              <a:solidFill>
                <a:srgbClr val="000000"/>
              </a:solidFill>
            </a:endParaRPr>
          </a:p>
        </p:txBody>
      </p:sp>
      <p:sp>
        <p:nvSpPr>
          <p:cNvPr id="19" name="18 Botón de acción: Hacia delante o Siguiente">
            <a:hlinkClick r:id="rId5" action="ppaction://hlinksldjump" highlightClick="1"/>
          </p:cNvPr>
          <p:cNvSpPr/>
          <p:nvPr/>
        </p:nvSpPr>
        <p:spPr bwMode="auto">
          <a:xfrm>
            <a:off x="7092950" y="2206625"/>
            <a:ext cx="287338" cy="285750"/>
          </a:xfrm>
          <a:prstGeom prst="actionButtonForwardNext">
            <a:avLst/>
          </a:prstGeom>
          <a:solidFill>
            <a:schemeClr val="bg1">
              <a:lumMod val="85000"/>
              <a:alpha val="65000"/>
            </a:schemeClr>
          </a:solidFill>
          <a:ln w="9525" algn="ctr">
            <a:solidFill>
              <a:srgbClr val="275E42"/>
            </a:solidFill>
            <a:round/>
            <a:headEnd/>
            <a:tailEnd/>
          </a:ln>
        </p:spPr>
        <p:txBody>
          <a:bodyPr/>
          <a:lstStyle/>
          <a:p>
            <a:pPr defTabSz="914400" fontAlgn="base">
              <a:spcBef>
                <a:spcPct val="0"/>
              </a:spcBef>
              <a:spcAft>
                <a:spcPct val="0"/>
              </a:spcAft>
              <a:defRPr/>
            </a:pPr>
            <a:endParaRPr lang="es-ES" dirty="0">
              <a:solidFill>
                <a:srgbClr val="000000"/>
              </a:solidFill>
            </a:endParaRPr>
          </a:p>
        </p:txBody>
      </p:sp>
    </p:spTree>
    <p:extLst>
      <p:ext uri="{BB962C8B-B14F-4D97-AF65-F5344CB8AC3E}">
        <p14:creationId xmlns:p14="http://schemas.microsoft.com/office/powerpoint/2010/main" val="27023710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4"/>
          <p:cNvSpPr txBox="1">
            <a:spLocks noChangeArrowheads="1"/>
          </p:cNvSpPr>
          <p:nvPr/>
        </p:nvSpPr>
        <p:spPr bwMode="auto">
          <a:xfrm>
            <a:off x="3168650" y="0"/>
            <a:ext cx="5975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ES" altLang="es-MX" sz="2000" b="1" smtClean="0">
                <a:solidFill>
                  <a:srgbClr val="FFFFFF"/>
                </a:solidFill>
              </a:rPr>
              <a:t>Principio de legalidad</a:t>
            </a:r>
          </a:p>
        </p:txBody>
      </p:sp>
      <p:graphicFrame>
        <p:nvGraphicFramePr>
          <p:cNvPr id="7" name="Group 2"/>
          <p:cNvGraphicFramePr>
            <a:graphicFrameLocks/>
          </p:cNvGraphicFramePr>
          <p:nvPr/>
        </p:nvGraphicFramePr>
        <p:xfrm>
          <a:off x="539750" y="1479550"/>
          <a:ext cx="8208963" cy="3749675"/>
        </p:xfrm>
        <a:graphic>
          <a:graphicData uri="http://schemas.openxmlformats.org/drawingml/2006/table">
            <a:tbl>
              <a:tblPr>
                <a:tableStyleId>{00A15C55-8517-42AA-B614-E9B94910E393}</a:tableStyleId>
              </a:tblPr>
              <a:tblGrid>
                <a:gridCol w="8208963">
                  <a:extLst>
                    <a:ext uri="{9D8B030D-6E8A-4147-A177-3AD203B41FA5}">
                      <a16:colId xmlns:a16="http://schemas.microsoft.com/office/drawing/2014/main" val="20000"/>
                    </a:ext>
                  </a:extLst>
                </a:gridCol>
              </a:tblGrid>
              <a:tr h="3749675">
                <a:tc>
                  <a:txBody>
                    <a:bodyPr/>
                    <a:lstStyle/>
                    <a:p>
                      <a:pPr algn="just" eaLnBrk="1" hangingPunct="1">
                        <a:lnSpc>
                          <a:spcPct val="150000"/>
                        </a:lnSpc>
                        <a:defRPr/>
                      </a:pPr>
                      <a:r>
                        <a:rPr lang="es-ES" sz="2000" i="0" u="none" dirty="0" smtClean="0">
                          <a:effectLst/>
                        </a:rPr>
                        <a:t>Se estableció un</a:t>
                      </a:r>
                      <a:r>
                        <a:rPr lang="es-ES" sz="2000" i="0" u="none" dirty="0" smtClean="0">
                          <a:solidFill>
                            <a:srgbClr val="560730"/>
                          </a:solidFill>
                          <a:effectLst/>
                        </a:rPr>
                        <a:t> </a:t>
                      </a:r>
                      <a:r>
                        <a:rPr lang="es-ES" sz="2000" b="1" i="0" u="none" dirty="0" smtClean="0">
                          <a:solidFill>
                            <a:schemeClr val="tx1"/>
                          </a:solidFill>
                          <a:effectLst/>
                        </a:rPr>
                        <a:t>sistema integral de justicia en materia electoral, </a:t>
                      </a:r>
                      <a:r>
                        <a:rPr lang="es-ES" sz="2000" i="0" u="none" dirty="0" smtClean="0">
                          <a:effectLst/>
                        </a:rPr>
                        <a:t>para que todas las leyes,</a:t>
                      </a:r>
                      <a:r>
                        <a:rPr lang="es-ES" sz="2000" i="0" u="none" dirty="0" smtClean="0">
                          <a:solidFill>
                            <a:srgbClr val="560730"/>
                          </a:solidFill>
                          <a:effectLst/>
                        </a:rPr>
                        <a:t> </a:t>
                      </a:r>
                      <a:r>
                        <a:rPr lang="es-ES" sz="2000" i="0" u="none" dirty="0" smtClean="0">
                          <a:solidFill>
                            <a:schemeClr val="tx1"/>
                          </a:solidFill>
                          <a:effectLst/>
                        </a:rPr>
                        <a:t>actos y resoluciones electorales se sujeten invariablemente a lo previsto en la Constitución Federal y, en su caso, las disposiciones legales aplicables, tanto para </a:t>
                      </a:r>
                      <a:r>
                        <a:rPr lang="es-ES" sz="2000" b="1" i="0" u="none" dirty="0" smtClean="0">
                          <a:solidFill>
                            <a:schemeClr val="tx1"/>
                          </a:solidFill>
                          <a:effectLst/>
                        </a:rPr>
                        <a:t>proteger los derechos político-electorales </a:t>
                      </a:r>
                      <a:r>
                        <a:rPr lang="es-ES" sz="2000" i="0" u="none" dirty="0" smtClean="0">
                          <a:solidFill>
                            <a:schemeClr val="tx1"/>
                          </a:solidFill>
                          <a:effectLst/>
                        </a:rPr>
                        <a:t>de los ciudadanos mexicanos como para efectuar la </a:t>
                      </a:r>
                      <a:r>
                        <a:rPr lang="es-ES" sz="2000" b="1" i="0" u="none" dirty="0" smtClean="0">
                          <a:solidFill>
                            <a:schemeClr val="tx1"/>
                          </a:solidFill>
                          <a:effectLst/>
                        </a:rPr>
                        <a:t>revisión</a:t>
                      </a:r>
                      <a:r>
                        <a:rPr lang="es-ES" sz="2000" i="0" u="none" dirty="0" smtClean="0">
                          <a:solidFill>
                            <a:schemeClr val="tx1"/>
                          </a:solidFill>
                          <a:effectLst/>
                        </a:rPr>
                        <a:t> de la </a:t>
                      </a:r>
                      <a:r>
                        <a:rPr lang="es-ES" sz="2000" b="1" i="0" u="none" dirty="0" smtClean="0">
                          <a:solidFill>
                            <a:schemeClr val="tx1"/>
                          </a:solidFill>
                          <a:effectLst/>
                        </a:rPr>
                        <a:t>constitucionalidad</a:t>
                      </a:r>
                      <a:r>
                        <a:rPr lang="es-ES" sz="2000" i="0" u="none" dirty="0" smtClean="0">
                          <a:solidFill>
                            <a:schemeClr val="tx1"/>
                          </a:solidFill>
                          <a:effectLst/>
                        </a:rPr>
                        <a:t> o, en su caso, </a:t>
                      </a:r>
                      <a:r>
                        <a:rPr lang="es-ES" sz="2000" b="1" i="0" u="none" dirty="0" smtClean="0">
                          <a:solidFill>
                            <a:schemeClr val="tx1"/>
                          </a:solidFill>
                          <a:effectLst/>
                        </a:rPr>
                        <a:t>legalidad</a:t>
                      </a:r>
                      <a:r>
                        <a:rPr lang="es-ES" sz="2000" i="0" u="none" dirty="0" smtClean="0">
                          <a:solidFill>
                            <a:schemeClr val="tx1"/>
                          </a:solidFill>
                          <a:effectLst/>
                        </a:rPr>
                        <a:t> de </a:t>
                      </a:r>
                      <a:r>
                        <a:rPr lang="es-ES" sz="2000" i="0" u="none" dirty="0" smtClean="0">
                          <a:effectLst/>
                        </a:rPr>
                        <a:t>los actos y resoluciones definitivos de las autoridades electorales federales y locales.</a:t>
                      </a:r>
                      <a:endParaRPr lang="es-MX" sz="2000" b="1" i="0" u="none" dirty="0">
                        <a:solidFill>
                          <a:schemeClr val="tx1"/>
                        </a:solidFill>
                        <a:effectLst/>
                      </a:endParaRPr>
                    </a:p>
                  </a:txBody>
                  <a:tcPr marL="91441" marR="91441" marT="45728" marB="45728" anchor="ctr" horzOverflow="overflow"/>
                </a:tc>
                <a:extLst>
                  <a:ext uri="{0D108BD9-81ED-4DB2-BD59-A6C34878D82A}">
                    <a16:rowId xmlns:a16="http://schemas.microsoft.com/office/drawing/2014/main" val="10000"/>
                  </a:ext>
                </a:extLst>
              </a:tr>
            </a:tbl>
          </a:graphicData>
        </a:graphic>
      </p:graphicFrame>
      <p:sp>
        <p:nvSpPr>
          <p:cNvPr id="64521" name="7 CuadroTexto"/>
          <p:cNvSpPr txBox="1">
            <a:spLocks noChangeArrowheads="1"/>
          </p:cNvSpPr>
          <p:nvPr/>
        </p:nvSpPr>
        <p:spPr bwMode="auto">
          <a:xfrm>
            <a:off x="4356100" y="5300663"/>
            <a:ext cx="4248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Jurisprudencia 21/2001 del TEPJF</a:t>
            </a:r>
          </a:p>
        </p:txBody>
      </p:sp>
      <p:sp>
        <p:nvSpPr>
          <p:cNvPr id="5" name="4 Botón de acción: Volver">
            <a:hlinkClick r:id="rId2" action="ppaction://hlinksldjump" highlightClick="1"/>
          </p:cNvPr>
          <p:cNvSpPr/>
          <p:nvPr/>
        </p:nvSpPr>
        <p:spPr bwMode="auto">
          <a:xfrm>
            <a:off x="4356100" y="6092825"/>
            <a:ext cx="431800" cy="360363"/>
          </a:xfrm>
          <a:prstGeom prst="actionButtonReturn">
            <a:avLst/>
          </a:prstGeom>
          <a:solidFill>
            <a:schemeClr val="bg1">
              <a:lumMod val="85000"/>
              <a:alpha val="65000"/>
            </a:schemeClr>
          </a:solidFill>
          <a:ln w="9525" algn="ctr">
            <a:solidFill>
              <a:srgbClr val="885E6A"/>
            </a:solidFill>
            <a:round/>
            <a:headEnd/>
            <a:tailEnd/>
          </a:ln>
        </p:spPr>
        <p:txBody>
          <a:bodyPr/>
          <a:lstStyle/>
          <a:p>
            <a:pPr defTabSz="914400" fontAlgn="base">
              <a:spcBef>
                <a:spcPct val="0"/>
              </a:spcBef>
              <a:spcAft>
                <a:spcPct val="0"/>
              </a:spcAft>
              <a:defRPr/>
            </a:pPr>
            <a:endParaRPr lang="es-MX">
              <a:solidFill>
                <a:srgbClr val="000000"/>
              </a:solidFill>
            </a:endParaRPr>
          </a:p>
        </p:txBody>
      </p:sp>
    </p:spTree>
    <p:extLst>
      <p:ext uri="{BB962C8B-B14F-4D97-AF65-F5344CB8AC3E}">
        <p14:creationId xmlns:p14="http://schemas.microsoft.com/office/powerpoint/2010/main" val="2491411427"/>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4"/>
          <p:cNvSpPr txBox="1">
            <a:spLocks noChangeArrowheads="1"/>
          </p:cNvSpPr>
          <p:nvPr/>
        </p:nvSpPr>
        <p:spPr bwMode="auto">
          <a:xfrm>
            <a:off x="503238" y="0"/>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ES" altLang="es-MX" sz="2000" b="1" smtClean="0">
                <a:solidFill>
                  <a:srgbClr val="FFFFFF"/>
                </a:solidFill>
              </a:rPr>
              <a:t>Principios de concentración, inmediatez y celeridad</a:t>
            </a:r>
          </a:p>
        </p:txBody>
      </p:sp>
      <p:graphicFrame>
        <p:nvGraphicFramePr>
          <p:cNvPr id="8" name="Group 2"/>
          <p:cNvGraphicFramePr>
            <a:graphicFrameLocks/>
          </p:cNvGraphicFramePr>
          <p:nvPr>
            <p:extLst>
              <p:ext uri="{D42A27DB-BD31-4B8C-83A1-F6EECF244321}">
                <p14:modId xmlns:p14="http://schemas.microsoft.com/office/powerpoint/2010/main" val="4096437626"/>
              </p:ext>
            </p:extLst>
          </p:nvPr>
        </p:nvGraphicFramePr>
        <p:xfrm>
          <a:off x="395288" y="1125538"/>
          <a:ext cx="8353425" cy="4718050"/>
        </p:xfrm>
        <a:graphic>
          <a:graphicData uri="http://schemas.openxmlformats.org/drawingml/2006/table">
            <a:tbl>
              <a:tblPr>
                <a:tableStyleId>{00A15C55-8517-42AA-B614-E9B94910E393}</a:tableStyleId>
              </a:tblPr>
              <a:tblGrid>
                <a:gridCol w="4141013">
                  <a:extLst>
                    <a:ext uri="{9D8B030D-6E8A-4147-A177-3AD203B41FA5}">
                      <a16:colId xmlns:a16="http://schemas.microsoft.com/office/drawing/2014/main" val="20000"/>
                    </a:ext>
                  </a:extLst>
                </a:gridCol>
                <a:gridCol w="4212412">
                  <a:extLst>
                    <a:ext uri="{9D8B030D-6E8A-4147-A177-3AD203B41FA5}">
                      <a16:colId xmlns:a16="http://schemas.microsoft.com/office/drawing/2014/main" val="20001"/>
                    </a:ext>
                  </a:extLst>
                </a:gridCol>
              </a:tblGrid>
              <a:tr h="402696">
                <a:tc>
                  <a:txBody>
                    <a:bodyPr/>
                    <a:lstStyle/>
                    <a:p>
                      <a:pPr marL="0" marR="0" lvl="0" indent="0" algn="ctr" defTabSz="914400" rtl="0" eaLnBrk="0" fontAlgn="base" latinLnBrk="0" hangingPunct="0">
                        <a:lnSpc>
                          <a:spcPct val="100000"/>
                        </a:lnSpc>
                        <a:spcBef>
                          <a:spcPct val="20000"/>
                        </a:spcBef>
                        <a:spcAft>
                          <a:spcPct val="0"/>
                        </a:spcAft>
                        <a:buClr>
                          <a:srgbClr val="660033"/>
                        </a:buClr>
                        <a:buSzTx/>
                        <a:buFontTx/>
                        <a:buNone/>
                        <a:tabLst/>
                      </a:pPr>
                      <a:r>
                        <a:rPr kumimoji="0" lang="es-MX" sz="1800" b="1" u="none" strike="noStrike" cap="none" normalizeH="0" baseline="0" dirty="0" smtClean="0">
                          <a:ln>
                            <a:noFill/>
                          </a:ln>
                          <a:solidFill>
                            <a:srgbClr val="24533A"/>
                          </a:solidFill>
                          <a:effectLst/>
                        </a:rPr>
                        <a:t>Concentración</a:t>
                      </a:r>
                      <a:endParaRPr kumimoji="0" lang="es-ES" sz="1800" b="1" i="0" u="none" strike="noStrike" cap="none" normalizeH="0" baseline="0" dirty="0" smtClean="0">
                        <a:ln>
                          <a:noFill/>
                        </a:ln>
                        <a:solidFill>
                          <a:srgbClr val="24533A"/>
                        </a:solidFill>
                        <a:effectLst/>
                        <a:latin typeface="Arial" charset="0"/>
                      </a:endParaRPr>
                    </a:p>
                  </a:txBody>
                  <a:tcPr marL="91445" marR="9144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660033"/>
                        </a:buClr>
                        <a:buSzTx/>
                        <a:buFontTx/>
                        <a:buNone/>
                        <a:tabLst/>
                      </a:pPr>
                      <a:r>
                        <a:rPr kumimoji="0" lang="es-MX" sz="1800" b="1" u="none" strike="noStrike" cap="none" normalizeH="0" baseline="0" dirty="0" smtClean="0">
                          <a:ln>
                            <a:noFill/>
                          </a:ln>
                          <a:solidFill>
                            <a:srgbClr val="24533A"/>
                          </a:solidFill>
                          <a:effectLst/>
                        </a:rPr>
                        <a:t>Inmediatez </a:t>
                      </a:r>
                      <a:endParaRPr kumimoji="0" lang="es-ES" sz="1800" b="1" i="0" u="none" strike="noStrike" cap="none" normalizeH="0" baseline="0" dirty="0" smtClean="0">
                        <a:ln>
                          <a:noFill/>
                        </a:ln>
                        <a:solidFill>
                          <a:srgbClr val="24533A"/>
                        </a:solidFill>
                        <a:effectLst/>
                        <a:latin typeface="Arial" charset="0"/>
                      </a:endParaRPr>
                    </a:p>
                  </a:txBody>
                  <a:tcPr marL="91445" marR="91445" marT="45725" marB="45725" anchor="ctr" horzOverflow="overflow"/>
                </a:tc>
                <a:extLst>
                  <a:ext uri="{0D108BD9-81ED-4DB2-BD59-A6C34878D82A}">
                    <a16:rowId xmlns:a16="http://schemas.microsoft.com/office/drawing/2014/main" val="10000"/>
                  </a:ext>
                </a:extLst>
              </a:tr>
              <a:tr h="1847247">
                <a:tc>
                  <a:txBody>
                    <a:bodyPr/>
                    <a:lstStyle/>
                    <a:p>
                      <a:pPr algn="just" eaLnBrk="1" hangingPunct="1">
                        <a:defRPr/>
                      </a:pPr>
                      <a:r>
                        <a:rPr lang="es-ES" sz="1600" dirty="0" smtClean="0"/>
                        <a:t>El procedimiento en su totalidad, </a:t>
                      </a:r>
                      <a:r>
                        <a:rPr lang="es-ES" sz="1600" b="1" dirty="0" smtClean="0"/>
                        <a:t>debe conocerlo el mismo órgano </a:t>
                      </a:r>
                      <a:r>
                        <a:rPr lang="es-ES" sz="1600" dirty="0" smtClean="0"/>
                        <a:t>jurisdiccional o el mismo órgano administrativo competente, en un número limitado de etapas y actuaciones procedimentales.</a:t>
                      </a:r>
                      <a:endParaRPr lang="es-MX" sz="1600" dirty="0"/>
                    </a:p>
                  </a:txBody>
                  <a:tcPr marL="91445" marR="91445" marT="45725" marB="45725" anchor="ctr" horzOverflow="overflow"/>
                </a:tc>
                <a:tc>
                  <a:txBody>
                    <a:bodyPr/>
                    <a:lstStyle/>
                    <a:p>
                      <a:pPr algn="just" eaLnBrk="1" hangingPunct="1">
                        <a:defRPr/>
                      </a:pPr>
                      <a:r>
                        <a:rPr lang="es-ES" sz="1600" dirty="0" smtClean="0"/>
                        <a:t>Favorece la </a:t>
                      </a:r>
                      <a:r>
                        <a:rPr lang="es-ES" sz="1600" b="1" dirty="0" smtClean="0"/>
                        <a:t>comunicación directa del justiciable</a:t>
                      </a:r>
                      <a:r>
                        <a:rPr lang="es-ES" sz="1600" dirty="0" smtClean="0"/>
                        <a:t> o de los denunciantes con el juzgador o el órgano administrativo competente, particularmente en relación con los actos de prueba.</a:t>
                      </a:r>
                      <a:endParaRPr lang="es-MX" sz="1600" dirty="0"/>
                    </a:p>
                  </a:txBody>
                  <a:tcPr marL="91445" marR="91445" marT="45725" marB="45725" anchor="ctr" horzOverflow="overflow"/>
                </a:tc>
                <a:extLst>
                  <a:ext uri="{0D108BD9-81ED-4DB2-BD59-A6C34878D82A}">
                    <a16:rowId xmlns:a16="http://schemas.microsoft.com/office/drawing/2014/main" val="10001"/>
                  </a:ext>
                </a:extLst>
              </a:tr>
              <a:tr h="402696">
                <a:tc gridSpan="2">
                  <a:txBody>
                    <a:bodyPr/>
                    <a:lstStyle/>
                    <a:p>
                      <a:pPr marL="0" marR="0" lvl="0" indent="0" algn="ctr" defTabSz="914400" rtl="0" eaLnBrk="0" fontAlgn="base" latinLnBrk="0" hangingPunct="0">
                        <a:lnSpc>
                          <a:spcPct val="100000"/>
                        </a:lnSpc>
                        <a:spcBef>
                          <a:spcPct val="20000"/>
                        </a:spcBef>
                        <a:spcAft>
                          <a:spcPct val="0"/>
                        </a:spcAft>
                        <a:buClr>
                          <a:srgbClr val="660033"/>
                        </a:buClr>
                        <a:buSzTx/>
                        <a:buFontTx/>
                        <a:buNone/>
                        <a:tabLst/>
                        <a:defRPr/>
                      </a:pPr>
                      <a:r>
                        <a:rPr kumimoji="0" lang="es-MX" sz="1800" b="1" u="none" strike="noStrike" kern="1200" cap="none" normalizeH="0" baseline="0" dirty="0" smtClean="0">
                          <a:ln>
                            <a:noFill/>
                          </a:ln>
                          <a:solidFill>
                            <a:srgbClr val="24533A"/>
                          </a:solidFill>
                          <a:effectLst/>
                          <a:latin typeface="+mn-lt"/>
                          <a:ea typeface="+mn-ea"/>
                          <a:cs typeface="+mn-cs"/>
                        </a:rPr>
                        <a:t>Celeridad </a:t>
                      </a:r>
                      <a:endParaRPr kumimoji="0" lang="es-MX" sz="1800" b="1" u="none" strike="noStrike" kern="1200" cap="none" normalizeH="0" baseline="0" dirty="0">
                        <a:ln>
                          <a:noFill/>
                        </a:ln>
                        <a:solidFill>
                          <a:srgbClr val="24533A"/>
                        </a:solidFill>
                        <a:effectLst/>
                        <a:latin typeface="+mn-lt"/>
                        <a:ea typeface="+mn-ea"/>
                        <a:cs typeface="+mn-cs"/>
                      </a:endParaRPr>
                    </a:p>
                  </a:txBody>
                  <a:tcPr marL="91445" marR="91445" marT="45725" marB="45725" anchor="ctr" horzOverflow="overflow"/>
                </a:tc>
                <a:tc hMerge="1">
                  <a:txBody>
                    <a:bodyPr/>
                    <a:lstStyle/>
                    <a:p>
                      <a:pPr algn="l" eaLnBrk="1" hangingPunct="1">
                        <a:defRPr/>
                      </a:pPr>
                      <a:endParaRPr lang="es-MX" sz="1800" dirty="0"/>
                    </a:p>
                  </a:txBody>
                  <a:tcPr anchor="ctr" horzOverflow="overflow"/>
                </a:tc>
                <a:extLst>
                  <a:ext uri="{0D108BD9-81ED-4DB2-BD59-A6C34878D82A}">
                    <a16:rowId xmlns:a16="http://schemas.microsoft.com/office/drawing/2014/main" val="10002"/>
                  </a:ext>
                </a:extLst>
              </a:tr>
              <a:tr h="2065411">
                <a:tc gridSpan="2">
                  <a:txBody>
                    <a:bodyPr/>
                    <a:lstStyle/>
                    <a:p>
                      <a:pPr algn="just" eaLnBrk="1" hangingPunct="1">
                        <a:defRPr/>
                      </a:pPr>
                      <a:r>
                        <a:rPr lang="es-ES" sz="1600" dirty="0" smtClean="0"/>
                        <a:t>Obliga a la autoridad a </a:t>
                      </a:r>
                      <a:r>
                        <a:rPr lang="es-ES" sz="1600" b="1" dirty="0" smtClean="0"/>
                        <a:t>sustanciar el procedimiento a la mayor brevedad posible</a:t>
                      </a:r>
                      <a:r>
                        <a:rPr lang="es-ES" sz="1600" dirty="0" smtClean="0"/>
                        <a:t>, suprimiendo los trámites innecesarios, a fin de dictar resolución en forma pronta. Al efecto, confluyen dos exigencias igualmente necesarias que deben ser maximizadas: </a:t>
                      </a:r>
                    </a:p>
                    <a:p>
                      <a:pPr marL="176213" indent="0" algn="just" eaLnBrk="1" hangingPunct="1">
                        <a:buFont typeface="Wingdings" pitchFamily="2" charset="2"/>
                        <a:buChar char="§"/>
                        <a:defRPr/>
                      </a:pPr>
                      <a:r>
                        <a:rPr lang="es-ES" sz="1600" dirty="0" smtClean="0"/>
                        <a:t> La garantía de un </a:t>
                      </a:r>
                      <a:r>
                        <a:rPr lang="es-ES" sz="1600" b="1" dirty="0" smtClean="0">
                          <a:solidFill>
                            <a:srgbClr val="560730"/>
                          </a:solidFill>
                        </a:rPr>
                        <a:t>pronunciamiento jurisdiccional</a:t>
                      </a:r>
                      <a:r>
                        <a:rPr lang="es-ES" sz="1600" b="1" dirty="0" smtClean="0"/>
                        <a:t> </a:t>
                      </a:r>
                      <a:r>
                        <a:rPr lang="es-ES" sz="1600" dirty="0" smtClean="0"/>
                        <a:t>o </a:t>
                      </a:r>
                      <a:r>
                        <a:rPr lang="es-ES" sz="1600" dirty="0" smtClean="0">
                          <a:solidFill>
                            <a:schemeClr val="tx1"/>
                          </a:solidFill>
                        </a:rPr>
                        <a:t>de una </a:t>
                      </a:r>
                      <a:r>
                        <a:rPr lang="es-ES" sz="1600" b="1" dirty="0" smtClean="0">
                          <a:solidFill>
                            <a:srgbClr val="560730"/>
                          </a:solidFill>
                        </a:rPr>
                        <a:t>determinación administrativa</a:t>
                      </a:r>
                      <a:r>
                        <a:rPr lang="es-ES" sz="1600" dirty="0" smtClean="0"/>
                        <a:t> que cumpla con las formalidades esenciales del procedimiento (lo que supone cierto tiempo).</a:t>
                      </a:r>
                    </a:p>
                    <a:p>
                      <a:pPr marL="176213" indent="0" algn="just" eaLnBrk="1" hangingPunct="1">
                        <a:buFont typeface="Wingdings" pitchFamily="2" charset="2"/>
                        <a:buChar char="§"/>
                        <a:defRPr/>
                      </a:pPr>
                      <a:r>
                        <a:rPr lang="es-ES" sz="1600" dirty="0" smtClean="0"/>
                        <a:t> </a:t>
                      </a:r>
                      <a:r>
                        <a:rPr lang="es-ES" sz="1600" b="1" dirty="0" smtClean="0"/>
                        <a:t>Evitar que la</a:t>
                      </a:r>
                      <a:r>
                        <a:rPr lang="es-ES" sz="1600" dirty="0" smtClean="0"/>
                        <a:t> eventual </a:t>
                      </a:r>
                      <a:r>
                        <a:rPr lang="es-ES" sz="1600" b="1" dirty="0" smtClean="0"/>
                        <a:t>decisión</a:t>
                      </a:r>
                      <a:r>
                        <a:rPr lang="es-ES" sz="1600" dirty="0" smtClean="0"/>
                        <a:t> ajustada a derecho pero tardía, </a:t>
                      </a:r>
                      <a:r>
                        <a:rPr lang="es-ES" sz="1600" b="1" dirty="0" smtClean="0"/>
                        <a:t>resulte ineficaz</a:t>
                      </a:r>
                      <a:r>
                        <a:rPr lang="es-ES" sz="1600" dirty="0" smtClean="0"/>
                        <a:t>.</a:t>
                      </a:r>
                      <a:endParaRPr lang="es-MX" sz="1600" dirty="0"/>
                    </a:p>
                  </a:txBody>
                  <a:tcPr marL="91445" marR="91445" marT="45725" marB="45725" anchor="ctr" horzOverflow="overflow"/>
                </a:tc>
                <a:tc hMerge="1">
                  <a:txBody>
                    <a:bodyPr/>
                    <a:lstStyle/>
                    <a:p>
                      <a:pPr algn="l" eaLnBrk="1" hangingPunct="1">
                        <a:defRPr/>
                      </a:pPr>
                      <a:endParaRPr lang="es-MX" sz="1800" dirty="0"/>
                    </a:p>
                  </a:txBody>
                  <a:tcPr anchor="ctr" horzOverflow="overflow"/>
                </a:tc>
                <a:extLst>
                  <a:ext uri="{0D108BD9-81ED-4DB2-BD59-A6C34878D82A}">
                    <a16:rowId xmlns:a16="http://schemas.microsoft.com/office/drawing/2014/main" val="10003"/>
                  </a:ext>
                </a:extLst>
              </a:tr>
            </a:tbl>
          </a:graphicData>
        </a:graphic>
      </p:graphicFrame>
      <p:sp>
        <p:nvSpPr>
          <p:cNvPr id="5" name="4 Botón de acción: Volver">
            <a:hlinkClick r:id="rId2" action="ppaction://hlinksldjump" highlightClick="1"/>
          </p:cNvPr>
          <p:cNvSpPr/>
          <p:nvPr/>
        </p:nvSpPr>
        <p:spPr bwMode="auto">
          <a:xfrm>
            <a:off x="4449763" y="6092825"/>
            <a:ext cx="431800" cy="360363"/>
          </a:xfrm>
          <a:prstGeom prst="actionButtonReturn">
            <a:avLst/>
          </a:prstGeom>
          <a:solidFill>
            <a:schemeClr val="bg1">
              <a:lumMod val="85000"/>
              <a:alpha val="65000"/>
            </a:schemeClr>
          </a:solidFill>
          <a:ln w="9525" algn="ctr">
            <a:solidFill>
              <a:srgbClr val="885E6A"/>
            </a:solidFill>
            <a:round/>
            <a:headEnd/>
            <a:tailEnd/>
          </a:ln>
        </p:spPr>
        <p:txBody>
          <a:bodyPr/>
          <a:lstStyle/>
          <a:p>
            <a:pPr defTabSz="914400" fontAlgn="base">
              <a:spcBef>
                <a:spcPct val="0"/>
              </a:spcBef>
              <a:spcAft>
                <a:spcPct val="0"/>
              </a:spcAft>
              <a:defRPr/>
            </a:pPr>
            <a:endParaRPr lang="es-MX">
              <a:solidFill>
                <a:srgbClr val="000000"/>
              </a:solidFill>
            </a:endParaRPr>
          </a:p>
        </p:txBody>
      </p:sp>
    </p:spTree>
    <p:extLst>
      <p:ext uri="{BB962C8B-B14F-4D97-AF65-F5344CB8AC3E}">
        <p14:creationId xmlns:p14="http://schemas.microsoft.com/office/powerpoint/2010/main" val="101050626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4"/>
          <p:cNvSpPr txBox="1">
            <a:spLocks noChangeArrowheads="1"/>
          </p:cNvSpPr>
          <p:nvPr/>
        </p:nvSpPr>
        <p:spPr bwMode="auto">
          <a:xfrm>
            <a:off x="3600450" y="0"/>
            <a:ext cx="554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ES" altLang="es-MX" sz="2000" b="1" smtClean="0">
                <a:solidFill>
                  <a:srgbClr val="FFFFFF"/>
                </a:solidFill>
              </a:rPr>
              <a:t>Principio de irretroactividad de la ley</a:t>
            </a:r>
          </a:p>
        </p:txBody>
      </p:sp>
      <p:grpSp>
        <p:nvGrpSpPr>
          <p:cNvPr id="66563" name="7 Grupo"/>
          <p:cNvGrpSpPr>
            <a:grpSpLocks/>
          </p:cNvGrpSpPr>
          <p:nvPr/>
        </p:nvGrpSpPr>
        <p:grpSpPr bwMode="auto">
          <a:xfrm>
            <a:off x="1042988" y="1019175"/>
            <a:ext cx="7056437" cy="4786313"/>
            <a:chOff x="1043609" y="1018768"/>
            <a:chExt cx="7056925" cy="4787411"/>
          </a:xfrm>
        </p:grpSpPr>
        <p:graphicFrame>
          <p:nvGraphicFramePr>
            <p:cNvPr id="10" name="Group 2"/>
            <p:cNvGraphicFramePr>
              <a:graphicFrameLocks/>
            </p:cNvGraphicFramePr>
            <p:nvPr/>
          </p:nvGraphicFramePr>
          <p:xfrm>
            <a:off x="1043609" y="1018768"/>
            <a:ext cx="7057271" cy="4787594"/>
          </p:xfrm>
          <a:graphic>
            <a:graphicData uri="http://schemas.openxmlformats.org/drawingml/2006/table">
              <a:tbl>
                <a:tblPr>
                  <a:tableStyleId>{00A15C55-8517-42AA-B614-E9B94910E393}</a:tableStyleId>
                </a:tblPr>
                <a:tblGrid>
                  <a:gridCol w="7056783">
                    <a:extLst>
                      <a:ext uri="{9D8B030D-6E8A-4147-A177-3AD203B41FA5}">
                        <a16:colId xmlns:a16="http://schemas.microsoft.com/office/drawing/2014/main" val="20000"/>
                      </a:ext>
                    </a:extLst>
                  </a:gridCol>
                </a:tblGrid>
                <a:tr h="10165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700" b="1" dirty="0" smtClean="0">
                            <a:effectLst/>
                          </a:rPr>
                          <a:t>A ninguna ley se dará efecto retroactivo en perjuicio de persona alguna.</a:t>
                        </a:r>
                      </a:p>
                      <a:p>
                        <a:pPr algn="l" eaLnBrk="1" hangingPunct="1">
                          <a:defRPr/>
                        </a:pPr>
                        <a:endParaRPr lang="es-ES" sz="1600" dirty="0">
                          <a:effectLst/>
                        </a:endParaRPr>
                      </a:p>
                    </a:txBody>
                    <a:tcPr anchor="ctr" horzOverflow="overflow"/>
                  </a:tc>
                  <a:extLst>
                    <a:ext uri="{0D108BD9-81ED-4DB2-BD59-A6C34878D82A}">
                      <a16:rowId xmlns:a16="http://schemas.microsoft.com/office/drawing/2014/main" val="10000"/>
                    </a:ext>
                  </a:extLst>
                </a:tr>
                <a:tr h="1736203">
                  <a:tc>
                    <a:txBody>
                      <a:bodyPr/>
                      <a:lstStyle/>
                      <a:p>
                        <a:pPr algn="just" eaLnBrk="1" hangingPunct="1">
                          <a:defRPr/>
                        </a:pPr>
                        <a:r>
                          <a:rPr lang="es-ES" sz="1700" b="1" dirty="0" smtClean="0">
                            <a:solidFill>
                              <a:schemeClr val="tx1"/>
                            </a:solidFill>
                            <a:effectLst/>
                          </a:rPr>
                          <a:t>Teoría de los derechos de adquisición.</a:t>
                        </a:r>
                        <a:r>
                          <a:rPr lang="es-ES" sz="1700" dirty="0" smtClean="0">
                            <a:solidFill>
                              <a:schemeClr val="tx1"/>
                            </a:solidFill>
                            <a:effectLst/>
                          </a:rPr>
                          <a:t> No se pueden afectar o modificar derechos adquiridos durante la vigencia de una ley anterior, ya que aquéllos se regirán siempre por la ley a cuyo amparo nacieron y entraron a formar parte del patrimonio de las personas o de su esfera jurídica, aun cuando esa ley hubiese dejado de tene</a:t>
                        </a:r>
                        <a:r>
                          <a:rPr lang="es-ES" sz="1700" dirty="0" smtClean="0">
                            <a:effectLst/>
                          </a:rPr>
                          <a:t>r vigencia al haber sido sustituida por otra diferente.</a:t>
                        </a:r>
                        <a:endParaRPr lang="es-ES" sz="1700" dirty="0">
                          <a:effectLst/>
                        </a:endParaRPr>
                      </a:p>
                    </a:txBody>
                    <a:tcPr anchor="ctr" horzOverflow="overflow"/>
                  </a:tc>
                  <a:extLst>
                    <a:ext uri="{0D108BD9-81ED-4DB2-BD59-A6C34878D82A}">
                      <a16:rowId xmlns:a16="http://schemas.microsoft.com/office/drawing/2014/main" val="10001"/>
                    </a:ext>
                  </a:extLst>
                </a:tr>
                <a:tr h="203373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700" b="1" kern="1200" dirty="0" smtClean="0">
                            <a:solidFill>
                              <a:schemeClr val="tx1"/>
                            </a:solidFill>
                            <a:effectLst/>
                            <a:latin typeface="+mn-lt"/>
                            <a:ea typeface="+mn-ea"/>
                            <a:cs typeface="+mn-cs"/>
                          </a:rPr>
                          <a:t>Teoría de los componentes de la norma.</a:t>
                        </a:r>
                        <a:r>
                          <a:rPr lang="es-ES" sz="1700" dirty="0" smtClean="0">
                            <a:effectLst/>
                          </a:rPr>
                          <a:t> </a:t>
                        </a:r>
                        <a:r>
                          <a:rPr lang="es-ES" sz="1700" dirty="0" smtClean="0">
                            <a:solidFill>
                              <a:schemeClr val="tx1"/>
                            </a:solidFill>
                            <a:effectLst/>
                          </a:rPr>
                          <a:t>Una nueva ley podrá afectar simples expectativas o esperanzas de gozar de un derecho que aún no ha nacido, en el momento en que entró en vigor, sin que se considere retroactiva en perjuicio del gobernado.</a:t>
                        </a:r>
                      </a:p>
                    </a:txBody>
                    <a:tcPr anchor="ctr" horzOverflow="overflow"/>
                  </a:tc>
                  <a:extLst>
                    <a:ext uri="{0D108BD9-81ED-4DB2-BD59-A6C34878D82A}">
                      <a16:rowId xmlns:a16="http://schemas.microsoft.com/office/drawing/2014/main" val="10002"/>
                    </a:ext>
                  </a:extLst>
                </a:tr>
              </a:tbl>
            </a:graphicData>
          </a:graphic>
        </p:graphicFrame>
        <p:sp>
          <p:nvSpPr>
            <p:cNvPr id="66566" name="10 CuadroTexto"/>
            <p:cNvSpPr txBox="1">
              <a:spLocks noChangeArrowheads="1"/>
            </p:cNvSpPr>
            <p:nvPr/>
          </p:nvSpPr>
          <p:spPr bwMode="auto">
            <a:xfrm>
              <a:off x="5220072" y="1628800"/>
              <a:ext cx="2592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Artículo 14 constitucional</a:t>
              </a:r>
            </a:p>
          </p:txBody>
        </p:sp>
        <p:sp>
          <p:nvSpPr>
            <p:cNvPr id="66567" name="11 CuadroTexto"/>
            <p:cNvSpPr txBox="1">
              <a:spLocks noChangeArrowheads="1"/>
            </p:cNvSpPr>
            <p:nvPr/>
          </p:nvSpPr>
          <p:spPr bwMode="auto">
            <a:xfrm>
              <a:off x="5868144" y="5445224"/>
              <a:ext cx="2016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SUP- RAP-50/2005</a:t>
              </a:r>
              <a:endParaRPr lang="es-ES" altLang="es-MX" sz="1200" i="1" smtClean="0">
                <a:solidFill>
                  <a:srgbClr val="000000"/>
                </a:solidFill>
              </a:endParaRPr>
            </a:p>
          </p:txBody>
        </p:sp>
      </p:grpSp>
      <p:sp>
        <p:nvSpPr>
          <p:cNvPr id="2" name="1 Botón de acción: Hacia delante o Siguiente">
            <a:hlinkClick r:id="rId2" action="ppaction://hlinksldjump" highlightClick="1"/>
          </p:cNvPr>
          <p:cNvSpPr/>
          <p:nvPr/>
        </p:nvSpPr>
        <p:spPr>
          <a:xfrm>
            <a:off x="7308850" y="5876925"/>
            <a:ext cx="647700" cy="503238"/>
          </a:xfrm>
          <a:prstGeom prst="actionButtonForwardNex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s-MX">
              <a:solidFill>
                <a:srgbClr val="FFFFFF"/>
              </a:solidFill>
            </a:endParaRPr>
          </a:p>
        </p:txBody>
      </p:sp>
    </p:spTree>
    <p:extLst>
      <p:ext uri="{BB962C8B-B14F-4D97-AF65-F5344CB8AC3E}">
        <p14:creationId xmlns:p14="http://schemas.microsoft.com/office/powerpoint/2010/main" val="4042667522"/>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4"/>
          <p:cNvSpPr txBox="1">
            <a:spLocks noChangeArrowheads="1"/>
          </p:cNvSpPr>
          <p:nvPr/>
        </p:nvSpPr>
        <p:spPr bwMode="auto">
          <a:xfrm>
            <a:off x="3600450" y="0"/>
            <a:ext cx="554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ES" altLang="es-MX" sz="2000" b="1" smtClean="0">
                <a:solidFill>
                  <a:srgbClr val="FFFFFF"/>
                </a:solidFill>
              </a:rPr>
              <a:t>Principio de irretroactividad de la ley</a:t>
            </a:r>
          </a:p>
        </p:txBody>
      </p:sp>
      <p:graphicFrame>
        <p:nvGraphicFramePr>
          <p:cNvPr id="7" name="Group 2"/>
          <p:cNvGraphicFramePr>
            <a:graphicFrameLocks/>
          </p:cNvGraphicFramePr>
          <p:nvPr>
            <p:extLst>
              <p:ext uri="{D42A27DB-BD31-4B8C-83A1-F6EECF244321}">
                <p14:modId xmlns:p14="http://schemas.microsoft.com/office/powerpoint/2010/main" val="214606211"/>
              </p:ext>
            </p:extLst>
          </p:nvPr>
        </p:nvGraphicFramePr>
        <p:xfrm>
          <a:off x="611188" y="908050"/>
          <a:ext cx="7848600" cy="5089525"/>
        </p:xfrm>
        <a:graphic>
          <a:graphicData uri="http://schemas.openxmlformats.org/drawingml/2006/table">
            <a:tbl>
              <a:tblPr>
                <a:tableStyleId>{00A15C55-8517-42AA-B614-E9B94910E393}</a:tableStyleId>
              </a:tblPr>
              <a:tblGrid>
                <a:gridCol w="7848600">
                  <a:extLst>
                    <a:ext uri="{9D8B030D-6E8A-4147-A177-3AD203B41FA5}">
                      <a16:colId xmlns:a16="http://schemas.microsoft.com/office/drawing/2014/main" val="20000"/>
                    </a:ext>
                  </a:extLst>
                </a:gridCol>
              </a:tblGrid>
              <a:tr h="432061">
                <a:tc>
                  <a:txBody>
                    <a:bodyPr/>
                    <a:lstStyle/>
                    <a:p>
                      <a:pPr marL="0" marR="0" lvl="0" indent="0" algn="ctr" defTabSz="914400" rtl="0" eaLnBrk="0" fontAlgn="base" latinLnBrk="0" hangingPunct="0">
                        <a:lnSpc>
                          <a:spcPct val="100000"/>
                        </a:lnSpc>
                        <a:spcBef>
                          <a:spcPct val="20000"/>
                        </a:spcBef>
                        <a:spcAft>
                          <a:spcPct val="0"/>
                        </a:spcAft>
                        <a:buClr>
                          <a:srgbClr val="660033"/>
                        </a:buClr>
                        <a:buSzTx/>
                        <a:buFontTx/>
                        <a:buNone/>
                        <a:tabLst/>
                      </a:pPr>
                      <a:r>
                        <a:rPr kumimoji="0" lang="es-MX" sz="2000" b="1" i="1" u="none" strike="noStrike" cap="none" normalizeH="0" baseline="0" dirty="0" smtClean="0">
                          <a:ln>
                            <a:noFill/>
                          </a:ln>
                          <a:solidFill>
                            <a:srgbClr val="24533A"/>
                          </a:solidFill>
                          <a:effectLst/>
                        </a:rPr>
                        <a:t>Non </a:t>
                      </a:r>
                      <a:r>
                        <a:rPr kumimoji="0" lang="es-MX" sz="2000" b="1" i="1" u="none" strike="noStrike" cap="none" normalizeH="0" baseline="0" dirty="0" err="1" smtClean="0">
                          <a:ln>
                            <a:noFill/>
                          </a:ln>
                          <a:solidFill>
                            <a:srgbClr val="24533A"/>
                          </a:solidFill>
                          <a:effectLst/>
                        </a:rPr>
                        <a:t>reformatio</a:t>
                      </a:r>
                      <a:r>
                        <a:rPr kumimoji="0" lang="es-MX" sz="2000" b="1" i="1" u="none" strike="noStrike" cap="none" normalizeH="0" baseline="0" dirty="0" smtClean="0">
                          <a:ln>
                            <a:noFill/>
                          </a:ln>
                          <a:solidFill>
                            <a:srgbClr val="24533A"/>
                          </a:solidFill>
                          <a:effectLst/>
                        </a:rPr>
                        <a:t> in </a:t>
                      </a:r>
                      <a:r>
                        <a:rPr kumimoji="0" lang="es-MX" sz="2000" b="1" i="1" u="none" strike="noStrike" cap="none" normalizeH="0" baseline="0" dirty="0" err="1" smtClean="0">
                          <a:ln>
                            <a:noFill/>
                          </a:ln>
                          <a:solidFill>
                            <a:srgbClr val="24533A"/>
                          </a:solidFill>
                          <a:effectLst/>
                        </a:rPr>
                        <a:t>pejus</a:t>
                      </a:r>
                      <a:r>
                        <a:rPr kumimoji="0" lang="es-MX" sz="2000" b="1" i="1" u="none" strike="noStrike" cap="none" normalizeH="0" baseline="0" dirty="0" smtClean="0">
                          <a:ln>
                            <a:noFill/>
                          </a:ln>
                          <a:solidFill>
                            <a:srgbClr val="24533A"/>
                          </a:solidFill>
                          <a:effectLst/>
                        </a:rPr>
                        <a:t> </a:t>
                      </a:r>
                      <a:endParaRPr kumimoji="0" lang="es-ES" sz="2000" b="1" i="1" u="none" strike="noStrike" cap="none" normalizeH="0" baseline="0" dirty="0" smtClean="0">
                        <a:ln>
                          <a:noFill/>
                        </a:ln>
                        <a:solidFill>
                          <a:srgbClr val="24533A"/>
                        </a:solidFill>
                        <a:effectLst/>
                        <a:latin typeface="Arial" charset="0"/>
                      </a:endParaRPr>
                    </a:p>
                  </a:txBody>
                  <a:tcPr marL="91437" marR="91437" marT="45721" marB="45721" anchor="ctr" horzOverflow="overflow"/>
                </a:tc>
                <a:extLst>
                  <a:ext uri="{0D108BD9-81ED-4DB2-BD59-A6C34878D82A}">
                    <a16:rowId xmlns:a16="http://schemas.microsoft.com/office/drawing/2014/main" val="10000"/>
                  </a:ext>
                </a:extLst>
              </a:tr>
              <a:tr h="1152162">
                <a:tc>
                  <a:txBody>
                    <a:bodyPr/>
                    <a:lstStyle/>
                    <a:p>
                      <a:pPr algn="just" eaLnBrk="1" hangingPunct="1">
                        <a:defRPr/>
                      </a:pPr>
                      <a:r>
                        <a:rPr lang="es-MX" sz="1600" dirty="0" smtClean="0"/>
                        <a:t>Significa que la sentencia no puede ser modificada en perjuicio del acusado, en la clase y extensión de sus consecuencias jurídicas, cuando sólo han recurrido el acusado o su representante legal.</a:t>
                      </a:r>
                      <a:endParaRPr lang="es-MX" sz="1600" dirty="0"/>
                    </a:p>
                  </a:txBody>
                  <a:tcPr marL="91437" marR="91437" marT="45721" marB="45721" anchor="ctr" horzOverflow="overflow"/>
                </a:tc>
                <a:extLst>
                  <a:ext uri="{0D108BD9-81ED-4DB2-BD59-A6C34878D82A}">
                    <a16:rowId xmlns:a16="http://schemas.microsoft.com/office/drawing/2014/main" val="10001"/>
                  </a:ext>
                </a:extLst>
              </a:tr>
              <a:tr h="3505302">
                <a:tc>
                  <a:txBody>
                    <a:bodyPr/>
                    <a:lstStyle/>
                    <a:p>
                      <a:pPr algn="just" eaLnBrk="1" hangingPunct="1">
                        <a:buFont typeface="Arial" pitchFamily="34" charset="0"/>
                        <a:buChar char="•"/>
                        <a:defRPr/>
                      </a:pPr>
                      <a:r>
                        <a:rPr lang="es-ES" sz="1600" dirty="0" smtClean="0"/>
                        <a:t>El 19 de abril de 2004, el Consejo General del IFE en el acuerdo </a:t>
                      </a:r>
                      <a:r>
                        <a:rPr lang="es-MX" sz="1600" dirty="0" smtClean="0">
                          <a:effectLst/>
                        </a:rPr>
                        <a:t>CG79/2004 i</a:t>
                      </a:r>
                      <a:r>
                        <a:rPr lang="es-MX" sz="1600" dirty="0" smtClean="0"/>
                        <a:t>mpuso una multa de </a:t>
                      </a:r>
                      <a:r>
                        <a:rPr lang="es-MX" sz="1600" b="1" dirty="0" smtClean="0">
                          <a:solidFill>
                            <a:srgbClr val="24533A"/>
                          </a:solidFill>
                        </a:rPr>
                        <a:t>$1,435.66, </a:t>
                      </a:r>
                      <a:r>
                        <a:rPr lang="es-MX" sz="1600" dirty="0" smtClean="0"/>
                        <a:t>al Partido Liberal Mexicano.</a:t>
                      </a:r>
                    </a:p>
                    <a:p>
                      <a:pPr algn="just" eaLnBrk="1" hangingPunct="1">
                        <a:buFont typeface="Arial" pitchFamily="34" charset="0"/>
                        <a:buChar char="•"/>
                        <a:defRPr/>
                      </a:pPr>
                      <a:endParaRPr lang="es-MX" sz="1600" dirty="0" smtClean="0"/>
                    </a:p>
                    <a:p>
                      <a:pPr algn="just" eaLnBrk="1" hangingPunct="1">
                        <a:buFont typeface="Arial" pitchFamily="34" charset="0"/>
                        <a:buChar char="•"/>
                        <a:defRPr/>
                      </a:pPr>
                      <a:r>
                        <a:rPr lang="es-MX" sz="1600" dirty="0" smtClean="0"/>
                        <a:t>La multa fue recurrida mediante la interposición del</a:t>
                      </a:r>
                      <a:r>
                        <a:rPr lang="es-MX" sz="1600" b="1" dirty="0" smtClean="0"/>
                        <a:t> </a:t>
                      </a:r>
                      <a:r>
                        <a:rPr lang="es-MX" sz="1600" dirty="0" smtClean="0">
                          <a:solidFill>
                            <a:srgbClr val="24533A"/>
                          </a:solidFill>
                          <a:effectLst/>
                        </a:rPr>
                        <a:t>SUP-RAP-31/2004</a:t>
                      </a:r>
                      <a:r>
                        <a:rPr lang="es-MX" sz="1600" dirty="0" smtClean="0">
                          <a:solidFill>
                            <a:srgbClr val="24533A"/>
                          </a:solidFill>
                        </a:rPr>
                        <a:t>,</a:t>
                      </a:r>
                      <a:r>
                        <a:rPr lang="es-MX" sz="1600" dirty="0" smtClean="0"/>
                        <a:t> en el que la Sala Superior revocó y ordenó al Consejo General que dictara una nueva determinación, la cual fue cumplimentada en el acuerdo CG271/2005 que aumentó la multa para quedar en </a:t>
                      </a:r>
                      <a:r>
                        <a:rPr lang="es-MX" sz="1600" b="1" dirty="0" smtClean="0">
                          <a:solidFill>
                            <a:srgbClr val="24533A"/>
                          </a:solidFill>
                        </a:rPr>
                        <a:t>$2,182.50.</a:t>
                      </a:r>
                    </a:p>
                    <a:p>
                      <a:pPr algn="just" eaLnBrk="1" hangingPunct="1">
                        <a:buFont typeface="Arial" pitchFamily="34" charset="0"/>
                        <a:buChar char="•"/>
                        <a:defRPr/>
                      </a:pPr>
                      <a:endParaRPr lang="es-ES" sz="1600" dirty="0" smtClean="0"/>
                    </a:p>
                    <a:p>
                      <a:pPr algn="just" eaLnBrk="1" hangingPunct="1">
                        <a:buFont typeface="Arial" pitchFamily="34" charset="0"/>
                        <a:buChar char="•"/>
                        <a:defRPr/>
                      </a:pPr>
                      <a:r>
                        <a:rPr lang="es-ES" sz="1600" dirty="0" smtClean="0"/>
                        <a:t>La anterior determinación fue recurrida en el </a:t>
                      </a:r>
                      <a:r>
                        <a:rPr lang="es-ES" sz="1600" dirty="0" smtClean="0">
                          <a:solidFill>
                            <a:srgbClr val="24533A"/>
                          </a:solidFill>
                          <a:effectLst/>
                        </a:rPr>
                        <a:t>SUP-RAP-004/2006</a:t>
                      </a:r>
                      <a:r>
                        <a:rPr lang="es-ES" sz="1600" dirty="0" smtClean="0">
                          <a:solidFill>
                            <a:srgbClr val="24533A"/>
                          </a:solidFill>
                        </a:rPr>
                        <a:t>,</a:t>
                      </a:r>
                      <a:r>
                        <a:rPr lang="es-ES" sz="1600" dirty="0" smtClean="0"/>
                        <a:t> mediante el cual el Partido Liberal Mexicano argumentó que el Consejo General del IFE </a:t>
                      </a:r>
                      <a:r>
                        <a:rPr lang="es-ES" sz="1600" dirty="0" err="1" smtClean="0"/>
                        <a:t>inobservó</a:t>
                      </a:r>
                      <a:r>
                        <a:rPr lang="es-ES" sz="1600" dirty="0" smtClean="0"/>
                        <a:t> el principio </a:t>
                      </a:r>
                      <a:r>
                        <a:rPr lang="es-ES" sz="1600" i="1" dirty="0" smtClean="0">
                          <a:effectLst/>
                        </a:rPr>
                        <a:t>non </a:t>
                      </a:r>
                      <a:r>
                        <a:rPr lang="es-ES" sz="1600" i="1" dirty="0" err="1" smtClean="0">
                          <a:effectLst/>
                        </a:rPr>
                        <a:t>reformatio</a:t>
                      </a:r>
                      <a:r>
                        <a:rPr lang="es-ES" sz="1600" i="1" dirty="0" smtClean="0">
                          <a:effectLst/>
                        </a:rPr>
                        <a:t> in </a:t>
                      </a:r>
                      <a:r>
                        <a:rPr lang="es-ES" sz="1600" i="1" dirty="0" err="1" smtClean="0">
                          <a:effectLst/>
                        </a:rPr>
                        <a:t>pejus</a:t>
                      </a:r>
                      <a:r>
                        <a:rPr lang="es-ES" sz="1600" i="1" dirty="0" smtClean="0"/>
                        <a:t>, </a:t>
                      </a:r>
                      <a:r>
                        <a:rPr lang="es-ES" sz="1600" dirty="0" smtClean="0"/>
                        <a:t>debido a que revisó y dictó nueva resolución que aumentó la sanción. Al respecto, la Sala Superior precisó que en la imposición de la sanción </a:t>
                      </a:r>
                      <a:r>
                        <a:rPr lang="es-ES" sz="1600" b="1" dirty="0" smtClean="0"/>
                        <a:t>el Consejo General del IFE no debió haber rebasado el monto de la multa impuesta originalmente .</a:t>
                      </a:r>
                      <a:endParaRPr lang="es-MX" sz="1600" b="1" dirty="0"/>
                    </a:p>
                  </a:txBody>
                  <a:tcPr marL="91437" marR="91437" marT="45721" marB="45721" anchor="ctr" horzOverflow="overflow"/>
                </a:tc>
                <a:extLst>
                  <a:ext uri="{0D108BD9-81ED-4DB2-BD59-A6C34878D82A}">
                    <a16:rowId xmlns:a16="http://schemas.microsoft.com/office/drawing/2014/main" val="10002"/>
                  </a:ext>
                </a:extLst>
              </a:tr>
            </a:tbl>
          </a:graphicData>
        </a:graphic>
      </p:graphicFrame>
      <p:sp>
        <p:nvSpPr>
          <p:cNvPr id="67597" name="7 CuadroTexto"/>
          <p:cNvSpPr txBox="1">
            <a:spLocks noChangeArrowheads="1"/>
          </p:cNvSpPr>
          <p:nvPr/>
        </p:nvSpPr>
        <p:spPr bwMode="auto">
          <a:xfrm>
            <a:off x="5795963" y="2216150"/>
            <a:ext cx="2592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ES" altLang="es-MX" sz="1200" i="1" smtClean="0">
                <a:solidFill>
                  <a:srgbClr val="000000"/>
                </a:solidFill>
              </a:rPr>
              <a:t>Claus Roxin, 2005</a:t>
            </a:r>
          </a:p>
        </p:txBody>
      </p:sp>
      <p:sp>
        <p:nvSpPr>
          <p:cNvPr id="5" name="4 Botón de acción: Volver">
            <a:hlinkClick r:id="rId2" action="ppaction://hlinksldjump" highlightClick="1"/>
          </p:cNvPr>
          <p:cNvSpPr/>
          <p:nvPr/>
        </p:nvSpPr>
        <p:spPr bwMode="auto">
          <a:xfrm>
            <a:off x="4356100" y="6092825"/>
            <a:ext cx="431800" cy="360363"/>
          </a:xfrm>
          <a:prstGeom prst="actionButtonReturn">
            <a:avLst/>
          </a:prstGeom>
          <a:solidFill>
            <a:schemeClr val="bg1">
              <a:lumMod val="85000"/>
              <a:alpha val="65000"/>
            </a:schemeClr>
          </a:solidFill>
          <a:ln w="9525" algn="ctr">
            <a:solidFill>
              <a:srgbClr val="885E6A"/>
            </a:solidFill>
            <a:round/>
            <a:headEnd/>
            <a:tailEnd/>
          </a:ln>
        </p:spPr>
        <p:txBody>
          <a:bodyPr/>
          <a:lstStyle/>
          <a:p>
            <a:pPr defTabSz="914400" fontAlgn="base">
              <a:spcBef>
                <a:spcPct val="0"/>
              </a:spcBef>
              <a:spcAft>
                <a:spcPct val="0"/>
              </a:spcAft>
              <a:defRPr/>
            </a:pPr>
            <a:endParaRPr lang="es-MX">
              <a:solidFill>
                <a:srgbClr val="000000"/>
              </a:solidFill>
            </a:endParaRPr>
          </a:p>
        </p:txBody>
      </p:sp>
    </p:spTree>
    <p:extLst>
      <p:ext uri="{BB962C8B-B14F-4D97-AF65-F5344CB8AC3E}">
        <p14:creationId xmlns:p14="http://schemas.microsoft.com/office/powerpoint/2010/main" val="241485839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14"/>
          <p:cNvSpPr txBox="1">
            <a:spLocks noChangeArrowheads="1"/>
          </p:cNvSpPr>
          <p:nvPr/>
        </p:nvSpPr>
        <p:spPr bwMode="auto">
          <a:xfrm>
            <a:off x="2303463" y="0"/>
            <a:ext cx="684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ES" altLang="es-MX" sz="2000" b="1" smtClean="0">
                <a:solidFill>
                  <a:srgbClr val="FFFFFF"/>
                </a:solidFill>
              </a:rPr>
              <a:t>Principio de presunción de inocencia</a:t>
            </a:r>
          </a:p>
        </p:txBody>
      </p:sp>
      <p:grpSp>
        <p:nvGrpSpPr>
          <p:cNvPr id="68611" name="14 Grupo"/>
          <p:cNvGrpSpPr>
            <a:grpSpLocks/>
          </p:cNvGrpSpPr>
          <p:nvPr/>
        </p:nvGrpSpPr>
        <p:grpSpPr bwMode="auto">
          <a:xfrm>
            <a:off x="428625" y="928688"/>
            <a:ext cx="8353425" cy="4524375"/>
            <a:chOff x="395537" y="980728"/>
            <a:chExt cx="8352927" cy="4525496"/>
          </a:xfrm>
        </p:grpSpPr>
        <p:graphicFrame>
          <p:nvGraphicFramePr>
            <p:cNvPr id="9" name="Group 2"/>
            <p:cNvGraphicFramePr>
              <a:graphicFrameLocks/>
            </p:cNvGraphicFramePr>
            <p:nvPr>
              <p:extLst>
                <p:ext uri="{D42A27DB-BD31-4B8C-83A1-F6EECF244321}">
                  <p14:modId xmlns:p14="http://schemas.microsoft.com/office/powerpoint/2010/main" val="4046067448"/>
                </p:ext>
              </p:extLst>
            </p:nvPr>
          </p:nvGraphicFramePr>
          <p:xfrm>
            <a:off x="395537" y="980728"/>
            <a:ext cx="8352429" cy="4525521"/>
          </p:xfrm>
          <a:graphic>
            <a:graphicData uri="http://schemas.openxmlformats.org/drawingml/2006/table">
              <a:tbl>
                <a:tblPr>
                  <a:tableStyleId>{00A15C55-8517-42AA-B614-E9B94910E393}</a:tableStyleId>
                </a:tblPr>
                <a:tblGrid>
                  <a:gridCol w="3888431">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tblGrid>
                <a:tr h="510208">
                  <a:tc gridSpan="2">
                    <a:txBody>
                      <a:bodyPr/>
                      <a:lstStyle/>
                      <a:p>
                        <a:pPr marL="0" marR="0" lvl="0" indent="0" algn="ctr" defTabSz="914400" rtl="0" eaLnBrk="0" fontAlgn="base" latinLnBrk="0" hangingPunct="0">
                          <a:lnSpc>
                            <a:spcPct val="100000"/>
                          </a:lnSpc>
                          <a:spcBef>
                            <a:spcPct val="20000"/>
                          </a:spcBef>
                          <a:spcAft>
                            <a:spcPct val="0"/>
                          </a:spcAft>
                          <a:buClr>
                            <a:srgbClr val="660033"/>
                          </a:buClr>
                          <a:buSzTx/>
                          <a:buFontTx/>
                          <a:buNone/>
                          <a:tabLst/>
                          <a:defRPr/>
                        </a:pPr>
                        <a:r>
                          <a:rPr kumimoji="0" lang="es-ES" sz="2000" b="1" i="1" u="none" strike="noStrike" kern="1200" cap="none" normalizeH="0" baseline="0" dirty="0" smtClean="0">
                            <a:ln>
                              <a:noFill/>
                            </a:ln>
                            <a:solidFill>
                              <a:srgbClr val="24533A"/>
                            </a:solidFill>
                            <a:effectLst/>
                            <a:latin typeface="+mn-lt"/>
                            <a:ea typeface="+mn-ea"/>
                            <a:cs typeface="+mn-cs"/>
                          </a:rPr>
                          <a:t>In dubio pro reo</a:t>
                        </a:r>
                        <a:endParaRPr kumimoji="0" lang="es-ES" sz="2000" b="1" i="1" u="none" strike="noStrike" kern="1200" cap="none" normalizeH="0" baseline="0" dirty="0">
                          <a:ln>
                            <a:noFill/>
                          </a:ln>
                          <a:solidFill>
                            <a:srgbClr val="24533A"/>
                          </a:solidFill>
                          <a:effectLst/>
                          <a:latin typeface="+mn-lt"/>
                          <a:ea typeface="+mn-ea"/>
                          <a:cs typeface="+mn-cs"/>
                        </a:endParaRPr>
                      </a:p>
                    </a:txBody>
                    <a:tcPr anchor="ctr" horzOverflow="overflow"/>
                  </a:tc>
                  <a:tc hMerge="1">
                    <a:txBody>
                      <a:bodyPr/>
                      <a:lstStyle/>
                      <a:p>
                        <a:pPr algn="just" eaLnBrk="1" hangingPunct="1">
                          <a:defRPr/>
                        </a:pPr>
                        <a:endParaRPr lang="es-ES" sz="1600" dirty="0">
                          <a:effectLst/>
                        </a:endParaRPr>
                      </a:p>
                    </a:txBody>
                    <a:tcPr anchor="ctr" horzOverflow="overflow"/>
                  </a:tc>
                  <a:extLst>
                    <a:ext uri="{0D108BD9-81ED-4DB2-BD59-A6C34878D82A}">
                      <a16:rowId xmlns:a16="http://schemas.microsoft.com/office/drawing/2014/main" val="10000"/>
                    </a:ext>
                  </a:extLst>
                </a:tr>
                <a:tr h="1114088">
                  <a:tc rowSpan="2">
                    <a:txBody>
                      <a:bodyPr/>
                      <a:lstStyle/>
                      <a:p>
                        <a:pPr algn="just" eaLnBrk="1" hangingPunct="1">
                          <a:defRPr/>
                        </a:pPr>
                        <a:r>
                          <a:rPr lang="es-ES" sz="1600" dirty="0" smtClean="0"/>
                          <a:t>Se debe presumir la inocencia mientras no se declare responsabilidad mediante sentencia emitida por el juez de la causa.</a:t>
                        </a:r>
                        <a:endParaRPr lang="es-ES" sz="1600" dirty="0"/>
                      </a:p>
                    </a:txBody>
                    <a:tcPr anchor="ctr" horzOverflow="overflow"/>
                  </a:tc>
                  <a:tc>
                    <a:txBody>
                      <a:bodyPr/>
                      <a:lstStyle/>
                      <a:p>
                        <a:pPr algn="just" eaLnBrk="1" hangingPunct="1">
                          <a:defRPr/>
                        </a:pPr>
                        <a:r>
                          <a:rPr lang="es-ES" sz="1600" dirty="0" smtClean="0"/>
                          <a:t>Es una manifestación del principio de presunción de inocencia, que obliga a absolver en caso de duda sobre la culpabilidad o responsabilidad del acusado</a:t>
                        </a:r>
                        <a:r>
                          <a:rPr lang="es-MX" sz="1600" dirty="0" smtClean="0">
                            <a:solidFill>
                              <a:srgbClr val="560730"/>
                            </a:solidFill>
                          </a:rPr>
                          <a:t>.</a:t>
                        </a:r>
                        <a:r>
                          <a:rPr lang="es-MX" sz="1800" dirty="0" smtClean="0">
                            <a:solidFill>
                              <a:srgbClr val="560730"/>
                            </a:solidFill>
                            <a:effectLst>
                              <a:outerShdw blurRad="38100" dist="38100" dir="2700000" algn="tl">
                                <a:srgbClr val="C0C0C0"/>
                              </a:outerShdw>
                            </a:effectLst>
                          </a:rPr>
                          <a:t> </a:t>
                        </a:r>
                        <a:endParaRPr lang="es-MX" sz="1800" dirty="0">
                          <a:solidFill>
                            <a:srgbClr val="560730"/>
                          </a:solidFill>
                          <a:effectLst>
                            <a:outerShdw blurRad="38100" dist="38100" dir="2700000" algn="tl">
                              <a:srgbClr val="C0C0C0"/>
                            </a:outerShdw>
                          </a:effectLst>
                        </a:endParaRPr>
                      </a:p>
                    </a:txBody>
                    <a:tcPr anchor="ctr" horzOverflow="overflow"/>
                  </a:tc>
                  <a:extLst>
                    <a:ext uri="{0D108BD9-81ED-4DB2-BD59-A6C34878D82A}">
                      <a16:rowId xmlns:a16="http://schemas.microsoft.com/office/drawing/2014/main" val="10001"/>
                    </a:ext>
                  </a:extLst>
                </a:tr>
                <a:tr h="614104">
                  <a:tc vMerge="1">
                    <a:txBody>
                      <a:bodyPr/>
                      <a:lstStyle/>
                      <a:p>
                        <a:pPr algn="l" eaLnBrk="1" hangingPunct="1">
                          <a:defRPr/>
                        </a:pPr>
                        <a:endParaRPr lang="es-ES" sz="1600" dirty="0"/>
                      </a:p>
                    </a:txBody>
                    <a:tcPr/>
                  </a:tc>
                  <a:tc rowSpan="2">
                    <a:txBody>
                      <a:bodyPr/>
                      <a:lstStyle/>
                      <a:p>
                        <a:pPr algn="just" eaLnBrk="1" hangingPunct="1"/>
                        <a:r>
                          <a:rPr lang="es-ES" sz="1600" dirty="0" smtClean="0"/>
                          <a:t>El TEPJF revocó la determinación del Consejo General del IFE (que</a:t>
                        </a:r>
                        <a:r>
                          <a:rPr lang="es-ES" sz="1600" baseline="0" dirty="0" smtClean="0"/>
                          <a:t> estimó</a:t>
                        </a:r>
                        <a:r>
                          <a:rPr lang="es-ES" sz="1600" dirty="0" smtClean="0"/>
                          <a:t> con una fe notarial -como</a:t>
                        </a:r>
                        <a:r>
                          <a:rPr lang="es-ES" sz="1600" baseline="0" dirty="0" smtClean="0"/>
                          <a:t> </a:t>
                        </a:r>
                        <a:r>
                          <a:rPr lang="es-ES" sz="1600" dirty="0" smtClean="0"/>
                          <a:t>única prueba-</a:t>
                        </a:r>
                        <a:r>
                          <a:rPr lang="es-ES" sz="1600" baseline="0" dirty="0" smtClean="0"/>
                          <a:t> tener por acreditada</a:t>
                        </a:r>
                        <a:r>
                          <a:rPr lang="es-ES" sz="1600" dirty="0" smtClean="0"/>
                          <a:t> la compra de votos)</a:t>
                        </a:r>
                        <a:r>
                          <a:rPr lang="es-ES" sz="1600" baseline="0" dirty="0" smtClean="0"/>
                          <a:t> mediante la aplicación</a:t>
                        </a:r>
                        <a:r>
                          <a:rPr lang="es-ES" sz="1600" dirty="0" smtClean="0"/>
                          <a:t> del principio </a:t>
                        </a:r>
                        <a:r>
                          <a:rPr lang="es-ES" sz="1600" i="1" dirty="0" smtClean="0"/>
                          <a:t>in dubio pro reo</a:t>
                        </a:r>
                        <a:r>
                          <a:rPr lang="es-ES" sz="1600" dirty="0" smtClean="0"/>
                          <a:t>, al</a:t>
                        </a:r>
                        <a:r>
                          <a:rPr lang="es-ES" sz="1600" baseline="0" dirty="0" smtClean="0"/>
                          <a:t> considerar</a:t>
                        </a:r>
                        <a:r>
                          <a:rPr lang="es-ES" sz="1600" dirty="0" smtClean="0"/>
                          <a:t> -a partir de los hechos que se desprendían de la fe notarial-</a:t>
                        </a:r>
                        <a:r>
                          <a:rPr lang="es-ES" sz="1600" baseline="0" dirty="0" smtClean="0"/>
                          <a:t> que </a:t>
                        </a:r>
                        <a:r>
                          <a:rPr lang="es-ES" sz="1600" dirty="0" smtClean="0"/>
                          <a:t>no se colmaban los elementos de convicción,</a:t>
                        </a:r>
                        <a:r>
                          <a:rPr lang="es-ES" sz="1600" baseline="0" dirty="0" smtClean="0"/>
                          <a:t> dado</a:t>
                        </a:r>
                        <a:r>
                          <a:rPr lang="es-ES" sz="1600" dirty="0" smtClean="0"/>
                          <a:t> que dicha prueba era ineficaz para generar certeza sobre los hechos que se pretendía probar.</a:t>
                        </a:r>
                        <a:endParaRPr lang="es-ES" sz="1600" dirty="0"/>
                      </a:p>
                    </a:txBody>
                    <a:tcPr anchor="ctr" horzOverflow="overflow"/>
                  </a:tc>
                  <a:extLst>
                    <a:ext uri="{0D108BD9-81ED-4DB2-BD59-A6C34878D82A}">
                      <a16:rowId xmlns:a16="http://schemas.microsoft.com/office/drawing/2014/main" val="10002"/>
                    </a:ext>
                  </a:extLst>
                </a:tr>
                <a:tr h="2228840">
                  <a:tc>
                    <a:txBody>
                      <a:bodyPr/>
                      <a:lstStyle/>
                      <a:p>
                        <a:pPr algn="just" eaLnBrk="1" hangingPunct="1">
                          <a:defRPr/>
                        </a:pPr>
                        <a:r>
                          <a:rPr lang="es-ES" sz="1600" dirty="0" smtClean="0"/>
                          <a:t>Implica la imposibilidad jurídica de imponer consecuencias previstas para un delito o infracción, cuando no exista </a:t>
                        </a:r>
                        <a:r>
                          <a:rPr lang="es-ES" sz="1600" b="1" dirty="0" smtClean="0"/>
                          <a:t>prueba</a:t>
                        </a:r>
                        <a:r>
                          <a:rPr lang="es-ES" sz="1600" dirty="0" smtClean="0"/>
                          <a:t> que </a:t>
                        </a:r>
                        <a:r>
                          <a:rPr lang="es-ES" sz="1600" b="1" dirty="0" smtClean="0"/>
                          <a:t>demuestre</a:t>
                        </a:r>
                        <a:r>
                          <a:rPr lang="es-ES" sz="1600" dirty="0" smtClean="0"/>
                          <a:t> plenamente su </a:t>
                        </a:r>
                        <a:r>
                          <a:rPr lang="es-ES" sz="1600" b="1" dirty="0" smtClean="0"/>
                          <a:t>responsabilidad</a:t>
                        </a:r>
                        <a:r>
                          <a:rPr lang="es-ES" sz="1600" dirty="0" smtClean="0"/>
                          <a:t>, motivo por el cual, se erige como </a:t>
                        </a:r>
                        <a:r>
                          <a:rPr lang="es-ES" sz="1600" b="1" dirty="0" smtClean="0"/>
                          <a:t>principio esencial de todo Estado democrático.</a:t>
                        </a:r>
                      </a:p>
                      <a:p>
                        <a:pPr algn="l" eaLnBrk="1" hangingPunct="1">
                          <a:defRPr/>
                        </a:pPr>
                        <a:endParaRPr lang="es-ES" sz="1600" b="1" dirty="0" smtClean="0"/>
                      </a:p>
                      <a:p>
                        <a:pPr algn="l" eaLnBrk="1" hangingPunct="1">
                          <a:defRPr/>
                        </a:pPr>
                        <a:endParaRPr lang="es-ES" sz="1600" b="1" dirty="0"/>
                      </a:p>
                    </a:txBody>
                    <a:tcPr anchor="ctr" horzOverflow="overflow"/>
                  </a:tc>
                  <a:tc vMerge="1">
                    <a:txBody>
                      <a:bodyPr/>
                      <a:lstStyle/>
                      <a:p>
                        <a:endParaRPr lang="es-MX"/>
                      </a:p>
                    </a:txBody>
                    <a:tcPr/>
                  </a:tc>
                  <a:extLst>
                    <a:ext uri="{0D108BD9-81ED-4DB2-BD59-A6C34878D82A}">
                      <a16:rowId xmlns:a16="http://schemas.microsoft.com/office/drawing/2014/main" val="10003"/>
                    </a:ext>
                  </a:extLst>
                </a:tr>
              </a:tbl>
            </a:graphicData>
          </a:graphic>
        </p:graphicFrame>
        <p:sp>
          <p:nvSpPr>
            <p:cNvPr id="68614" name="9 CuadroTexto"/>
            <p:cNvSpPr txBox="1">
              <a:spLocks noChangeArrowheads="1"/>
            </p:cNvSpPr>
            <p:nvPr/>
          </p:nvSpPr>
          <p:spPr bwMode="auto">
            <a:xfrm>
              <a:off x="611560" y="5229200"/>
              <a:ext cx="3600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Tesis  LIX/2001, XVII/2005 </a:t>
              </a:r>
              <a:r>
                <a:rPr lang="es-ES" altLang="es-MX" sz="1200" i="1" smtClean="0">
                  <a:solidFill>
                    <a:srgbClr val="000000"/>
                  </a:solidFill>
                </a:rPr>
                <a:t> del TEPJF</a:t>
              </a:r>
              <a:endParaRPr lang="es-MX" altLang="es-MX" sz="1200" i="1" smtClean="0">
                <a:solidFill>
                  <a:srgbClr val="000000"/>
                </a:solidFill>
              </a:endParaRPr>
            </a:p>
          </p:txBody>
        </p:sp>
        <p:sp>
          <p:nvSpPr>
            <p:cNvPr id="68615" name="10 CuadroTexto"/>
            <p:cNvSpPr txBox="1">
              <a:spLocks noChangeArrowheads="1"/>
            </p:cNvSpPr>
            <p:nvPr/>
          </p:nvSpPr>
          <p:spPr bwMode="auto">
            <a:xfrm>
              <a:off x="1619672" y="2780928"/>
              <a:ext cx="25202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ES" altLang="es-MX" sz="1200" i="1" smtClean="0">
                  <a:solidFill>
                    <a:srgbClr val="000000"/>
                  </a:solidFill>
                </a:rPr>
                <a:t>Artículo 20 constitucional</a:t>
              </a:r>
              <a:endParaRPr lang="es-MX" altLang="es-MX" sz="1200" i="1" smtClean="0">
                <a:solidFill>
                  <a:srgbClr val="000000"/>
                </a:solidFill>
              </a:endParaRPr>
            </a:p>
          </p:txBody>
        </p:sp>
        <p:sp>
          <p:nvSpPr>
            <p:cNvPr id="68616" name="11 CuadroTexto"/>
            <p:cNvSpPr txBox="1">
              <a:spLocks noChangeArrowheads="1"/>
            </p:cNvSpPr>
            <p:nvPr/>
          </p:nvSpPr>
          <p:spPr bwMode="auto">
            <a:xfrm>
              <a:off x="6876256" y="2359913"/>
              <a:ext cx="1872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SUP-RAP-71/2008</a:t>
              </a:r>
            </a:p>
          </p:txBody>
        </p:sp>
        <p:sp>
          <p:nvSpPr>
            <p:cNvPr id="68617" name="12 CuadroTexto"/>
            <p:cNvSpPr txBox="1">
              <a:spLocks noChangeArrowheads="1"/>
            </p:cNvSpPr>
            <p:nvPr/>
          </p:nvSpPr>
          <p:spPr bwMode="auto">
            <a:xfrm>
              <a:off x="5220072" y="5229200"/>
              <a:ext cx="35283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SUP-RAP-71/2008</a:t>
              </a:r>
            </a:p>
          </p:txBody>
        </p:sp>
      </p:grpSp>
      <p:sp>
        <p:nvSpPr>
          <p:cNvPr id="14" name="13 Botón de acción: Volver">
            <a:hlinkClick r:id="rId2" action="ppaction://hlinksldjump" highlightClick="1"/>
          </p:cNvPr>
          <p:cNvSpPr/>
          <p:nvPr/>
        </p:nvSpPr>
        <p:spPr bwMode="auto">
          <a:xfrm>
            <a:off x="4356100" y="6092825"/>
            <a:ext cx="431800" cy="360363"/>
          </a:xfrm>
          <a:prstGeom prst="actionButtonReturn">
            <a:avLst/>
          </a:prstGeom>
          <a:solidFill>
            <a:schemeClr val="bg1">
              <a:lumMod val="85000"/>
              <a:alpha val="65000"/>
            </a:schemeClr>
          </a:solidFill>
          <a:ln w="9525" algn="ctr">
            <a:solidFill>
              <a:srgbClr val="885E6A"/>
            </a:solidFill>
            <a:round/>
            <a:headEnd/>
            <a:tailEnd/>
          </a:ln>
        </p:spPr>
        <p:txBody>
          <a:bodyPr/>
          <a:lstStyle/>
          <a:p>
            <a:pPr defTabSz="914400" fontAlgn="base">
              <a:spcBef>
                <a:spcPct val="0"/>
              </a:spcBef>
              <a:spcAft>
                <a:spcPct val="0"/>
              </a:spcAft>
              <a:defRPr/>
            </a:pPr>
            <a:endParaRPr lang="es-MX">
              <a:solidFill>
                <a:srgbClr val="000000"/>
              </a:solidFill>
            </a:endParaRPr>
          </a:p>
        </p:txBody>
      </p:sp>
    </p:spTree>
    <p:extLst>
      <p:ext uri="{BB962C8B-B14F-4D97-AF65-F5344CB8AC3E}">
        <p14:creationId xmlns:p14="http://schemas.microsoft.com/office/powerpoint/2010/main" val="277230374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4"/>
          <p:cNvSpPr txBox="1">
            <a:spLocks noChangeArrowheads="1"/>
          </p:cNvSpPr>
          <p:nvPr/>
        </p:nvSpPr>
        <p:spPr bwMode="auto">
          <a:xfrm>
            <a:off x="2303463" y="0"/>
            <a:ext cx="684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ES" altLang="es-MX" sz="2000" b="1" smtClean="0">
                <a:solidFill>
                  <a:srgbClr val="FFFFFF"/>
                </a:solidFill>
              </a:rPr>
              <a:t>Principio de </a:t>
            </a:r>
            <a:r>
              <a:rPr lang="es-ES" altLang="es-MX" sz="2000" b="1" i="1" smtClean="0">
                <a:solidFill>
                  <a:srgbClr val="FFFFFF"/>
                </a:solidFill>
              </a:rPr>
              <a:t>non bis in idem</a:t>
            </a:r>
          </a:p>
        </p:txBody>
      </p:sp>
      <p:graphicFrame>
        <p:nvGraphicFramePr>
          <p:cNvPr id="9" name="Group 2"/>
          <p:cNvGraphicFramePr>
            <a:graphicFrameLocks/>
          </p:cNvGraphicFramePr>
          <p:nvPr/>
        </p:nvGraphicFramePr>
        <p:xfrm>
          <a:off x="395288" y="981075"/>
          <a:ext cx="8353425" cy="4983336"/>
        </p:xfrm>
        <a:graphic>
          <a:graphicData uri="http://schemas.openxmlformats.org/drawingml/2006/table">
            <a:tbl>
              <a:tblPr>
                <a:tableStyleId>{00A15C55-8517-42AA-B614-E9B94910E393}</a:tableStyleId>
              </a:tblPr>
              <a:tblGrid>
                <a:gridCol w="2880491">
                  <a:extLst>
                    <a:ext uri="{9D8B030D-6E8A-4147-A177-3AD203B41FA5}">
                      <a16:colId xmlns:a16="http://schemas.microsoft.com/office/drawing/2014/main" val="20000"/>
                    </a:ext>
                  </a:extLst>
                </a:gridCol>
                <a:gridCol w="5472934">
                  <a:extLst>
                    <a:ext uri="{9D8B030D-6E8A-4147-A177-3AD203B41FA5}">
                      <a16:colId xmlns:a16="http://schemas.microsoft.com/office/drawing/2014/main" val="20001"/>
                    </a:ext>
                  </a:extLst>
                </a:gridCol>
              </a:tblGrid>
              <a:tr h="639989">
                <a:tc gridSpan="2">
                  <a:txBody>
                    <a:bodyPr/>
                    <a:lstStyle/>
                    <a:p>
                      <a:pPr algn="just" eaLnBrk="1" hangingPunct="1">
                        <a:defRPr/>
                      </a:pPr>
                      <a:r>
                        <a:rPr lang="es-MX" sz="1800" dirty="0" smtClean="0"/>
                        <a:t>Nadie puede ser juzgado </a:t>
                      </a:r>
                      <a:r>
                        <a:rPr lang="es-MX" sz="1800" b="1" dirty="0" smtClean="0"/>
                        <a:t>dos veces por el mismo delito</a:t>
                      </a:r>
                      <a:r>
                        <a:rPr lang="es-MX" sz="1800" dirty="0" smtClean="0"/>
                        <a:t>, ya sea que en el juicio se le absuelva o se le condene.</a:t>
                      </a:r>
                      <a:endParaRPr lang="es-ES" sz="1800" dirty="0">
                        <a:effectLst>
                          <a:outerShdw blurRad="38100" dist="38100" dir="2700000" algn="tl">
                            <a:srgbClr val="C0C0C0"/>
                          </a:outerShdw>
                        </a:effectLst>
                      </a:endParaRPr>
                    </a:p>
                  </a:txBody>
                  <a:tcPr marL="91445" marR="91445" marT="45684" marB="45684" anchor="ctr" horzOverflow="overflow"/>
                </a:tc>
                <a:tc hMerge="1">
                  <a:txBody>
                    <a:bodyPr/>
                    <a:lstStyle/>
                    <a:p>
                      <a:pPr algn="just" eaLnBrk="1" hangingPunct="1">
                        <a:defRPr/>
                      </a:pPr>
                      <a:endParaRPr lang="es-ES" sz="1600" dirty="0">
                        <a:effectLst/>
                      </a:endParaRPr>
                    </a:p>
                  </a:txBody>
                  <a:tcPr anchor="ctr" horzOverflow="overflow"/>
                </a:tc>
                <a:extLst>
                  <a:ext uri="{0D108BD9-81ED-4DB2-BD59-A6C34878D82A}">
                    <a16:rowId xmlns:a16="http://schemas.microsoft.com/office/drawing/2014/main" val="10000"/>
                  </a:ext>
                </a:extLst>
              </a:tr>
              <a:tr h="1726842">
                <a:tc>
                  <a:txBody>
                    <a:bodyPr/>
                    <a:lstStyle/>
                    <a:p>
                      <a:pPr algn="l" eaLnBrk="1" hangingPunct="1"/>
                      <a:r>
                        <a:rPr lang="es-MX" sz="1600" b="1" dirty="0" smtClean="0">
                          <a:solidFill>
                            <a:schemeClr val="tx1"/>
                          </a:solidFill>
                        </a:rPr>
                        <a:t>Vertiente material.</a:t>
                      </a:r>
                      <a:r>
                        <a:rPr lang="es-MX" sz="1600" dirty="0" smtClean="0">
                          <a:solidFill>
                            <a:schemeClr val="tx1"/>
                          </a:solidFill>
                        </a:rPr>
                        <a:t> Es</a:t>
                      </a:r>
                      <a:r>
                        <a:rPr lang="es-MX" sz="1600" dirty="0" smtClean="0"/>
                        <a:t> la garantía, para quien comete un acto ilícito, de que no podrá ser sancionado dos veces por el mismo hecho.</a:t>
                      </a:r>
                      <a:endParaRPr lang="es-MX" sz="1600" dirty="0"/>
                    </a:p>
                  </a:txBody>
                  <a:tcPr marL="91445" marR="91445" marT="45684" marB="45684" anchor="ctr" horzOverflow="overflow"/>
                </a:tc>
                <a:tc rowSpan="2">
                  <a:txBody>
                    <a:bodyPr/>
                    <a:lstStyle/>
                    <a:p>
                      <a:pPr algn="just" eaLnBrk="1" hangingPunct="1">
                        <a:buFont typeface="Arial" pitchFamily="34" charset="0"/>
                        <a:buChar char="•"/>
                      </a:pPr>
                      <a:r>
                        <a:rPr lang="es-MX" sz="1600" dirty="0" smtClean="0"/>
                        <a:t>En mayo de 2006, al resolverse una controversia administrativa disciplinaria en la que se le impusieron diversas sanciones a un trabajador, por indebido ejercicio del presupuesto, se estimó violada la prohibición </a:t>
                      </a:r>
                      <a:r>
                        <a:rPr lang="es-MX" sz="1600" i="1" dirty="0" smtClean="0"/>
                        <a:t>non bis in </a:t>
                      </a:r>
                      <a:r>
                        <a:rPr lang="es-MX" sz="1600" i="1" dirty="0" err="1" smtClean="0"/>
                        <a:t>idem</a:t>
                      </a:r>
                      <a:r>
                        <a:rPr lang="es-MX" sz="1600" dirty="0" smtClean="0"/>
                        <a:t>, porque los preceptos que tipificaban las distintas infracciones guardaban identidad con el mismo bien jurídico tutelado.</a:t>
                      </a:r>
                    </a:p>
                    <a:p>
                      <a:pPr algn="just" eaLnBrk="1" hangingPunct="1">
                        <a:buFont typeface="Arial" pitchFamily="34" charset="0"/>
                        <a:buChar char="•"/>
                      </a:pPr>
                      <a:endParaRPr lang="es-MX" sz="700" dirty="0" smtClean="0"/>
                    </a:p>
                    <a:p>
                      <a:pPr algn="just" eaLnBrk="1" hangingPunct="1">
                        <a:buFont typeface="Arial" pitchFamily="34" charset="0"/>
                        <a:buChar char="•"/>
                      </a:pPr>
                      <a:r>
                        <a:rPr lang="es-MX" sz="1600" dirty="0" smtClean="0"/>
                        <a:t>Se argumentó que, aunque pudieran constituir infracciones independientes (tomadas en lo individual), se encontraban vinculadas por </a:t>
                      </a:r>
                      <a:r>
                        <a:rPr lang="es-MX" sz="1600" b="1" dirty="0" smtClean="0"/>
                        <a:t>afectar un mismo objeto y lesionar o poner en riesgo el mismo bien jurídico</a:t>
                      </a:r>
                      <a:r>
                        <a:rPr lang="es-MX" sz="1600" dirty="0" smtClean="0"/>
                        <a:t>, entonces esos distintos hechos no deben apreciarse de manera individual e independiente, sino relacionarse entre sí, como elementos constitutivos de una infracción de mayor entidad o de naturaleza compleja, y así deben ser ponderadas en este caso.  </a:t>
                      </a:r>
                    </a:p>
                    <a:p>
                      <a:pPr algn="just" eaLnBrk="1" hangingPunct="1"/>
                      <a:r>
                        <a:rPr lang="es-MX" sz="1600" dirty="0" smtClean="0"/>
                        <a:t>                                  </a:t>
                      </a:r>
                      <a:endParaRPr lang="es-MX" sz="1600" dirty="0"/>
                    </a:p>
                  </a:txBody>
                  <a:tcPr marL="91445" marR="91445" marT="45684" marB="45684" anchor="ctr" horzOverflow="overflow"/>
                </a:tc>
                <a:extLst>
                  <a:ext uri="{0D108BD9-81ED-4DB2-BD59-A6C34878D82A}">
                    <a16:rowId xmlns:a16="http://schemas.microsoft.com/office/drawing/2014/main" val="10001"/>
                  </a:ext>
                </a:extLst>
              </a:tr>
              <a:tr h="2616332">
                <a:tc>
                  <a:txBody>
                    <a:bodyPr/>
                    <a:lstStyle/>
                    <a:p>
                      <a:pPr algn="l" eaLnBrk="1" hangingPunct="1"/>
                      <a:r>
                        <a:rPr lang="es-MX" sz="1600" b="1" dirty="0" smtClean="0">
                          <a:solidFill>
                            <a:schemeClr val="tx1"/>
                          </a:solidFill>
                        </a:rPr>
                        <a:t>Aspecto procesal</a:t>
                      </a:r>
                      <a:r>
                        <a:rPr lang="es-MX" sz="1600" dirty="0" smtClean="0">
                          <a:solidFill>
                            <a:schemeClr val="tx1"/>
                          </a:solidFill>
                        </a:rPr>
                        <a:t>. U</a:t>
                      </a:r>
                      <a:r>
                        <a:rPr lang="es-MX" sz="1600" dirty="0" smtClean="0"/>
                        <a:t>n mismo hecho no podrá ser objeto de dos procesos distintos.</a:t>
                      </a:r>
                    </a:p>
                  </a:txBody>
                  <a:tcPr marL="91445" marR="91445" marT="45684" marB="45684" anchor="ctr" horzOverflow="overflow"/>
                </a:tc>
                <a:tc vMerge="1">
                  <a:txBody>
                    <a:bodyPr/>
                    <a:lstStyle/>
                    <a:p>
                      <a:endParaRPr lang="es-MX"/>
                    </a:p>
                  </a:txBody>
                  <a:tcPr/>
                </a:tc>
                <a:extLst>
                  <a:ext uri="{0D108BD9-81ED-4DB2-BD59-A6C34878D82A}">
                    <a16:rowId xmlns:a16="http://schemas.microsoft.com/office/drawing/2014/main" val="10002"/>
                  </a:ext>
                </a:extLst>
              </a:tr>
            </a:tbl>
          </a:graphicData>
        </a:graphic>
      </p:graphicFrame>
      <p:sp>
        <p:nvSpPr>
          <p:cNvPr id="69647" name="9 CuadroTexto"/>
          <p:cNvSpPr txBox="1">
            <a:spLocks noChangeArrowheads="1"/>
          </p:cNvSpPr>
          <p:nvPr/>
        </p:nvSpPr>
        <p:spPr bwMode="auto">
          <a:xfrm>
            <a:off x="1187450" y="5589588"/>
            <a:ext cx="2016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Daniel E. Maljar, 2004</a:t>
            </a:r>
          </a:p>
        </p:txBody>
      </p:sp>
      <p:sp>
        <p:nvSpPr>
          <p:cNvPr id="69648" name="11 CuadroTexto"/>
          <p:cNvSpPr txBox="1">
            <a:spLocks noChangeArrowheads="1"/>
          </p:cNvSpPr>
          <p:nvPr/>
        </p:nvSpPr>
        <p:spPr bwMode="auto">
          <a:xfrm>
            <a:off x="6156325" y="1341438"/>
            <a:ext cx="2447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ES" altLang="es-MX" sz="1200" i="1" smtClean="0">
                <a:solidFill>
                  <a:srgbClr val="000000"/>
                </a:solidFill>
              </a:rPr>
              <a:t>Artículo 23 constitucional</a:t>
            </a:r>
            <a:endParaRPr lang="es-MX" altLang="es-MX" sz="1200" i="1" smtClean="0">
              <a:solidFill>
                <a:srgbClr val="000000"/>
              </a:solidFill>
            </a:endParaRPr>
          </a:p>
        </p:txBody>
      </p:sp>
      <p:sp>
        <p:nvSpPr>
          <p:cNvPr id="69649" name="12 CuadroTexto"/>
          <p:cNvSpPr txBox="1">
            <a:spLocks noChangeArrowheads="1"/>
          </p:cNvSpPr>
          <p:nvPr/>
        </p:nvSpPr>
        <p:spPr bwMode="auto">
          <a:xfrm>
            <a:off x="6732588" y="5589588"/>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CLT-009/2005</a:t>
            </a:r>
            <a:endParaRPr lang="es-ES" altLang="es-MX" sz="1200" i="1" smtClean="0">
              <a:solidFill>
                <a:srgbClr val="000000"/>
              </a:solidFill>
            </a:endParaRPr>
          </a:p>
        </p:txBody>
      </p:sp>
      <p:sp>
        <p:nvSpPr>
          <p:cNvPr id="8" name="7 Botón de acción: Volver">
            <a:hlinkClick r:id="rId2" action="ppaction://hlinksldjump" highlightClick="1"/>
          </p:cNvPr>
          <p:cNvSpPr/>
          <p:nvPr/>
        </p:nvSpPr>
        <p:spPr bwMode="auto">
          <a:xfrm>
            <a:off x="4356100" y="6092825"/>
            <a:ext cx="431800" cy="360363"/>
          </a:xfrm>
          <a:prstGeom prst="actionButtonReturn">
            <a:avLst/>
          </a:prstGeom>
          <a:solidFill>
            <a:schemeClr val="bg1">
              <a:lumMod val="85000"/>
              <a:alpha val="65000"/>
            </a:schemeClr>
          </a:solidFill>
          <a:ln w="9525" algn="ctr">
            <a:solidFill>
              <a:srgbClr val="885E6A"/>
            </a:solidFill>
            <a:round/>
            <a:headEnd/>
            <a:tailEnd/>
          </a:ln>
        </p:spPr>
        <p:txBody>
          <a:bodyPr/>
          <a:lstStyle/>
          <a:p>
            <a:pPr defTabSz="914400" fontAlgn="base">
              <a:spcBef>
                <a:spcPct val="0"/>
              </a:spcBef>
              <a:spcAft>
                <a:spcPct val="0"/>
              </a:spcAft>
              <a:defRPr/>
            </a:pPr>
            <a:endParaRPr lang="es-MX">
              <a:solidFill>
                <a:srgbClr val="000000"/>
              </a:solidFill>
            </a:endParaRPr>
          </a:p>
        </p:txBody>
      </p:sp>
    </p:spTree>
    <p:extLst>
      <p:ext uri="{BB962C8B-B14F-4D97-AF65-F5344CB8AC3E}">
        <p14:creationId xmlns:p14="http://schemas.microsoft.com/office/powerpoint/2010/main" val="214066752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4"/>
          <p:cNvSpPr>
            <a:spLocks noChangeArrowheads="1"/>
          </p:cNvSpPr>
          <p:nvPr/>
        </p:nvSpPr>
        <p:spPr bwMode="auto">
          <a:xfrm rot="-5400000">
            <a:off x="1582738" y="1608138"/>
            <a:ext cx="431800" cy="215900"/>
          </a:xfrm>
          <a:prstGeom prst="downArrow">
            <a:avLst>
              <a:gd name="adj1" fmla="val 50000"/>
              <a:gd name="adj2" fmla="val 25000"/>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s-MX">
              <a:solidFill>
                <a:srgbClr val="000000"/>
              </a:solidFill>
            </a:endParaRPr>
          </a:p>
        </p:txBody>
      </p:sp>
      <p:sp>
        <p:nvSpPr>
          <p:cNvPr id="70659" name="Text Box 3"/>
          <p:cNvSpPr txBox="1">
            <a:spLocks noChangeArrowheads="1"/>
          </p:cNvSpPr>
          <p:nvPr/>
        </p:nvSpPr>
        <p:spPr bwMode="auto">
          <a:xfrm>
            <a:off x="2806700" y="0"/>
            <a:ext cx="633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MX" altLang="es-MX" sz="2000" b="1" smtClean="0">
                <a:solidFill>
                  <a:srgbClr val="FFFFFF"/>
                </a:solidFill>
              </a:rPr>
              <a:t>Medidas cautelares (1 de 2)</a:t>
            </a:r>
            <a:endParaRPr lang="es-ES" altLang="es-MX" sz="2000" b="1" smtClean="0">
              <a:solidFill>
                <a:srgbClr val="FFFFFF"/>
              </a:solidFill>
            </a:endParaRPr>
          </a:p>
        </p:txBody>
      </p:sp>
      <p:sp>
        <p:nvSpPr>
          <p:cNvPr id="70660" name="AutoShape 4"/>
          <p:cNvSpPr>
            <a:spLocks noChangeArrowheads="1"/>
          </p:cNvSpPr>
          <p:nvPr/>
        </p:nvSpPr>
        <p:spPr bwMode="auto">
          <a:xfrm>
            <a:off x="2051050" y="979488"/>
            <a:ext cx="6697663" cy="1258887"/>
          </a:xfrm>
          <a:prstGeom prst="roundRect">
            <a:avLst>
              <a:gd name="adj" fmla="val 16667"/>
            </a:avLst>
          </a:prstGeom>
          <a:noFill/>
          <a:ln w="25400" algn="ctr">
            <a:solidFill>
              <a:srgbClr val="4D4D4D"/>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just" defTabSz="914400" fontAlgn="base">
              <a:spcBef>
                <a:spcPct val="50000"/>
              </a:spcBef>
              <a:spcAft>
                <a:spcPct val="0"/>
              </a:spcAft>
            </a:pPr>
            <a:r>
              <a:rPr lang="es-ES" altLang="es-MX" sz="1700" smtClean="0">
                <a:solidFill>
                  <a:srgbClr val="000000"/>
                </a:solidFill>
              </a:rPr>
              <a:t>Suspender los actos o hechos, evitar la producción de daños irreparables, la afectación de los principios que rigen los procesos electorales o la vulneración de los bienes jurídicos tutelados por la ley electoral.</a:t>
            </a:r>
            <a:endParaRPr lang="es-ES" altLang="es-MX" sz="1700" smtClean="0">
              <a:solidFill>
                <a:srgbClr val="000000"/>
              </a:solidFill>
              <a:cs typeface="Arial" charset="0"/>
            </a:endParaRPr>
          </a:p>
        </p:txBody>
      </p:sp>
      <p:sp>
        <p:nvSpPr>
          <p:cNvPr id="70661" name="Text Box 5"/>
          <p:cNvSpPr txBox="1">
            <a:spLocks noChangeArrowheads="1"/>
          </p:cNvSpPr>
          <p:nvPr/>
        </p:nvSpPr>
        <p:spPr bwMode="auto">
          <a:xfrm>
            <a:off x="179388" y="1519238"/>
            <a:ext cx="1511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50000"/>
              </a:spcBef>
              <a:spcAft>
                <a:spcPct val="0"/>
              </a:spcAft>
            </a:pPr>
            <a:r>
              <a:rPr lang="es-MX" altLang="es-MX" sz="2000" b="1" dirty="0" smtClean="0">
                <a:solidFill>
                  <a:srgbClr val="24533A"/>
                </a:solidFill>
              </a:rPr>
              <a:t>Finalidad </a:t>
            </a:r>
            <a:endParaRPr lang="es-ES" altLang="es-MX" sz="2000" b="1" dirty="0" smtClean="0">
              <a:solidFill>
                <a:srgbClr val="24533A"/>
              </a:solidFill>
            </a:endParaRPr>
          </a:p>
        </p:txBody>
      </p:sp>
      <p:sp>
        <p:nvSpPr>
          <p:cNvPr id="7" name="6 Pentágono"/>
          <p:cNvSpPr/>
          <p:nvPr/>
        </p:nvSpPr>
        <p:spPr>
          <a:xfrm>
            <a:off x="285750" y="3716338"/>
            <a:ext cx="1982788" cy="1152525"/>
          </a:xfrm>
          <a:prstGeom prst="homePlate">
            <a:avLst/>
          </a:prstGeom>
          <a:solidFill>
            <a:schemeClr val="bg1">
              <a:lumMod val="95000"/>
            </a:schemeClr>
          </a:solidFill>
          <a:ln>
            <a:solidFill>
              <a:srgbClr val="2453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base">
              <a:spcBef>
                <a:spcPct val="0"/>
              </a:spcBef>
              <a:spcAft>
                <a:spcPct val="0"/>
              </a:spcAft>
              <a:defRPr/>
            </a:pPr>
            <a:r>
              <a:rPr lang="es-MX" dirty="0">
                <a:solidFill>
                  <a:srgbClr val="24533A"/>
                </a:solidFill>
                <a:cs typeface="Arial" charset="0"/>
              </a:rPr>
              <a:t>Se aplicarán cuando se presuma la violación de:</a:t>
            </a:r>
            <a:endParaRPr lang="es-ES" dirty="0">
              <a:solidFill>
                <a:srgbClr val="24533A"/>
              </a:solidFill>
              <a:cs typeface="Arial" charset="0"/>
            </a:endParaRPr>
          </a:p>
        </p:txBody>
      </p:sp>
      <p:sp>
        <p:nvSpPr>
          <p:cNvPr id="70663" name="8 CuadroTexto"/>
          <p:cNvSpPr txBox="1">
            <a:spLocks noChangeArrowheads="1"/>
          </p:cNvSpPr>
          <p:nvPr/>
        </p:nvSpPr>
        <p:spPr bwMode="auto">
          <a:xfrm>
            <a:off x="2857500" y="2857500"/>
            <a:ext cx="5832475"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defTabSz="914400" eaLnBrk="1" fontAlgn="base" hangingPunct="1">
              <a:spcBef>
                <a:spcPts val="1200"/>
              </a:spcBef>
              <a:spcAft>
                <a:spcPct val="0"/>
              </a:spcAft>
              <a:buClr>
                <a:srgbClr val="560730"/>
              </a:buClr>
              <a:buSzPct val="130000"/>
              <a:buFont typeface="Wingdings" pitchFamily="2" charset="2"/>
              <a:buChar char="§"/>
            </a:pPr>
            <a:r>
              <a:rPr lang="es-MX" altLang="es-MX" sz="1700" smtClean="0">
                <a:solidFill>
                  <a:srgbClr val="000000"/>
                </a:solidFill>
                <a:cs typeface="Arial" charset="0"/>
              </a:rPr>
              <a:t>El derecho al uso de los medios de comunicación social, así como de la</a:t>
            </a:r>
            <a:r>
              <a:rPr lang="es-ES_tradnl" altLang="es-MX" sz="1700" smtClean="0">
                <a:solidFill>
                  <a:srgbClr val="000000"/>
                </a:solidFill>
                <a:cs typeface="Arial" charset="0"/>
              </a:rPr>
              <a:t>s condiciones para la difusión de propaganda por servidores públicos de cualquiera de los tres órdenes de gobierno.</a:t>
            </a:r>
          </a:p>
          <a:p>
            <a:pPr algn="just" defTabSz="914400" eaLnBrk="1" fontAlgn="base" hangingPunct="1">
              <a:spcBef>
                <a:spcPts val="1200"/>
              </a:spcBef>
              <a:spcAft>
                <a:spcPct val="0"/>
              </a:spcAft>
              <a:buClr>
                <a:srgbClr val="560730"/>
              </a:buClr>
              <a:buSzPct val="130000"/>
              <a:buFont typeface="Wingdings" pitchFamily="2" charset="2"/>
              <a:buChar char="§"/>
            </a:pPr>
            <a:r>
              <a:rPr lang="es-ES_tradnl" altLang="es-MX" sz="1700" smtClean="0">
                <a:solidFill>
                  <a:srgbClr val="000000"/>
                </a:solidFill>
                <a:cs typeface="Arial" charset="0"/>
              </a:rPr>
              <a:t>La prohibición a los partidos políticos de realizar actos anticipados de precampaña o campaña.</a:t>
            </a:r>
          </a:p>
          <a:p>
            <a:pPr algn="just" defTabSz="914400" eaLnBrk="1" fontAlgn="base" hangingPunct="1">
              <a:spcBef>
                <a:spcPts val="1200"/>
              </a:spcBef>
              <a:spcAft>
                <a:spcPct val="0"/>
              </a:spcAft>
              <a:buClr>
                <a:srgbClr val="560730"/>
              </a:buClr>
              <a:buSzPct val="130000"/>
              <a:buFont typeface="Wingdings" pitchFamily="2" charset="2"/>
              <a:buChar char="§"/>
            </a:pPr>
            <a:r>
              <a:rPr lang="es-ES_tradnl" altLang="es-MX" sz="1700" smtClean="0">
                <a:solidFill>
                  <a:srgbClr val="000000"/>
                </a:solidFill>
                <a:cs typeface="Arial" charset="0"/>
              </a:rPr>
              <a:t>Las conductas que realicen los concesionarios o  de radio y televisión, que impliquen la venta de tiempo de transmisión, difusión de propaganda política o electoral.</a:t>
            </a:r>
            <a:endParaRPr lang="es-ES" altLang="es-MX" sz="1700" smtClean="0">
              <a:solidFill>
                <a:srgbClr val="000000"/>
              </a:solidFill>
              <a:cs typeface="Arial" charset="0"/>
            </a:endParaRPr>
          </a:p>
        </p:txBody>
      </p:sp>
      <p:sp>
        <p:nvSpPr>
          <p:cNvPr id="11" name="AutoShape 8"/>
          <p:cNvSpPr>
            <a:spLocks/>
          </p:cNvSpPr>
          <p:nvPr/>
        </p:nvSpPr>
        <p:spPr bwMode="auto">
          <a:xfrm>
            <a:off x="2411413" y="2420938"/>
            <a:ext cx="360362" cy="3744912"/>
          </a:xfrm>
          <a:prstGeom prst="leftBrace">
            <a:avLst>
              <a:gd name="adj1" fmla="val 73690"/>
              <a:gd name="adj2" fmla="val 50000"/>
            </a:avLst>
          </a:prstGeom>
          <a:noFill/>
          <a:ln w="25400">
            <a:solidFill>
              <a:srgbClr val="24533A"/>
            </a:solidFill>
          </a:ln>
        </p:spPr>
        <p:style>
          <a:lnRef idx="1">
            <a:schemeClr val="accent1"/>
          </a:lnRef>
          <a:fillRef idx="0">
            <a:schemeClr val="accent1"/>
          </a:fillRef>
          <a:effectRef idx="0">
            <a:schemeClr val="accent1"/>
          </a:effectRef>
          <a:fontRef idx="minor">
            <a:schemeClr val="tx1"/>
          </a:fontRef>
        </p:style>
        <p:txBody>
          <a:bodyPr anchor="ctr"/>
          <a:lstStyle/>
          <a:p>
            <a:pPr defTabSz="914400" fontAlgn="base">
              <a:spcBef>
                <a:spcPct val="0"/>
              </a:spcBef>
              <a:spcAft>
                <a:spcPct val="0"/>
              </a:spcAft>
              <a:defRPr/>
            </a:pPr>
            <a:endParaRPr lang="es-MX" dirty="0">
              <a:solidFill>
                <a:srgbClr val="000000"/>
              </a:solidFill>
            </a:endParaRPr>
          </a:p>
        </p:txBody>
      </p:sp>
      <p:sp>
        <p:nvSpPr>
          <p:cNvPr id="70665" name="8 CuadroTexto"/>
          <p:cNvSpPr txBox="1">
            <a:spLocks noChangeArrowheads="1"/>
          </p:cNvSpPr>
          <p:nvPr/>
        </p:nvSpPr>
        <p:spPr bwMode="auto">
          <a:xfrm>
            <a:off x="2555875" y="6165850"/>
            <a:ext cx="56165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Artículos 468.4 de la Lgipe y 17 del Reglamento de Quejas y Denuncias </a:t>
            </a:r>
          </a:p>
        </p:txBody>
      </p:sp>
      <p:sp>
        <p:nvSpPr>
          <p:cNvPr id="10" name="9 Botón de acción: Hacia delante o Siguiente">
            <a:hlinkClick r:id="rId3" action="ppaction://hlinksldjump" highlightClick="1"/>
          </p:cNvPr>
          <p:cNvSpPr/>
          <p:nvPr/>
        </p:nvSpPr>
        <p:spPr>
          <a:xfrm>
            <a:off x="785813" y="5929313"/>
            <a:ext cx="642937" cy="428625"/>
          </a:xfrm>
          <a:prstGeom prst="actionButtonForwardNex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s-MX">
              <a:solidFill>
                <a:srgbClr val="FFFFFF"/>
              </a:solidFill>
            </a:endParaRPr>
          </a:p>
        </p:txBody>
      </p:sp>
    </p:spTree>
    <p:extLst>
      <p:ext uri="{BB962C8B-B14F-4D97-AF65-F5344CB8AC3E}">
        <p14:creationId xmlns:p14="http://schemas.microsoft.com/office/powerpoint/2010/main" val="37407585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0"/>
          <p:cNvSpPr>
            <a:spLocks noChangeArrowheads="1"/>
          </p:cNvSpPr>
          <p:nvPr/>
        </p:nvSpPr>
        <p:spPr bwMode="auto">
          <a:xfrm rot="10800000" flipV="1">
            <a:off x="179388" y="4378325"/>
            <a:ext cx="8713787" cy="1138238"/>
          </a:xfrm>
          <a:prstGeom prst="rect">
            <a:avLst/>
          </a:prstGeom>
          <a:solidFill>
            <a:srgbClr val="F2F2F2"/>
          </a:solidFill>
          <a:ln w="25400" algn="ctr">
            <a:solidFill>
              <a:srgbClr val="008040"/>
            </a:solidFill>
            <a:miter lim="800000"/>
            <a:headEnd/>
            <a:tailEnd/>
          </a:ln>
        </p:spPr>
        <p:txBody>
          <a:bodyPr anchor="ctr"/>
          <a:lstStyle/>
          <a:p>
            <a:pPr algn="just" defTabSz="914400" fontAlgn="base">
              <a:spcBef>
                <a:spcPct val="0"/>
              </a:spcBef>
              <a:spcAft>
                <a:spcPct val="0"/>
              </a:spcAft>
            </a:pPr>
            <a:endParaRPr lang="es-MX" altLang="es-MX" sz="1600" dirty="0" smtClean="0">
              <a:solidFill>
                <a:srgbClr val="000000"/>
              </a:solidFill>
              <a:cs typeface="Arial" charset="0"/>
            </a:endParaRPr>
          </a:p>
          <a:p>
            <a:pPr algn="just" defTabSz="914400" fontAlgn="base">
              <a:spcBef>
                <a:spcPct val="0"/>
              </a:spcBef>
              <a:spcAft>
                <a:spcPct val="0"/>
              </a:spcAft>
            </a:pPr>
            <a:r>
              <a:rPr lang="es-MX" altLang="es-MX" sz="1600" dirty="0" smtClean="0">
                <a:solidFill>
                  <a:srgbClr val="000000"/>
                </a:solidFill>
                <a:cs typeface="Arial" charset="0"/>
              </a:rPr>
              <a:t>El acuerdo podrá </a:t>
            </a:r>
            <a:r>
              <a:rPr lang="es-MX" altLang="es-MX" sz="1600" b="1" dirty="0" smtClean="0">
                <a:solidFill>
                  <a:srgbClr val="000000"/>
                </a:solidFill>
                <a:cs typeface="Arial" charset="0"/>
              </a:rPr>
              <a:t>ordenar al denunciado que retire la propaganda en un plazo no mayor de 24 horas. </a:t>
            </a:r>
            <a:r>
              <a:rPr lang="es-MX" altLang="es-MX" sz="1600" dirty="0" smtClean="0">
                <a:solidFill>
                  <a:srgbClr val="000000"/>
                </a:solidFill>
                <a:cs typeface="Arial" charset="0"/>
              </a:rPr>
              <a:t>Para el caso de propaganda transmitida en radio y televisión, la Comisión ordenará a las concesionarias, así como a los partidos políticos que correspondan, la suspensión inmediata de su difusión. </a:t>
            </a:r>
          </a:p>
          <a:p>
            <a:pPr algn="just" defTabSz="914400" fontAlgn="base">
              <a:spcBef>
                <a:spcPct val="0"/>
              </a:spcBef>
              <a:spcAft>
                <a:spcPct val="0"/>
              </a:spcAft>
            </a:pPr>
            <a:endParaRPr lang="es-ES" altLang="es-MX" sz="1600" dirty="0" smtClean="0">
              <a:solidFill>
                <a:srgbClr val="000000"/>
              </a:solidFill>
              <a:cs typeface="Arial" charset="0"/>
            </a:endParaRPr>
          </a:p>
        </p:txBody>
      </p:sp>
      <p:sp>
        <p:nvSpPr>
          <p:cNvPr id="71683" name="5 Rectángulo redondeado"/>
          <p:cNvSpPr>
            <a:spLocks noChangeArrowheads="1"/>
          </p:cNvSpPr>
          <p:nvPr/>
        </p:nvSpPr>
        <p:spPr bwMode="auto">
          <a:xfrm>
            <a:off x="2700338" y="890588"/>
            <a:ext cx="6108700" cy="2366962"/>
          </a:xfrm>
          <a:prstGeom prst="roundRect">
            <a:avLst>
              <a:gd name="adj" fmla="val 16667"/>
            </a:avLst>
          </a:prstGeom>
          <a:noFill/>
          <a:ln w="22225" algn="ctr">
            <a:solidFill>
              <a:srgbClr val="24533A"/>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marL="182563" indent="-182563" algn="just" defTabSz="914400" fontAlgn="base">
              <a:spcBef>
                <a:spcPts val="600"/>
              </a:spcBef>
              <a:spcAft>
                <a:spcPct val="0"/>
              </a:spcAft>
              <a:buClr>
                <a:srgbClr val="560730"/>
              </a:buClr>
              <a:buSzPct val="130000"/>
              <a:buFont typeface="Wingdings" pitchFamily="2" charset="2"/>
              <a:buChar char="§"/>
            </a:pPr>
            <a:r>
              <a:rPr lang="es-MX" altLang="es-MX" sz="1600" smtClean="0">
                <a:solidFill>
                  <a:srgbClr val="000000"/>
                </a:solidFill>
                <a:cs typeface="Arial" charset="0"/>
              </a:rPr>
              <a:t>Las condiciones de las que depende su aplicación, por ejemplo: la existencia de un derecho y el temor fundado de que mientras se resuelve el procedimiento, desaparezcan las circunstancias que hagan posible la reparación del daño que se pudiera causar.</a:t>
            </a:r>
          </a:p>
          <a:p>
            <a:pPr marL="182563" indent="-182563" algn="just" defTabSz="914400" fontAlgn="base">
              <a:spcBef>
                <a:spcPts val="600"/>
              </a:spcBef>
              <a:spcAft>
                <a:spcPct val="0"/>
              </a:spcAft>
              <a:buClr>
                <a:srgbClr val="560730"/>
              </a:buClr>
              <a:buSzPct val="130000"/>
              <a:buFont typeface="Wingdings" pitchFamily="2" charset="2"/>
              <a:buChar char="§"/>
            </a:pPr>
            <a:r>
              <a:rPr lang="es-MX" altLang="es-MX" sz="1600" smtClean="0">
                <a:solidFill>
                  <a:srgbClr val="000000"/>
                </a:solidFill>
                <a:cs typeface="Arial" charset="0"/>
              </a:rPr>
              <a:t>Que justifiquen que la probable afectación se pueda reparar, y que la medida es razonable, adecuada y proporcional a la conducta ilícita.</a:t>
            </a:r>
            <a:endParaRPr lang="es-ES" altLang="es-MX" sz="1600" smtClean="0">
              <a:solidFill>
                <a:srgbClr val="000000"/>
              </a:solidFill>
              <a:cs typeface="Arial" charset="0"/>
            </a:endParaRPr>
          </a:p>
        </p:txBody>
      </p:sp>
      <p:sp>
        <p:nvSpPr>
          <p:cNvPr id="71684" name="7 Rectángulo redondeado"/>
          <p:cNvSpPr>
            <a:spLocks noChangeArrowheads="1"/>
          </p:cNvSpPr>
          <p:nvPr/>
        </p:nvSpPr>
        <p:spPr bwMode="auto">
          <a:xfrm>
            <a:off x="3563938" y="3340100"/>
            <a:ext cx="5245100" cy="987425"/>
          </a:xfrm>
          <a:prstGeom prst="roundRect">
            <a:avLst>
              <a:gd name="adj" fmla="val 16667"/>
            </a:avLst>
          </a:prstGeom>
          <a:noFill/>
          <a:ln w="22225" algn="ctr">
            <a:solidFill>
              <a:srgbClr val="24533A"/>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marL="182563" indent="-182563" defTabSz="914400" fontAlgn="base">
              <a:spcBef>
                <a:spcPts val="1200"/>
              </a:spcBef>
              <a:spcAft>
                <a:spcPct val="0"/>
              </a:spcAft>
              <a:buClr>
                <a:srgbClr val="560730"/>
              </a:buClr>
              <a:buSzPct val="130000"/>
              <a:buFont typeface="Wingdings" pitchFamily="2" charset="2"/>
              <a:buChar char="§"/>
            </a:pPr>
            <a:r>
              <a:rPr lang="es-MX" altLang="es-MX" sz="1400" smtClean="0">
                <a:solidFill>
                  <a:srgbClr val="000000"/>
                </a:solidFill>
                <a:cs typeface="Arial" charset="0"/>
              </a:rPr>
              <a:t>Ordenar la </a:t>
            </a:r>
            <a:r>
              <a:rPr lang="es-MX" altLang="es-MX" sz="1400" b="1" smtClean="0">
                <a:solidFill>
                  <a:srgbClr val="000000"/>
                </a:solidFill>
                <a:cs typeface="Arial" charset="0"/>
              </a:rPr>
              <a:t>suspensión de la transmisión </a:t>
            </a:r>
            <a:r>
              <a:rPr lang="es-MX" altLang="es-MX" sz="1400" smtClean="0">
                <a:solidFill>
                  <a:srgbClr val="000000"/>
                </a:solidFill>
                <a:cs typeface="Arial" charset="0"/>
              </a:rPr>
              <a:t>de promocionales de radio y televisión.</a:t>
            </a:r>
          </a:p>
          <a:p>
            <a:pPr marL="182563" indent="-182563" defTabSz="914400" fontAlgn="base">
              <a:spcBef>
                <a:spcPts val="1200"/>
              </a:spcBef>
              <a:spcAft>
                <a:spcPct val="0"/>
              </a:spcAft>
              <a:buClr>
                <a:srgbClr val="560730"/>
              </a:buClr>
              <a:buSzPct val="130000"/>
              <a:buFont typeface="Wingdings" pitchFamily="2" charset="2"/>
              <a:buChar char="§"/>
            </a:pPr>
            <a:r>
              <a:rPr lang="es-MX" altLang="es-MX" sz="1400" smtClean="0">
                <a:solidFill>
                  <a:srgbClr val="000000"/>
                </a:solidFill>
                <a:cs typeface="Arial" charset="0"/>
              </a:rPr>
              <a:t>Ordenar el </a:t>
            </a:r>
            <a:r>
              <a:rPr lang="es-MX" altLang="es-MX" sz="1400" b="1" smtClean="0">
                <a:solidFill>
                  <a:srgbClr val="000000"/>
                </a:solidFill>
                <a:cs typeface="Arial" charset="0"/>
              </a:rPr>
              <a:t>retiro de propaganda </a:t>
            </a:r>
            <a:r>
              <a:rPr lang="es-MX" altLang="es-MX" sz="1400" smtClean="0">
                <a:solidFill>
                  <a:srgbClr val="000000"/>
                </a:solidFill>
                <a:cs typeface="Arial" charset="0"/>
              </a:rPr>
              <a:t>contraria a la ley</a:t>
            </a:r>
            <a:r>
              <a:rPr lang="es-ES" altLang="es-MX" sz="1400" smtClean="0">
                <a:solidFill>
                  <a:srgbClr val="000000"/>
                </a:solidFill>
                <a:cs typeface="Arial" charset="0"/>
              </a:rPr>
              <a:t>.</a:t>
            </a:r>
          </a:p>
        </p:txBody>
      </p:sp>
      <p:sp>
        <p:nvSpPr>
          <p:cNvPr id="71685" name="8 CuadroTexto"/>
          <p:cNvSpPr txBox="1">
            <a:spLocks noChangeArrowheads="1"/>
          </p:cNvSpPr>
          <p:nvPr/>
        </p:nvSpPr>
        <p:spPr bwMode="auto">
          <a:xfrm>
            <a:off x="179388" y="1268413"/>
            <a:ext cx="2305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defTabSz="914400" eaLnBrk="1" fontAlgn="base" hangingPunct="1">
              <a:spcBef>
                <a:spcPct val="0"/>
              </a:spcBef>
              <a:spcAft>
                <a:spcPct val="0"/>
              </a:spcAft>
            </a:pPr>
            <a:r>
              <a:rPr lang="es-MX" altLang="es-MX" sz="1600" smtClean="0">
                <a:solidFill>
                  <a:srgbClr val="000000"/>
                </a:solidFill>
                <a:cs typeface="Arial" charset="0"/>
              </a:rPr>
              <a:t>En una evaluación preliminar, la autoridad deberá </a:t>
            </a:r>
            <a:r>
              <a:rPr lang="es-MX" altLang="es-MX" sz="1600" b="1" smtClean="0">
                <a:solidFill>
                  <a:srgbClr val="000000"/>
                </a:solidFill>
                <a:cs typeface="Arial" charset="0"/>
              </a:rPr>
              <a:t>fundar y motivar </a:t>
            </a:r>
            <a:r>
              <a:rPr lang="es-MX" altLang="es-MX" sz="1600" smtClean="0">
                <a:solidFill>
                  <a:srgbClr val="000000"/>
                </a:solidFill>
                <a:cs typeface="Arial" charset="0"/>
              </a:rPr>
              <a:t>las</a:t>
            </a:r>
            <a:r>
              <a:rPr lang="es-MX" altLang="es-MX" sz="1600" b="1" smtClean="0">
                <a:solidFill>
                  <a:srgbClr val="000000"/>
                </a:solidFill>
                <a:cs typeface="Arial" charset="0"/>
              </a:rPr>
              <a:t> medidas cautelares </a:t>
            </a:r>
            <a:r>
              <a:rPr lang="es-MX" altLang="es-MX" sz="1600" smtClean="0">
                <a:solidFill>
                  <a:srgbClr val="000000"/>
                </a:solidFill>
                <a:cs typeface="Arial" charset="0"/>
              </a:rPr>
              <a:t>considerando: </a:t>
            </a:r>
            <a:endParaRPr lang="es-ES" altLang="es-MX" sz="1600" smtClean="0">
              <a:solidFill>
                <a:srgbClr val="000000"/>
              </a:solidFill>
              <a:cs typeface="Arial" charset="0"/>
            </a:endParaRPr>
          </a:p>
        </p:txBody>
      </p:sp>
      <p:sp>
        <p:nvSpPr>
          <p:cNvPr id="71686" name="10 CuadroTexto"/>
          <p:cNvSpPr txBox="1">
            <a:spLocks noChangeArrowheads="1"/>
          </p:cNvSpPr>
          <p:nvPr/>
        </p:nvSpPr>
        <p:spPr bwMode="auto">
          <a:xfrm>
            <a:off x="144463" y="3429000"/>
            <a:ext cx="30591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s-MX" altLang="es-MX" sz="1600" smtClean="0">
                <a:solidFill>
                  <a:srgbClr val="000000"/>
                </a:solidFill>
                <a:cs typeface="Arial" charset="0"/>
              </a:rPr>
              <a:t>De este modo, la UTCE de la Secretaría Ejecutiva podrá proponer a la Comisión:</a:t>
            </a:r>
            <a:endParaRPr lang="es-ES" altLang="es-MX" sz="1600" smtClean="0">
              <a:solidFill>
                <a:srgbClr val="000000"/>
              </a:solidFill>
              <a:cs typeface="Arial" charset="0"/>
            </a:endParaRPr>
          </a:p>
        </p:txBody>
      </p:sp>
      <p:sp>
        <p:nvSpPr>
          <p:cNvPr id="71687" name="Text Box 9"/>
          <p:cNvSpPr txBox="1">
            <a:spLocks noChangeArrowheads="1"/>
          </p:cNvSpPr>
          <p:nvPr/>
        </p:nvSpPr>
        <p:spPr bwMode="auto">
          <a:xfrm>
            <a:off x="2806700" y="0"/>
            <a:ext cx="633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MX" altLang="es-MX" sz="2000" b="1" smtClean="0">
                <a:solidFill>
                  <a:srgbClr val="FFFFFF"/>
                </a:solidFill>
              </a:rPr>
              <a:t>Medidas cautelares (2 de 2)</a:t>
            </a:r>
            <a:endParaRPr lang="es-ES" altLang="es-MX" sz="2000" b="1" smtClean="0">
              <a:solidFill>
                <a:srgbClr val="FFFFFF"/>
              </a:solidFill>
            </a:endParaRPr>
          </a:p>
        </p:txBody>
      </p:sp>
      <p:sp>
        <p:nvSpPr>
          <p:cNvPr id="16" name="AutoShape 24"/>
          <p:cNvSpPr>
            <a:spLocks noChangeArrowheads="1"/>
          </p:cNvSpPr>
          <p:nvPr/>
        </p:nvSpPr>
        <p:spPr bwMode="auto">
          <a:xfrm rot="16200000">
            <a:off x="2303463" y="1881188"/>
            <a:ext cx="431800" cy="215900"/>
          </a:xfrm>
          <a:prstGeom prst="downArrow">
            <a:avLst>
              <a:gd name="adj1" fmla="val 50000"/>
              <a:gd name="adj2" fmla="val 25000"/>
            </a:avLst>
          </a:prstGeom>
          <a:solidFill>
            <a:srgbClr val="24533A"/>
          </a:solidFill>
          <a:ln w="9525" cap="flat" cmpd="sng" algn="ctr">
            <a:solidFill>
              <a:schemeClr val="bg1">
                <a:lumMod val="75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s-MX">
              <a:solidFill>
                <a:srgbClr val="000000"/>
              </a:solidFill>
            </a:endParaRPr>
          </a:p>
        </p:txBody>
      </p:sp>
      <p:sp>
        <p:nvSpPr>
          <p:cNvPr id="17" name="AutoShape 24"/>
          <p:cNvSpPr>
            <a:spLocks noChangeArrowheads="1"/>
          </p:cNvSpPr>
          <p:nvPr/>
        </p:nvSpPr>
        <p:spPr bwMode="auto">
          <a:xfrm rot="16200000">
            <a:off x="2952750" y="3752850"/>
            <a:ext cx="431800" cy="215900"/>
          </a:xfrm>
          <a:prstGeom prst="downArrow">
            <a:avLst>
              <a:gd name="adj1" fmla="val 50000"/>
              <a:gd name="adj2" fmla="val 25000"/>
            </a:avLst>
          </a:prstGeom>
          <a:solidFill>
            <a:srgbClr val="24533A"/>
          </a:solidFill>
          <a:ln w="9525" cap="flat" cmpd="sng" algn="ctr">
            <a:solidFill>
              <a:schemeClr val="bg1">
                <a:lumMod val="75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s-MX">
              <a:solidFill>
                <a:srgbClr val="000000"/>
              </a:solidFill>
            </a:endParaRPr>
          </a:p>
        </p:txBody>
      </p:sp>
      <p:sp>
        <p:nvSpPr>
          <p:cNvPr id="18" name="17 Botón de acción: Volver">
            <a:hlinkClick r:id="rId3" action="ppaction://hlinksldjump" highlightClick="1"/>
          </p:cNvPr>
          <p:cNvSpPr/>
          <p:nvPr/>
        </p:nvSpPr>
        <p:spPr bwMode="auto">
          <a:xfrm>
            <a:off x="5076825" y="6094413"/>
            <a:ext cx="433388" cy="360362"/>
          </a:xfrm>
          <a:prstGeom prst="actionButtonReturn">
            <a:avLst/>
          </a:prstGeom>
          <a:solidFill>
            <a:schemeClr val="bg1">
              <a:lumMod val="85000"/>
              <a:alpha val="65000"/>
            </a:schemeClr>
          </a:solidFill>
          <a:ln w="9525" algn="ctr">
            <a:solidFill>
              <a:srgbClr val="24533A"/>
            </a:solidFill>
            <a:round/>
            <a:headEnd/>
            <a:tailEnd/>
          </a:ln>
        </p:spPr>
        <p:txBody>
          <a:bodyPr/>
          <a:lstStyle/>
          <a:p>
            <a:pPr defTabSz="914400" fontAlgn="base">
              <a:spcBef>
                <a:spcPct val="0"/>
              </a:spcBef>
              <a:spcAft>
                <a:spcPct val="0"/>
              </a:spcAft>
              <a:defRPr/>
            </a:pPr>
            <a:endParaRPr lang="es-MX">
              <a:solidFill>
                <a:srgbClr val="000000"/>
              </a:solidFill>
            </a:endParaRPr>
          </a:p>
        </p:txBody>
      </p:sp>
      <p:sp>
        <p:nvSpPr>
          <p:cNvPr id="71691" name="10 CuadroTexto"/>
          <p:cNvSpPr txBox="1">
            <a:spLocks noChangeArrowheads="1"/>
          </p:cNvSpPr>
          <p:nvPr/>
        </p:nvSpPr>
        <p:spPr bwMode="auto">
          <a:xfrm>
            <a:off x="5148263" y="5532438"/>
            <a:ext cx="3671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Artículo 17 del Reglamento de Quejas y Denuncias </a:t>
            </a:r>
          </a:p>
        </p:txBody>
      </p:sp>
      <p:sp>
        <p:nvSpPr>
          <p:cNvPr id="2" name="1 Rectángulo redondeado"/>
          <p:cNvSpPr/>
          <p:nvPr/>
        </p:nvSpPr>
        <p:spPr>
          <a:xfrm>
            <a:off x="214313" y="5569675"/>
            <a:ext cx="4645025" cy="571500"/>
          </a:xfrm>
          <a:prstGeom prst="roundRect">
            <a:avLst/>
          </a:prstGeom>
          <a:noFill/>
          <a:ln w="28575">
            <a:solidFill>
              <a:srgbClr val="008040"/>
            </a:solidFill>
          </a:ln>
        </p:spPr>
        <p:style>
          <a:lnRef idx="1">
            <a:schemeClr val="accent1"/>
          </a:lnRef>
          <a:fillRef idx="3">
            <a:schemeClr val="accent1"/>
          </a:fillRef>
          <a:effectRef idx="2">
            <a:schemeClr val="accent1"/>
          </a:effectRef>
          <a:fontRef idx="minor">
            <a:schemeClr val="lt1"/>
          </a:fontRef>
        </p:style>
        <p:txBody>
          <a:bodyPr anchor="ctr"/>
          <a:lstStyle/>
          <a:p>
            <a:pPr algn="just" defTabSz="914400" fontAlgn="base">
              <a:spcBef>
                <a:spcPct val="0"/>
              </a:spcBef>
              <a:spcAft>
                <a:spcPct val="0"/>
              </a:spcAft>
              <a:defRPr/>
            </a:pPr>
            <a:r>
              <a:rPr lang="es-MX" sz="1600" dirty="0">
                <a:solidFill>
                  <a:srgbClr val="000000"/>
                </a:solidFill>
              </a:rPr>
              <a:t>La resolución de la </a:t>
            </a:r>
            <a:r>
              <a:rPr lang="es-MX" sz="1600" dirty="0" err="1">
                <a:solidFill>
                  <a:srgbClr val="000000"/>
                </a:solidFill>
              </a:rPr>
              <a:t>CQy</a:t>
            </a:r>
            <a:r>
              <a:rPr lang="es-MX" sz="1600" dirty="0">
                <a:solidFill>
                  <a:srgbClr val="000000"/>
                </a:solidFill>
              </a:rPr>
              <a:t> D podrá ser</a:t>
            </a:r>
          </a:p>
          <a:p>
            <a:pPr algn="just" defTabSz="914400" fontAlgn="base">
              <a:spcBef>
                <a:spcPct val="0"/>
              </a:spcBef>
              <a:spcAft>
                <a:spcPct val="0"/>
              </a:spcAft>
              <a:defRPr/>
            </a:pPr>
            <a:r>
              <a:rPr lang="es-MX" sz="1600" dirty="0">
                <a:solidFill>
                  <a:srgbClr val="000000"/>
                </a:solidFill>
              </a:rPr>
              <a:t>impugnada ante la Sala Superior del TEPJF</a:t>
            </a:r>
          </a:p>
        </p:txBody>
      </p:sp>
      <p:sp>
        <p:nvSpPr>
          <p:cNvPr id="71693" name="10 CuadroTexto"/>
          <p:cNvSpPr txBox="1">
            <a:spLocks noChangeArrowheads="1"/>
          </p:cNvSpPr>
          <p:nvPr/>
        </p:nvSpPr>
        <p:spPr bwMode="auto">
          <a:xfrm>
            <a:off x="223548" y="6233535"/>
            <a:ext cx="2270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dirty="0" smtClean="0">
                <a:solidFill>
                  <a:srgbClr val="000000"/>
                </a:solidFill>
              </a:rPr>
              <a:t>Artículo 471.8 de la </a:t>
            </a:r>
            <a:r>
              <a:rPr lang="es-MX" altLang="es-MX" sz="1200" i="1" dirty="0" err="1" smtClean="0">
                <a:solidFill>
                  <a:srgbClr val="000000"/>
                </a:solidFill>
              </a:rPr>
              <a:t>Lgipe</a:t>
            </a:r>
            <a:r>
              <a:rPr lang="es-MX" altLang="es-MX" sz="1200" i="1" dirty="0" smtClean="0">
                <a:solidFill>
                  <a:schemeClr val="accent1">
                    <a:lumMod val="50000"/>
                  </a:schemeClr>
                </a:solidFill>
              </a:rPr>
              <a:t>  </a:t>
            </a:r>
          </a:p>
        </p:txBody>
      </p:sp>
      <p:sp>
        <p:nvSpPr>
          <p:cNvPr id="14" name="10 CuadroTexto"/>
          <p:cNvSpPr txBox="1">
            <a:spLocks noChangeArrowheads="1"/>
          </p:cNvSpPr>
          <p:nvPr/>
        </p:nvSpPr>
        <p:spPr bwMode="auto">
          <a:xfrm>
            <a:off x="2435230" y="6131582"/>
            <a:ext cx="24499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dirty="0" smtClean="0">
                <a:solidFill>
                  <a:schemeClr val="accent1">
                    <a:lumMod val="50000"/>
                  </a:schemeClr>
                </a:solidFill>
              </a:rPr>
              <a:t>Tesis XI/2015; Tesis XII/2015; </a:t>
            </a:r>
          </a:p>
          <a:p>
            <a:pPr algn="r" defTabSz="914400" eaLnBrk="1" fontAlgn="base" hangingPunct="1">
              <a:spcBef>
                <a:spcPct val="0"/>
              </a:spcBef>
              <a:spcAft>
                <a:spcPct val="0"/>
              </a:spcAft>
            </a:pPr>
            <a:r>
              <a:rPr lang="es-MX" altLang="es-MX" sz="1200" i="1" dirty="0" smtClean="0">
                <a:solidFill>
                  <a:schemeClr val="accent1">
                    <a:lumMod val="50000"/>
                  </a:schemeClr>
                </a:solidFill>
              </a:rPr>
              <a:t>Jurisprudencia 5/2015  </a:t>
            </a:r>
          </a:p>
        </p:txBody>
      </p:sp>
    </p:spTree>
    <p:extLst>
      <p:ext uri="{BB962C8B-B14F-4D97-AF65-F5344CB8AC3E}">
        <p14:creationId xmlns:p14="http://schemas.microsoft.com/office/powerpoint/2010/main" val="39575263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6 Rectángulo"/>
          <p:cNvSpPr>
            <a:spLocks noChangeArrowheads="1"/>
          </p:cNvSpPr>
          <p:nvPr/>
        </p:nvSpPr>
        <p:spPr bwMode="auto">
          <a:xfrm>
            <a:off x="9237" y="5876925"/>
            <a:ext cx="8027988" cy="9810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defTabSz="914400" fontAlgn="base">
              <a:spcBef>
                <a:spcPct val="0"/>
              </a:spcBef>
              <a:spcAft>
                <a:spcPct val="0"/>
              </a:spcAft>
            </a:pPr>
            <a:endParaRPr lang="es-MX" altLang="es-MX" smtClean="0">
              <a:solidFill>
                <a:srgbClr val="000000"/>
              </a:solidFill>
            </a:endParaRPr>
          </a:p>
        </p:txBody>
      </p:sp>
      <p:sp>
        <p:nvSpPr>
          <p:cNvPr id="36866" name="Rectangle 20"/>
          <p:cNvSpPr>
            <a:spLocks noChangeArrowheads="1"/>
          </p:cNvSpPr>
          <p:nvPr/>
        </p:nvSpPr>
        <p:spPr bwMode="auto">
          <a:xfrm rot="10800000" flipV="1">
            <a:off x="611188" y="989013"/>
            <a:ext cx="8281987" cy="1216025"/>
          </a:xfrm>
          <a:prstGeom prst="rect">
            <a:avLst/>
          </a:prstGeom>
          <a:solidFill>
            <a:schemeClr val="bg1">
              <a:lumMod val="95000"/>
            </a:schemeClr>
          </a:solidFill>
          <a:ln w="28575" algn="ctr">
            <a:solidFill>
              <a:schemeClr val="bg1"/>
            </a:solidFill>
            <a:round/>
            <a:headEnd/>
            <a:tailEnd/>
          </a:ln>
        </p:spPr>
        <p:txBody>
          <a:bodyPr anchor="ctr">
            <a:spAutoFit/>
          </a:bodyPr>
          <a:lstStyle/>
          <a:p>
            <a:pPr marL="182563" indent="-182563" algn="just" defTabSz="914400" fontAlgn="base">
              <a:spcBef>
                <a:spcPts val="600"/>
              </a:spcBef>
              <a:spcAft>
                <a:spcPct val="0"/>
              </a:spcAft>
              <a:buClr>
                <a:srgbClr val="560730"/>
              </a:buClr>
              <a:buSzPct val="130000"/>
              <a:buFont typeface="Wingdings" pitchFamily="2" charset="2"/>
              <a:buChar char="§"/>
              <a:defRPr/>
            </a:pPr>
            <a:r>
              <a:rPr lang="es-ES" sz="1700" dirty="0">
                <a:solidFill>
                  <a:srgbClr val="24533A"/>
                </a:solidFill>
                <a:cs typeface="Arial" charset="0"/>
              </a:rPr>
              <a:t>La audiencia será conducida por la </a:t>
            </a:r>
            <a:r>
              <a:rPr lang="es-ES" sz="1700" b="1" dirty="0">
                <a:solidFill>
                  <a:srgbClr val="24533A"/>
                </a:solidFill>
                <a:cs typeface="Arial" charset="0"/>
              </a:rPr>
              <a:t>Unidad Técnica de lo Contencioso Electoral de la Secretaría Ejecutiva</a:t>
            </a:r>
            <a:r>
              <a:rPr lang="es-ES" sz="1700" dirty="0">
                <a:solidFill>
                  <a:srgbClr val="24533A"/>
                </a:solidFill>
                <a:cs typeface="Arial" charset="0"/>
              </a:rPr>
              <a:t> </a:t>
            </a:r>
            <a:r>
              <a:rPr lang="es-ES" sz="1700" dirty="0">
                <a:solidFill>
                  <a:srgbClr val="000000"/>
                </a:solidFill>
                <a:cs typeface="Arial" charset="0"/>
              </a:rPr>
              <a:t>de manera ininterrumpida y en forma oral.</a:t>
            </a:r>
          </a:p>
          <a:p>
            <a:pPr marL="182563" indent="-182563" algn="just" defTabSz="914400" fontAlgn="base">
              <a:spcBef>
                <a:spcPts val="600"/>
              </a:spcBef>
              <a:spcAft>
                <a:spcPct val="0"/>
              </a:spcAft>
              <a:buClr>
                <a:srgbClr val="560730"/>
              </a:buClr>
              <a:buSzPct val="130000"/>
              <a:buFont typeface="Wingdings" pitchFamily="2" charset="2"/>
              <a:buChar char="§"/>
              <a:defRPr/>
            </a:pPr>
            <a:r>
              <a:rPr lang="es-ES" sz="1700" dirty="0">
                <a:solidFill>
                  <a:srgbClr val="000000"/>
                </a:solidFill>
                <a:cs typeface="Arial" charset="0"/>
              </a:rPr>
              <a:t>Sólo se admitirán las pruebas  documental y </a:t>
            </a:r>
            <a:r>
              <a:rPr lang="es-ES" sz="1700" dirty="0" smtClean="0">
                <a:solidFill>
                  <a:srgbClr val="000000"/>
                </a:solidFill>
                <a:cs typeface="Arial" charset="0"/>
              </a:rPr>
              <a:t>técnica*, </a:t>
            </a:r>
            <a:r>
              <a:rPr lang="es-ES" sz="1700" dirty="0">
                <a:solidFill>
                  <a:srgbClr val="000000"/>
                </a:solidFill>
                <a:cs typeface="Arial" charset="0"/>
              </a:rPr>
              <a:t>siempre y cuando en ésta se aporten los medios para su desahogo en el curso de la audiencia. </a:t>
            </a:r>
          </a:p>
        </p:txBody>
      </p:sp>
      <p:sp>
        <p:nvSpPr>
          <p:cNvPr id="72708" name="Rectangle 24"/>
          <p:cNvSpPr>
            <a:spLocks noChangeArrowheads="1"/>
          </p:cNvSpPr>
          <p:nvPr/>
        </p:nvSpPr>
        <p:spPr bwMode="auto">
          <a:xfrm rot="10800000" flipV="1">
            <a:off x="755650" y="2565400"/>
            <a:ext cx="7642225" cy="830263"/>
          </a:xfrm>
          <a:prstGeom prst="rect">
            <a:avLst/>
          </a:prstGeom>
          <a:noFill/>
          <a:ln w="22225" algn="ctr">
            <a:solidFill>
              <a:srgbClr val="4D4D4D"/>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just" defTabSz="914400" fontAlgn="base">
              <a:spcBef>
                <a:spcPct val="50000"/>
              </a:spcBef>
              <a:spcAft>
                <a:spcPct val="0"/>
              </a:spcAft>
            </a:pPr>
            <a:r>
              <a:rPr lang="es-ES" altLang="es-MX" sz="1600" dirty="0" smtClean="0">
                <a:solidFill>
                  <a:srgbClr val="000000"/>
                </a:solidFill>
              </a:rPr>
              <a:t>Iniciada la audiencia, el</a:t>
            </a:r>
            <a:r>
              <a:rPr lang="es-ES" altLang="es-MX" sz="1600" b="1" dirty="0" smtClean="0">
                <a:solidFill>
                  <a:srgbClr val="560730"/>
                </a:solidFill>
              </a:rPr>
              <a:t> </a:t>
            </a:r>
            <a:r>
              <a:rPr lang="es-ES" altLang="es-MX" sz="1600" b="1" dirty="0" smtClean="0">
                <a:solidFill>
                  <a:srgbClr val="24533A"/>
                </a:solidFill>
              </a:rPr>
              <a:t>denunciante</a:t>
            </a:r>
            <a:r>
              <a:rPr lang="es-ES" altLang="es-MX" sz="1600" b="1" dirty="0" smtClean="0">
                <a:solidFill>
                  <a:schemeClr val="accent1">
                    <a:lumMod val="50000"/>
                  </a:schemeClr>
                </a:solidFill>
              </a:rPr>
              <a:t> </a:t>
            </a:r>
            <a:r>
              <a:rPr lang="es-ES" altLang="es-MX" sz="1600" dirty="0" smtClean="0">
                <a:solidFill>
                  <a:srgbClr val="000000"/>
                </a:solidFill>
              </a:rPr>
              <a:t>tendrá una </a:t>
            </a:r>
            <a:r>
              <a:rPr lang="es-ES" altLang="es-MX" sz="1600" b="1" dirty="0" smtClean="0">
                <a:solidFill>
                  <a:srgbClr val="24533A"/>
                </a:solidFill>
              </a:rPr>
              <a:t>intervención no mayor de 30 minutos</a:t>
            </a:r>
            <a:r>
              <a:rPr lang="es-ES" altLang="es-MX" sz="1600" dirty="0" smtClean="0">
                <a:solidFill>
                  <a:srgbClr val="24533A"/>
                </a:solidFill>
              </a:rPr>
              <a:t>,</a:t>
            </a:r>
            <a:r>
              <a:rPr lang="es-ES" altLang="es-MX" sz="1600" dirty="0" smtClean="0">
                <a:solidFill>
                  <a:schemeClr val="accent1">
                    <a:lumMod val="50000"/>
                  </a:schemeClr>
                </a:solidFill>
              </a:rPr>
              <a:t> </a:t>
            </a:r>
            <a:r>
              <a:rPr lang="es-ES" altLang="es-MX" sz="1600" dirty="0" smtClean="0">
                <a:solidFill>
                  <a:srgbClr val="000000"/>
                </a:solidFill>
              </a:rPr>
              <a:t>para resumir los hechos que motivaron la denuncia y hacer una relación de las pruebas que los corroboran.</a:t>
            </a:r>
          </a:p>
        </p:txBody>
      </p:sp>
      <p:sp>
        <p:nvSpPr>
          <p:cNvPr id="72709" name="Rectangle 20"/>
          <p:cNvSpPr>
            <a:spLocks noChangeArrowheads="1"/>
          </p:cNvSpPr>
          <p:nvPr/>
        </p:nvSpPr>
        <p:spPr bwMode="auto">
          <a:xfrm rot="10800000" flipV="1">
            <a:off x="755650" y="3716338"/>
            <a:ext cx="7632700" cy="585787"/>
          </a:xfrm>
          <a:prstGeom prst="rect">
            <a:avLst/>
          </a:prstGeom>
          <a:noFill/>
          <a:ln w="22225" algn="ctr">
            <a:solidFill>
              <a:srgbClr val="4D4D4D"/>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just" defTabSz="914400" eaLnBrk="0" fontAlgn="base" hangingPunct="0">
              <a:spcBef>
                <a:spcPct val="0"/>
              </a:spcBef>
              <a:spcAft>
                <a:spcPct val="0"/>
              </a:spcAft>
            </a:pPr>
            <a:r>
              <a:rPr lang="es-ES" altLang="es-MX" sz="1600" dirty="0" smtClean="0">
                <a:solidFill>
                  <a:srgbClr val="000000"/>
                </a:solidFill>
              </a:rPr>
              <a:t>El</a:t>
            </a:r>
            <a:r>
              <a:rPr lang="es-ES" altLang="es-MX" sz="1600" b="1" dirty="0" smtClean="0">
                <a:solidFill>
                  <a:srgbClr val="560730"/>
                </a:solidFill>
              </a:rPr>
              <a:t> </a:t>
            </a:r>
            <a:r>
              <a:rPr lang="es-ES" altLang="es-MX" sz="1600" b="1" dirty="0" smtClean="0">
                <a:solidFill>
                  <a:srgbClr val="24533A"/>
                </a:solidFill>
              </a:rPr>
              <a:t>denunciado</a:t>
            </a:r>
            <a:r>
              <a:rPr lang="es-ES" altLang="es-MX" sz="1600" dirty="0" smtClean="0">
                <a:solidFill>
                  <a:srgbClr val="24533A"/>
                </a:solidFill>
              </a:rPr>
              <a:t>,</a:t>
            </a:r>
            <a:r>
              <a:rPr lang="es-ES" altLang="es-MX" sz="1600" dirty="0" smtClean="0">
                <a:solidFill>
                  <a:srgbClr val="000000"/>
                </a:solidFill>
              </a:rPr>
              <a:t> en </a:t>
            </a:r>
            <a:r>
              <a:rPr lang="es-ES" altLang="es-MX" sz="1600" b="1" dirty="0" smtClean="0">
                <a:solidFill>
                  <a:srgbClr val="24533A"/>
                </a:solidFill>
              </a:rPr>
              <a:t>no más de 30 minutos</a:t>
            </a:r>
            <a:r>
              <a:rPr lang="es-ES" altLang="es-MX" sz="1600" dirty="0" smtClean="0">
                <a:solidFill>
                  <a:srgbClr val="24533A"/>
                </a:solidFill>
              </a:rPr>
              <a:t>, </a:t>
            </a:r>
            <a:r>
              <a:rPr lang="es-ES" altLang="es-MX" sz="1600" dirty="0" smtClean="0">
                <a:solidFill>
                  <a:srgbClr val="000000"/>
                </a:solidFill>
              </a:rPr>
              <a:t>responderá a la denuncia y </a:t>
            </a:r>
            <a:r>
              <a:rPr lang="es-ES" altLang="es-MX" sz="1600" b="1" dirty="0" smtClean="0">
                <a:solidFill>
                  <a:srgbClr val="24533A"/>
                </a:solidFill>
              </a:rPr>
              <a:t>ofrecerá las pruebas </a:t>
            </a:r>
            <a:r>
              <a:rPr lang="es-ES" altLang="es-MX" sz="1600" dirty="0" smtClean="0">
                <a:solidFill>
                  <a:srgbClr val="000000"/>
                </a:solidFill>
              </a:rPr>
              <a:t>que desvirtúen los hechos que le son imputados. </a:t>
            </a:r>
          </a:p>
        </p:txBody>
      </p:sp>
      <p:sp>
        <p:nvSpPr>
          <p:cNvPr id="72710" name="Rectangle 20"/>
          <p:cNvSpPr>
            <a:spLocks noChangeArrowheads="1"/>
          </p:cNvSpPr>
          <p:nvPr/>
        </p:nvSpPr>
        <p:spPr bwMode="auto">
          <a:xfrm rot="10800000" flipV="1">
            <a:off x="755650" y="4652963"/>
            <a:ext cx="7632700" cy="584200"/>
          </a:xfrm>
          <a:prstGeom prst="rect">
            <a:avLst/>
          </a:prstGeom>
          <a:noFill/>
          <a:ln w="22225" algn="ctr">
            <a:solidFill>
              <a:srgbClr val="4D4D4D"/>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just" defTabSz="914400" eaLnBrk="0" fontAlgn="base" hangingPunct="0">
              <a:spcBef>
                <a:spcPct val="0"/>
              </a:spcBef>
              <a:spcAft>
                <a:spcPct val="0"/>
              </a:spcAft>
            </a:pPr>
            <a:r>
              <a:rPr lang="es-ES" altLang="es-MX" sz="1600" dirty="0" smtClean="0">
                <a:solidFill>
                  <a:srgbClr val="000000"/>
                </a:solidFill>
              </a:rPr>
              <a:t>La </a:t>
            </a:r>
            <a:r>
              <a:rPr lang="es-ES" altLang="es-MX" sz="1600" b="1" dirty="0" smtClean="0">
                <a:solidFill>
                  <a:srgbClr val="24533A"/>
                </a:solidFill>
              </a:rPr>
              <a:t>Unidad Técnica de lo Contencioso Electoral de la Secretaría Ejecutiva</a:t>
            </a:r>
            <a:r>
              <a:rPr lang="es-ES" altLang="es-MX" sz="1600" dirty="0" smtClean="0">
                <a:solidFill>
                  <a:srgbClr val="24533A"/>
                </a:solidFill>
              </a:rPr>
              <a:t> </a:t>
            </a:r>
            <a:r>
              <a:rPr lang="es-ES" altLang="es-MX" sz="1600" dirty="0" smtClean="0">
                <a:solidFill>
                  <a:srgbClr val="000000"/>
                </a:solidFill>
              </a:rPr>
              <a:t>debe resolver sobre la admisión de pruebas y proceder a su desahogo.</a:t>
            </a:r>
          </a:p>
        </p:txBody>
      </p:sp>
      <p:sp>
        <p:nvSpPr>
          <p:cNvPr id="72711" name="Text Box 11"/>
          <p:cNvSpPr txBox="1">
            <a:spLocks noChangeArrowheads="1"/>
          </p:cNvSpPr>
          <p:nvPr/>
        </p:nvSpPr>
        <p:spPr bwMode="auto">
          <a:xfrm>
            <a:off x="2806700" y="0"/>
            <a:ext cx="633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MX" altLang="es-MX" sz="2000" b="1" smtClean="0">
                <a:solidFill>
                  <a:srgbClr val="FFFFFF"/>
                </a:solidFill>
              </a:rPr>
              <a:t>Audiencia de pruebas y alegatos</a:t>
            </a:r>
            <a:endParaRPr lang="es-ES" altLang="es-MX" sz="2000" b="1" smtClean="0">
              <a:solidFill>
                <a:srgbClr val="FFFFFF"/>
              </a:solidFill>
            </a:endParaRPr>
          </a:p>
        </p:txBody>
      </p:sp>
      <p:sp>
        <p:nvSpPr>
          <p:cNvPr id="72712" name="Text Box 15"/>
          <p:cNvSpPr txBox="1">
            <a:spLocks noChangeArrowheads="1"/>
          </p:cNvSpPr>
          <p:nvPr/>
        </p:nvSpPr>
        <p:spPr bwMode="auto">
          <a:xfrm>
            <a:off x="539750" y="2205038"/>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50000"/>
              </a:spcBef>
              <a:spcAft>
                <a:spcPct val="0"/>
              </a:spcAft>
            </a:pPr>
            <a:r>
              <a:rPr lang="es-MX" altLang="es-MX" b="1" dirty="0" smtClean="0">
                <a:solidFill>
                  <a:srgbClr val="24533A"/>
                </a:solidFill>
              </a:rPr>
              <a:t>Procedimiento:</a:t>
            </a:r>
            <a:endParaRPr lang="es-ES" altLang="es-MX" b="1" dirty="0" smtClean="0">
              <a:solidFill>
                <a:srgbClr val="24533A"/>
              </a:solidFill>
            </a:endParaRPr>
          </a:p>
        </p:txBody>
      </p:sp>
      <p:sp>
        <p:nvSpPr>
          <p:cNvPr id="13" name="12 Flecha derecha"/>
          <p:cNvSpPr/>
          <p:nvPr/>
        </p:nvSpPr>
        <p:spPr>
          <a:xfrm rot="5400000">
            <a:off x="4467225" y="3108325"/>
            <a:ext cx="215900" cy="857250"/>
          </a:xfrm>
          <a:prstGeom prst="rightArrow">
            <a:avLst/>
          </a:prstGeom>
          <a:solidFill>
            <a:srgbClr val="24533A"/>
          </a:solidFill>
          <a:ln w="9525" cap="flat" cmpd="sng" algn="ctr">
            <a:solidFill>
              <a:schemeClr val="bg1">
                <a:lumMod val="75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s-MX">
              <a:solidFill>
                <a:srgbClr val="000000"/>
              </a:solidFill>
            </a:endParaRPr>
          </a:p>
        </p:txBody>
      </p:sp>
      <p:sp>
        <p:nvSpPr>
          <p:cNvPr id="14" name="13 Flecha derecha"/>
          <p:cNvSpPr/>
          <p:nvPr/>
        </p:nvSpPr>
        <p:spPr>
          <a:xfrm rot="5400000">
            <a:off x="4460875" y="3971925"/>
            <a:ext cx="215900" cy="857250"/>
          </a:xfrm>
          <a:prstGeom prst="rightArrow">
            <a:avLst/>
          </a:prstGeom>
          <a:solidFill>
            <a:srgbClr val="24533A"/>
          </a:solidFill>
          <a:ln w="9525" cap="flat" cmpd="sng" algn="ctr">
            <a:solidFill>
              <a:schemeClr val="bg1">
                <a:lumMod val="75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s-MX">
              <a:solidFill>
                <a:srgbClr val="000000"/>
              </a:solidFill>
            </a:endParaRPr>
          </a:p>
        </p:txBody>
      </p:sp>
      <p:sp>
        <p:nvSpPr>
          <p:cNvPr id="15" name="14 Flecha derecha"/>
          <p:cNvSpPr/>
          <p:nvPr/>
        </p:nvSpPr>
        <p:spPr>
          <a:xfrm rot="5400000">
            <a:off x="4460875" y="4908550"/>
            <a:ext cx="215900" cy="857250"/>
          </a:xfrm>
          <a:prstGeom prst="rightArrow">
            <a:avLst/>
          </a:prstGeom>
          <a:solidFill>
            <a:srgbClr val="24533A"/>
          </a:solidFill>
          <a:ln w="9525" cap="flat" cmpd="sng" algn="ctr">
            <a:solidFill>
              <a:schemeClr val="bg1">
                <a:lumMod val="75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s-MX">
              <a:solidFill>
                <a:srgbClr val="000000"/>
              </a:solidFill>
            </a:endParaRPr>
          </a:p>
        </p:txBody>
      </p:sp>
      <p:sp>
        <p:nvSpPr>
          <p:cNvPr id="72716" name="Rectangle 20"/>
          <p:cNvSpPr>
            <a:spLocks noChangeArrowheads="1"/>
          </p:cNvSpPr>
          <p:nvPr/>
        </p:nvSpPr>
        <p:spPr bwMode="auto">
          <a:xfrm rot="10800000" flipV="1">
            <a:off x="755650" y="5457825"/>
            <a:ext cx="7488238" cy="830263"/>
          </a:xfrm>
          <a:prstGeom prst="rect">
            <a:avLst/>
          </a:prstGeom>
          <a:noFill/>
          <a:ln w="22225" algn="ctr">
            <a:solidFill>
              <a:srgbClr val="4D4D4D"/>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just" defTabSz="914400" eaLnBrk="0" fontAlgn="base" hangingPunct="0">
              <a:spcBef>
                <a:spcPct val="0"/>
              </a:spcBef>
              <a:spcAft>
                <a:spcPct val="0"/>
              </a:spcAft>
            </a:pPr>
            <a:r>
              <a:rPr lang="es-ES" altLang="es-MX" sz="1600" dirty="0" smtClean="0">
                <a:solidFill>
                  <a:srgbClr val="000000"/>
                </a:solidFill>
              </a:rPr>
              <a:t>Concluido el desahogo de pruebas, la </a:t>
            </a:r>
            <a:r>
              <a:rPr lang="es-ES" altLang="es-MX" sz="1600" b="1" dirty="0" smtClean="0">
                <a:solidFill>
                  <a:srgbClr val="24533A"/>
                </a:solidFill>
              </a:rPr>
              <a:t>Unidad Técnica de lo Contencioso Electoral de la Secretaría Ejecutiva</a:t>
            </a:r>
            <a:r>
              <a:rPr lang="es-ES" altLang="es-MX" sz="1600" dirty="0" smtClean="0">
                <a:solidFill>
                  <a:srgbClr val="000000"/>
                </a:solidFill>
              </a:rPr>
              <a:t> concederá 15 minutos a cada una de las partes, para alegar en forma escrita o verbal.</a:t>
            </a:r>
          </a:p>
        </p:txBody>
      </p:sp>
      <p:sp>
        <p:nvSpPr>
          <p:cNvPr id="18" name="17 Botón de acción: Volver">
            <a:hlinkClick r:id="rId3" action="ppaction://hlinksldjump" highlightClick="1"/>
          </p:cNvPr>
          <p:cNvSpPr/>
          <p:nvPr/>
        </p:nvSpPr>
        <p:spPr bwMode="auto">
          <a:xfrm>
            <a:off x="4356100" y="6381750"/>
            <a:ext cx="431800" cy="360363"/>
          </a:xfrm>
          <a:prstGeom prst="actionButtonReturn">
            <a:avLst/>
          </a:prstGeom>
          <a:solidFill>
            <a:schemeClr val="bg1">
              <a:lumMod val="85000"/>
              <a:alpha val="65000"/>
            </a:schemeClr>
          </a:solidFill>
          <a:ln w="9525" algn="ctr">
            <a:solidFill>
              <a:srgbClr val="24533A"/>
            </a:solidFill>
            <a:round/>
            <a:headEnd/>
            <a:tailEnd/>
          </a:ln>
        </p:spPr>
        <p:txBody>
          <a:bodyPr/>
          <a:lstStyle/>
          <a:p>
            <a:pPr defTabSz="914400" fontAlgn="base">
              <a:spcBef>
                <a:spcPct val="0"/>
              </a:spcBef>
              <a:spcAft>
                <a:spcPct val="0"/>
              </a:spcAft>
              <a:defRPr/>
            </a:pPr>
            <a:endParaRPr lang="es-MX">
              <a:solidFill>
                <a:srgbClr val="000000"/>
              </a:solidFill>
            </a:endParaRPr>
          </a:p>
        </p:txBody>
      </p:sp>
      <p:sp>
        <p:nvSpPr>
          <p:cNvPr id="72718" name="18 CuadroTexto"/>
          <p:cNvSpPr txBox="1">
            <a:spLocks noChangeArrowheads="1"/>
          </p:cNvSpPr>
          <p:nvPr/>
        </p:nvSpPr>
        <p:spPr bwMode="auto">
          <a:xfrm>
            <a:off x="4859338" y="6308725"/>
            <a:ext cx="3024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Artículo 472 de la Lgipe</a:t>
            </a:r>
          </a:p>
        </p:txBody>
      </p:sp>
      <p:sp>
        <p:nvSpPr>
          <p:cNvPr id="2" name="1 Rectángulo redondeado"/>
          <p:cNvSpPr/>
          <p:nvPr/>
        </p:nvSpPr>
        <p:spPr>
          <a:xfrm>
            <a:off x="64654" y="6354906"/>
            <a:ext cx="4221019" cy="433388"/>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00" dirty="0" smtClean="0">
                <a:solidFill>
                  <a:schemeClr val="accent1">
                    <a:lumMod val="50000"/>
                  </a:schemeClr>
                </a:solidFill>
              </a:rPr>
              <a:t>* Tesis XLVI/2015. Pericial. Por su naturaleza y los conocimientos especializados que aporta, constituye una prueba técnica.</a:t>
            </a:r>
            <a:endParaRPr lang="es-MX" sz="1000" dirty="0">
              <a:solidFill>
                <a:schemeClr val="accent1">
                  <a:lumMod val="50000"/>
                </a:schemeClr>
              </a:solidFill>
            </a:endParaRPr>
          </a:p>
        </p:txBody>
      </p:sp>
    </p:spTree>
    <p:extLst>
      <p:ext uri="{BB962C8B-B14F-4D97-AF65-F5344CB8AC3E}">
        <p14:creationId xmlns:p14="http://schemas.microsoft.com/office/powerpoint/2010/main" val="3269825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13"/>
          <p:cNvSpPr>
            <a:spLocks noChangeArrowheads="1"/>
          </p:cNvSpPr>
          <p:nvPr/>
        </p:nvSpPr>
        <p:spPr bwMode="auto">
          <a:xfrm>
            <a:off x="685800" y="2205038"/>
            <a:ext cx="7772400" cy="2447925"/>
          </a:xfrm>
          <a:prstGeom prst="rect">
            <a:avLst/>
          </a:prstGeom>
          <a:noFill/>
          <a:ln w="9525">
            <a:noFill/>
            <a:miter lim="800000"/>
            <a:headEnd/>
            <a:tailEnd/>
          </a:ln>
        </p:spPr>
        <p:txBody>
          <a:bodyPr anchor="ctr"/>
          <a:lstStyle/>
          <a:p>
            <a:pPr algn="ctr" defTabSz="914400" eaLnBrk="0" fontAlgn="base" hangingPunct="0">
              <a:spcBef>
                <a:spcPct val="0"/>
              </a:spcBef>
              <a:spcAft>
                <a:spcPct val="0"/>
              </a:spcAft>
              <a:defRPr/>
            </a:pPr>
            <a:r>
              <a:rPr lang="es-MX" sz="3600" dirty="0" smtClean="0">
                <a:solidFill>
                  <a:srgbClr val="0E502B"/>
                </a:solidFill>
              </a:rPr>
              <a:t>2. Procedimientos sancionadores</a:t>
            </a:r>
            <a:endParaRPr lang="es-ES" sz="3600" dirty="0">
              <a:solidFill>
                <a:srgbClr val="0E502B"/>
              </a:solidFill>
            </a:endParaRPr>
          </a:p>
        </p:txBody>
      </p:sp>
    </p:spTree>
    <p:extLst>
      <p:ext uri="{BB962C8B-B14F-4D97-AF65-F5344CB8AC3E}">
        <p14:creationId xmlns:p14="http://schemas.microsoft.com/office/powerpoint/2010/main" val="1463443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4"/>
          <p:cNvSpPr txBox="1">
            <a:spLocks noChangeArrowheads="1"/>
          </p:cNvSpPr>
          <p:nvPr/>
        </p:nvSpPr>
        <p:spPr bwMode="auto">
          <a:xfrm>
            <a:off x="1331913" y="44450"/>
            <a:ext cx="7775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ES" altLang="es-MX" sz="2000" b="1" smtClean="0">
                <a:solidFill>
                  <a:srgbClr val="FFFFFF"/>
                </a:solidFill>
              </a:rPr>
              <a:t>Procedimientos sancionadores electorales</a:t>
            </a:r>
          </a:p>
        </p:txBody>
      </p:sp>
      <p:sp>
        <p:nvSpPr>
          <p:cNvPr id="25603" name="Rectangle 5"/>
          <p:cNvSpPr>
            <a:spLocks noChangeArrowheads="1"/>
          </p:cNvSpPr>
          <p:nvPr/>
        </p:nvSpPr>
        <p:spPr bwMode="auto">
          <a:xfrm>
            <a:off x="863600" y="1536700"/>
            <a:ext cx="7416800" cy="37846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fontAlgn="base">
              <a:lnSpc>
                <a:spcPct val="150000"/>
              </a:lnSpc>
              <a:spcBef>
                <a:spcPct val="0"/>
              </a:spcBef>
              <a:spcAft>
                <a:spcPct val="0"/>
              </a:spcAft>
            </a:pPr>
            <a:r>
              <a:rPr lang="es-MX" altLang="es-MX" sz="2000" smtClean="0">
                <a:solidFill>
                  <a:srgbClr val="000000"/>
                </a:solidFill>
              </a:rPr>
              <a:t>Pueden definirse como la </a:t>
            </a:r>
            <a:r>
              <a:rPr lang="es-MX" altLang="es-MX" sz="2000" b="1" smtClean="0">
                <a:solidFill>
                  <a:srgbClr val="000000"/>
                </a:solidFill>
              </a:rPr>
              <a:t>secuencia</a:t>
            </a:r>
            <a:r>
              <a:rPr lang="es-MX" altLang="es-MX" sz="2000" smtClean="0">
                <a:solidFill>
                  <a:srgbClr val="000000"/>
                </a:solidFill>
              </a:rPr>
              <a:t> de </a:t>
            </a:r>
            <a:r>
              <a:rPr lang="es-MX" altLang="es-MX" sz="2000" b="1" smtClean="0">
                <a:solidFill>
                  <a:srgbClr val="000000"/>
                </a:solidFill>
              </a:rPr>
              <a:t>actos</a:t>
            </a:r>
            <a:r>
              <a:rPr lang="es-MX" altLang="es-MX" sz="2000" smtClean="0">
                <a:solidFill>
                  <a:srgbClr val="000000"/>
                </a:solidFill>
              </a:rPr>
              <a:t>, </a:t>
            </a:r>
            <a:r>
              <a:rPr lang="es-MX" altLang="es-MX" sz="2000" b="1" smtClean="0">
                <a:solidFill>
                  <a:srgbClr val="000000"/>
                </a:solidFill>
              </a:rPr>
              <a:t>trámites</a:t>
            </a:r>
            <a:r>
              <a:rPr lang="es-MX" altLang="es-MX" sz="2000" smtClean="0">
                <a:solidFill>
                  <a:srgbClr val="000000"/>
                </a:solidFill>
              </a:rPr>
              <a:t> y </a:t>
            </a:r>
            <a:r>
              <a:rPr lang="es-MX" altLang="es-MX" sz="2000" b="1" smtClean="0">
                <a:solidFill>
                  <a:srgbClr val="000000"/>
                </a:solidFill>
              </a:rPr>
              <a:t>diligencia</a:t>
            </a:r>
            <a:r>
              <a:rPr lang="es-MX" altLang="es-MX" sz="2000" smtClean="0">
                <a:solidFill>
                  <a:srgbClr val="000000"/>
                </a:solidFill>
              </a:rPr>
              <a:t>s realizados por la autoridad administrativa electoral competente, para </a:t>
            </a:r>
            <a:r>
              <a:rPr lang="es-MX" altLang="es-MX" sz="2000" b="1" smtClean="0">
                <a:solidFill>
                  <a:srgbClr val="000000"/>
                </a:solidFill>
              </a:rPr>
              <a:t>conocer</a:t>
            </a:r>
            <a:r>
              <a:rPr lang="es-MX" altLang="es-MX" sz="2000" smtClean="0">
                <a:solidFill>
                  <a:srgbClr val="000000"/>
                </a:solidFill>
              </a:rPr>
              <a:t>, </a:t>
            </a:r>
            <a:r>
              <a:rPr lang="es-MX" altLang="es-MX" sz="2000" b="1" smtClean="0">
                <a:solidFill>
                  <a:srgbClr val="000000"/>
                </a:solidFill>
              </a:rPr>
              <a:t>sustanciar</a:t>
            </a:r>
            <a:r>
              <a:rPr lang="es-MX" altLang="es-MX" sz="2000" smtClean="0">
                <a:solidFill>
                  <a:srgbClr val="000000"/>
                </a:solidFill>
              </a:rPr>
              <a:t> y </a:t>
            </a:r>
            <a:r>
              <a:rPr lang="es-MX" altLang="es-MX" sz="2000" b="1" smtClean="0">
                <a:solidFill>
                  <a:srgbClr val="000000"/>
                </a:solidFill>
              </a:rPr>
              <a:t>resolver </a:t>
            </a:r>
            <a:r>
              <a:rPr lang="es-MX" altLang="es-MX" sz="2000" smtClean="0">
                <a:solidFill>
                  <a:srgbClr val="000000"/>
                </a:solidFill>
              </a:rPr>
              <a:t>las irregularidades en que hubiesen </a:t>
            </a:r>
            <a:r>
              <a:rPr lang="es-MX" altLang="es-MX" sz="2000" b="1" smtClean="0">
                <a:solidFill>
                  <a:srgbClr val="000000"/>
                </a:solidFill>
              </a:rPr>
              <a:t>incurrido l</a:t>
            </a:r>
            <a:r>
              <a:rPr lang="es-ES" altLang="es-MX" sz="2000" b="1" smtClean="0">
                <a:solidFill>
                  <a:srgbClr val="000000"/>
                </a:solidFill>
              </a:rPr>
              <a:t>os sujetos</a:t>
            </a:r>
            <a:r>
              <a:rPr lang="es-ES" altLang="es-MX" sz="2000" smtClean="0">
                <a:solidFill>
                  <a:srgbClr val="000000"/>
                </a:solidFill>
              </a:rPr>
              <a:t> obligados en los términos de la legislación electoral aplicable.</a:t>
            </a:r>
            <a:r>
              <a:rPr lang="es-MX" altLang="es-MX" sz="2000" smtClean="0">
                <a:solidFill>
                  <a:srgbClr val="000000"/>
                </a:solidFill>
              </a:rPr>
              <a:t> La autoridad debe realizar esta actividad mediante la investigación de los hechos correspondientes y la valoración de los medios de prueba que obren en el expediente del caso.</a:t>
            </a:r>
          </a:p>
        </p:txBody>
      </p:sp>
    </p:spTree>
    <p:extLst>
      <p:ext uri="{BB962C8B-B14F-4D97-AF65-F5344CB8AC3E}">
        <p14:creationId xmlns:p14="http://schemas.microsoft.com/office/powerpoint/2010/main" val="24635046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990597318"/>
              </p:ext>
            </p:extLst>
          </p:nvPr>
        </p:nvGraphicFramePr>
        <p:xfrm>
          <a:off x="323527" y="604841"/>
          <a:ext cx="8568950" cy="5883273"/>
        </p:xfrm>
        <a:graphic>
          <a:graphicData uri="http://schemas.openxmlformats.org/drawingml/2006/table">
            <a:tbl>
              <a:tblPr/>
              <a:tblGrid>
                <a:gridCol w="2535391">
                  <a:extLst>
                    <a:ext uri="{9D8B030D-6E8A-4147-A177-3AD203B41FA5}">
                      <a16:colId xmlns:a16="http://schemas.microsoft.com/office/drawing/2014/main" val="20000"/>
                    </a:ext>
                  </a:extLst>
                </a:gridCol>
                <a:gridCol w="357330">
                  <a:extLst>
                    <a:ext uri="{9D8B030D-6E8A-4147-A177-3AD203B41FA5}">
                      <a16:colId xmlns:a16="http://schemas.microsoft.com/office/drawing/2014/main" val="20001"/>
                    </a:ext>
                  </a:extLst>
                </a:gridCol>
                <a:gridCol w="357330">
                  <a:extLst>
                    <a:ext uri="{9D8B030D-6E8A-4147-A177-3AD203B41FA5}">
                      <a16:colId xmlns:a16="http://schemas.microsoft.com/office/drawing/2014/main" val="20002"/>
                    </a:ext>
                  </a:extLst>
                </a:gridCol>
                <a:gridCol w="792247">
                  <a:extLst>
                    <a:ext uri="{9D8B030D-6E8A-4147-A177-3AD203B41FA5}">
                      <a16:colId xmlns:a16="http://schemas.microsoft.com/office/drawing/2014/main" val="20003"/>
                    </a:ext>
                  </a:extLst>
                </a:gridCol>
                <a:gridCol w="565416">
                  <a:extLst>
                    <a:ext uri="{9D8B030D-6E8A-4147-A177-3AD203B41FA5}">
                      <a16:colId xmlns:a16="http://schemas.microsoft.com/office/drawing/2014/main" val="20004"/>
                    </a:ext>
                  </a:extLst>
                </a:gridCol>
                <a:gridCol w="1245910">
                  <a:extLst>
                    <a:ext uri="{9D8B030D-6E8A-4147-A177-3AD203B41FA5}">
                      <a16:colId xmlns:a16="http://schemas.microsoft.com/office/drawing/2014/main" val="20005"/>
                    </a:ext>
                  </a:extLst>
                </a:gridCol>
                <a:gridCol w="792247">
                  <a:extLst>
                    <a:ext uri="{9D8B030D-6E8A-4147-A177-3AD203B41FA5}">
                      <a16:colId xmlns:a16="http://schemas.microsoft.com/office/drawing/2014/main" val="20006"/>
                    </a:ext>
                  </a:extLst>
                </a:gridCol>
                <a:gridCol w="565416">
                  <a:extLst>
                    <a:ext uri="{9D8B030D-6E8A-4147-A177-3AD203B41FA5}">
                      <a16:colId xmlns:a16="http://schemas.microsoft.com/office/drawing/2014/main" val="20007"/>
                    </a:ext>
                  </a:extLst>
                </a:gridCol>
                <a:gridCol w="565416">
                  <a:extLst>
                    <a:ext uri="{9D8B030D-6E8A-4147-A177-3AD203B41FA5}">
                      <a16:colId xmlns:a16="http://schemas.microsoft.com/office/drawing/2014/main" val="20008"/>
                    </a:ext>
                  </a:extLst>
                </a:gridCol>
                <a:gridCol w="792247">
                  <a:extLst>
                    <a:ext uri="{9D8B030D-6E8A-4147-A177-3AD203B41FA5}">
                      <a16:colId xmlns:a16="http://schemas.microsoft.com/office/drawing/2014/main" val="20009"/>
                    </a:ext>
                  </a:extLst>
                </a:gridCol>
              </a:tblGrid>
              <a:tr h="1371223">
                <a:tc>
                  <a:txBody>
                    <a:bodyPr/>
                    <a:lstStyle/>
                    <a:p>
                      <a:pPr>
                        <a:lnSpc>
                          <a:spcPct val="115000"/>
                        </a:lnSpc>
                        <a:spcAft>
                          <a:spcPts val="0"/>
                        </a:spcAft>
                      </a:pPr>
                      <a:r>
                        <a:rPr lang="es-MX" sz="1100" b="1" dirty="0">
                          <a:solidFill>
                            <a:srgbClr val="FFFFFF"/>
                          </a:solidFill>
                          <a:latin typeface="Calibri"/>
                          <a:ea typeface="Calibri"/>
                          <a:cs typeface="Times New Roman"/>
                        </a:rPr>
                        <a:t>         </a:t>
                      </a:r>
                      <a:endParaRPr lang="es-MX" sz="1100" dirty="0">
                        <a:latin typeface="Calibri"/>
                        <a:ea typeface="Calibri"/>
                        <a:cs typeface="Times New Roman"/>
                      </a:endParaRPr>
                    </a:p>
                    <a:p>
                      <a:pPr>
                        <a:lnSpc>
                          <a:spcPct val="115000"/>
                        </a:lnSpc>
                        <a:spcAft>
                          <a:spcPts val="0"/>
                        </a:spcAft>
                      </a:pPr>
                      <a:r>
                        <a:rPr lang="es-MX" sz="1600" b="1" dirty="0">
                          <a:solidFill>
                            <a:schemeClr val="tx1"/>
                          </a:solidFill>
                          <a:latin typeface="Calibri"/>
                          <a:ea typeface="Calibri"/>
                          <a:cs typeface="Times New Roman"/>
                        </a:rPr>
                        <a:t>                      </a:t>
                      </a:r>
                      <a:r>
                        <a:rPr lang="es-MX" sz="1600" dirty="0" smtClean="0">
                          <a:solidFill>
                            <a:schemeClr val="tx1"/>
                          </a:solidFill>
                          <a:latin typeface="Calibri"/>
                          <a:ea typeface="Calibri"/>
                          <a:cs typeface="Times New Roman"/>
                        </a:rPr>
                        <a:t>   </a:t>
                      </a:r>
                      <a:r>
                        <a:rPr lang="es-MX" sz="1600" b="1" dirty="0" smtClean="0">
                          <a:solidFill>
                            <a:schemeClr val="tx1"/>
                          </a:solidFill>
                          <a:latin typeface="Calibri"/>
                          <a:ea typeface="Calibri"/>
                          <a:cs typeface="Times New Roman"/>
                        </a:rPr>
                        <a:t> </a:t>
                      </a:r>
                      <a:r>
                        <a:rPr lang="es-MX" sz="1800" b="1" dirty="0" smtClean="0">
                          <a:solidFill>
                            <a:schemeClr val="tx1"/>
                          </a:solidFill>
                          <a:latin typeface="Calibri"/>
                          <a:ea typeface="Calibri"/>
                          <a:cs typeface="Times New Roman"/>
                        </a:rPr>
                        <a:t>Sujetos</a:t>
                      </a:r>
                      <a:endParaRPr lang="es-MX" sz="1800" b="1" dirty="0">
                        <a:solidFill>
                          <a:schemeClr val="tx1"/>
                        </a:solidFill>
                        <a:latin typeface="Calibri"/>
                        <a:ea typeface="Calibri"/>
                        <a:cs typeface="Times New Roman"/>
                      </a:endParaRPr>
                    </a:p>
                    <a:p>
                      <a:pPr>
                        <a:lnSpc>
                          <a:spcPct val="115000"/>
                        </a:lnSpc>
                        <a:spcAft>
                          <a:spcPts val="0"/>
                        </a:spcAft>
                      </a:pPr>
                      <a:r>
                        <a:rPr lang="es-MX" sz="1800" dirty="0">
                          <a:solidFill>
                            <a:srgbClr val="FFFFFF"/>
                          </a:solidFill>
                          <a:latin typeface="Calibri"/>
                          <a:ea typeface="Calibri"/>
                          <a:cs typeface="Times New Roman"/>
                        </a:rPr>
                        <a:t>  </a:t>
                      </a:r>
                      <a:endParaRPr lang="es-MX" sz="1800" dirty="0" smtClean="0">
                        <a:solidFill>
                          <a:srgbClr val="FFFFFF"/>
                        </a:solidFill>
                        <a:latin typeface="Calibri"/>
                        <a:ea typeface="Calibri"/>
                        <a:cs typeface="Times New Roman"/>
                      </a:endParaRPr>
                    </a:p>
                    <a:p>
                      <a:pPr>
                        <a:lnSpc>
                          <a:spcPct val="115000"/>
                        </a:lnSpc>
                        <a:spcAft>
                          <a:spcPts val="0"/>
                        </a:spcAft>
                      </a:pPr>
                      <a:r>
                        <a:rPr lang="es-MX" sz="1800" b="0" dirty="0" smtClean="0">
                          <a:solidFill>
                            <a:srgbClr val="560730"/>
                          </a:solidFill>
                          <a:latin typeface="Calibri"/>
                          <a:ea typeface="Calibri"/>
                          <a:cs typeface="Times New Roman"/>
                        </a:rPr>
                        <a:t>        </a:t>
                      </a:r>
                      <a:r>
                        <a:rPr lang="es-MX" sz="1800" b="1" dirty="0" smtClean="0">
                          <a:solidFill>
                            <a:schemeClr val="bg1"/>
                          </a:solidFill>
                          <a:latin typeface="Calibri"/>
                          <a:ea typeface="Calibri"/>
                          <a:cs typeface="Times New Roman"/>
                        </a:rPr>
                        <a:t> </a:t>
                      </a:r>
                      <a:r>
                        <a:rPr lang="es-MX" sz="1800" b="1" dirty="0">
                          <a:solidFill>
                            <a:schemeClr val="tx1"/>
                          </a:solidFill>
                          <a:latin typeface="Calibri"/>
                          <a:ea typeface="Calibri"/>
                          <a:cs typeface="Times New Roman"/>
                        </a:rPr>
                        <a:t>Sanciones </a:t>
                      </a:r>
                    </a:p>
                  </a:txBody>
                  <a:tcPr marL="45050" marR="4505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ap="flat" cmpd="sng" algn="ctr">
                      <a:solidFill>
                        <a:srgbClr val="FFFFFF"/>
                      </a:solidFill>
                      <a:prstDash val="solid"/>
                      <a:round/>
                      <a:headEnd type="none" w="med" len="med"/>
                      <a:tailEnd type="none" w="med" len="med"/>
                    </a:lnTlToBr>
                    <a:solidFill>
                      <a:schemeClr val="bg1">
                        <a:lumMod val="85000"/>
                      </a:schemeClr>
                    </a:solidFill>
                  </a:tcPr>
                </a:tc>
                <a:tc>
                  <a:txBody>
                    <a:bodyPr/>
                    <a:lstStyle/>
                    <a:p>
                      <a:pPr marL="71755" marR="71755" algn="ctr">
                        <a:lnSpc>
                          <a:spcPct val="115000"/>
                        </a:lnSpc>
                        <a:spcAft>
                          <a:spcPts val="0"/>
                        </a:spcAft>
                      </a:pPr>
                      <a:r>
                        <a:rPr lang="es-MX" sz="1400" b="0" dirty="0">
                          <a:latin typeface="Calibri"/>
                          <a:ea typeface="Calibri"/>
                          <a:cs typeface="Times New Roman"/>
                        </a:rPr>
                        <a:t>Partido político</a:t>
                      </a:r>
                    </a:p>
                  </a:txBody>
                  <a:tcPr marL="45050" marR="45050" marT="0" marB="0" vert="vert27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85000"/>
                      </a:schemeClr>
                    </a:solidFill>
                  </a:tcPr>
                </a:tc>
                <a:tc>
                  <a:txBody>
                    <a:bodyPr/>
                    <a:lstStyle/>
                    <a:p>
                      <a:pPr marL="71755" marR="71755" algn="ctr">
                        <a:lnSpc>
                          <a:spcPct val="115000"/>
                        </a:lnSpc>
                        <a:spcAft>
                          <a:spcPts val="0"/>
                        </a:spcAft>
                      </a:pPr>
                      <a:r>
                        <a:rPr lang="es-MX" sz="1400" b="0" dirty="0" smtClean="0">
                          <a:latin typeface="Calibri"/>
                          <a:ea typeface="Calibri"/>
                          <a:cs typeface="Times New Roman"/>
                        </a:rPr>
                        <a:t>AP</a:t>
                      </a:r>
                      <a:endParaRPr lang="es-MX" sz="1400" b="0" dirty="0">
                        <a:latin typeface="Calibri"/>
                        <a:ea typeface="Calibri"/>
                        <a:cs typeface="Times New Roman"/>
                      </a:endParaRPr>
                    </a:p>
                  </a:txBody>
                  <a:tcPr marL="45050" marR="4505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85000"/>
                      </a:schemeClr>
                    </a:solidFill>
                  </a:tcPr>
                </a:tc>
                <a:tc>
                  <a:txBody>
                    <a:bodyPr/>
                    <a:lstStyle/>
                    <a:p>
                      <a:pPr marL="71755" marR="71755" algn="ctr">
                        <a:lnSpc>
                          <a:spcPct val="100000"/>
                        </a:lnSpc>
                        <a:spcAft>
                          <a:spcPts val="0"/>
                        </a:spcAft>
                      </a:pPr>
                      <a:r>
                        <a:rPr lang="es-MX" sz="1400" b="0" dirty="0">
                          <a:latin typeface="Calibri"/>
                          <a:ea typeface="Calibri"/>
                          <a:cs typeface="Times New Roman"/>
                        </a:rPr>
                        <a:t>Aspirantes, precandidatos </a:t>
                      </a:r>
                      <a:r>
                        <a:rPr lang="es-MX" sz="1400" b="0" dirty="0" smtClean="0">
                          <a:latin typeface="Calibri"/>
                          <a:ea typeface="Calibri"/>
                          <a:cs typeface="Times New Roman"/>
                        </a:rPr>
                        <a:t> o </a:t>
                      </a:r>
                      <a:r>
                        <a:rPr lang="es-MX" sz="1400" b="0" dirty="0">
                          <a:latin typeface="Calibri"/>
                          <a:ea typeface="Calibri"/>
                          <a:cs typeface="Times New Roman"/>
                        </a:rPr>
                        <a:t>candidatos</a:t>
                      </a:r>
                    </a:p>
                  </a:txBody>
                  <a:tcPr marL="45050" marR="45050" marT="0" marB="0" vert="vert2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85000"/>
                      </a:schemeClr>
                    </a:solidFill>
                  </a:tcPr>
                </a:tc>
                <a:tc>
                  <a:txBody>
                    <a:bodyPr/>
                    <a:lstStyle/>
                    <a:p>
                      <a:pPr marL="71755" marR="71755" algn="ctr">
                        <a:lnSpc>
                          <a:spcPct val="100000"/>
                        </a:lnSpc>
                        <a:spcAft>
                          <a:spcPts val="0"/>
                        </a:spcAft>
                      </a:pPr>
                      <a:r>
                        <a:rPr lang="es-MX" sz="1400" b="0" dirty="0" smtClean="0">
                          <a:latin typeface="Calibri"/>
                          <a:ea typeface="Calibri"/>
                          <a:cs typeface="Times New Roman"/>
                        </a:rPr>
                        <a:t>Candidatos</a:t>
                      </a:r>
                      <a:r>
                        <a:rPr lang="es-MX" sz="1400" b="0" baseline="0" dirty="0" smtClean="0">
                          <a:latin typeface="Calibri"/>
                          <a:ea typeface="Calibri"/>
                          <a:cs typeface="Times New Roman"/>
                        </a:rPr>
                        <a:t> independientes</a:t>
                      </a:r>
                      <a:endParaRPr lang="es-MX" sz="1400" b="0" dirty="0">
                        <a:latin typeface="Calibri"/>
                        <a:ea typeface="Calibri"/>
                        <a:cs typeface="Times New Roman"/>
                      </a:endParaRPr>
                    </a:p>
                  </a:txBody>
                  <a:tcPr marL="45050" marR="4505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85000"/>
                      </a:schemeClr>
                    </a:solidFill>
                  </a:tcPr>
                </a:tc>
                <a:tc>
                  <a:txBody>
                    <a:bodyPr/>
                    <a:lstStyle/>
                    <a:p>
                      <a:pPr marL="71755" marR="71755" algn="ctr" defTabSz="457200" rtl="0" eaLnBrk="1" latinLnBrk="0" hangingPunct="1">
                        <a:lnSpc>
                          <a:spcPct val="100000"/>
                        </a:lnSpc>
                        <a:spcAft>
                          <a:spcPts val="0"/>
                        </a:spcAft>
                      </a:pPr>
                      <a:r>
                        <a:rPr lang="es-MX" sz="1400" b="0" kern="1200" baseline="0" dirty="0" smtClean="0">
                          <a:solidFill>
                            <a:schemeClr val="tx1"/>
                          </a:solidFill>
                          <a:latin typeface="Calibri"/>
                          <a:ea typeface="Calibri"/>
                          <a:cs typeface="Times New Roman"/>
                        </a:rPr>
                        <a:t>Ciudadanos dirigentes y afiliados</a:t>
                      </a:r>
                    </a:p>
                    <a:p>
                      <a:pPr marL="71755" marR="71755" algn="ctr" defTabSz="457200" rtl="0" eaLnBrk="1" latinLnBrk="0" hangingPunct="1">
                        <a:lnSpc>
                          <a:spcPct val="100000"/>
                        </a:lnSpc>
                        <a:spcAft>
                          <a:spcPts val="0"/>
                        </a:spcAft>
                      </a:pPr>
                      <a:r>
                        <a:rPr lang="es-MX" sz="1400" b="0" kern="1200" baseline="0" dirty="0" smtClean="0">
                          <a:solidFill>
                            <a:schemeClr val="tx1"/>
                          </a:solidFill>
                          <a:latin typeface="Calibri"/>
                          <a:ea typeface="Calibri"/>
                          <a:cs typeface="Times New Roman"/>
                        </a:rPr>
                        <a:t>Personas físicas y morales</a:t>
                      </a:r>
                      <a:endParaRPr lang="es-MX" sz="1400" b="0" kern="1200" baseline="0" dirty="0">
                        <a:solidFill>
                          <a:schemeClr val="tx1"/>
                        </a:solidFill>
                        <a:latin typeface="Calibri"/>
                        <a:ea typeface="Calibri"/>
                        <a:cs typeface="Times New Roman"/>
                      </a:endParaRPr>
                    </a:p>
                  </a:txBody>
                  <a:tcPr marL="45050" marR="4505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85000"/>
                      </a:schemeClr>
                    </a:solidFill>
                  </a:tcPr>
                </a:tc>
                <a:tc>
                  <a:txBody>
                    <a:bodyPr/>
                    <a:lstStyle/>
                    <a:p>
                      <a:pPr marL="71755" marR="71755" algn="ctr" defTabSz="457200" rtl="0" eaLnBrk="1" latinLnBrk="0" hangingPunct="1">
                        <a:lnSpc>
                          <a:spcPct val="100000"/>
                        </a:lnSpc>
                        <a:spcAft>
                          <a:spcPts val="0"/>
                        </a:spcAft>
                      </a:pPr>
                      <a:r>
                        <a:rPr lang="es-MX" sz="1400" b="0" kern="1200" baseline="0" dirty="0" smtClean="0">
                          <a:solidFill>
                            <a:schemeClr val="tx1"/>
                          </a:solidFill>
                          <a:latin typeface="Calibri"/>
                          <a:ea typeface="Calibri"/>
                          <a:cs typeface="Times New Roman"/>
                        </a:rPr>
                        <a:t>Observadores electorales y organizaciones</a:t>
                      </a:r>
                      <a:endParaRPr lang="es-MX" sz="1400" b="0" kern="1200" baseline="0" dirty="0">
                        <a:solidFill>
                          <a:schemeClr val="tx1"/>
                        </a:solidFill>
                        <a:latin typeface="Calibri"/>
                        <a:ea typeface="Calibri"/>
                        <a:cs typeface="Times New Roman"/>
                      </a:endParaRPr>
                    </a:p>
                  </a:txBody>
                  <a:tcPr marL="45050" marR="45050" marT="0" marB="0" vert="vert2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85000"/>
                      </a:schemeClr>
                    </a:solidFill>
                  </a:tcPr>
                </a:tc>
                <a:tc>
                  <a:txBody>
                    <a:bodyPr/>
                    <a:lstStyle/>
                    <a:p>
                      <a:pPr marL="71755" marR="71755" algn="ctr">
                        <a:lnSpc>
                          <a:spcPct val="100000"/>
                        </a:lnSpc>
                        <a:spcAft>
                          <a:spcPts val="0"/>
                        </a:spcAft>
                      </a:pPr>
                      <a:r>
                        <a:rPr lang="es-MX" sz="1400" b="0" dirty="0">
                          <a:latin typeface="Calibri"/>
                          <a:ea typeface="Calibri"/>
                          <a:cs typeface="Times New Roman"/>
                        </a:rPr>
                        <a:t>Concesionarios </a:t>
                      </a:r>
                      <a:r>
                        <a:rPr lang="es-MX" sz="1400" b="0" dirty="0" smtClean="0">
                          <a:latin typeface="Calibri"/>
                          <a:ea typeface="Calibri"/>
                          <a:cs typeface="Times New Roman"/>
                        </a:rPr>
                        <a:t> </a:t>
                      </a:r>
                      <a:r>
                        <a:rPr lang="es-MX" sz="1400" b="0" dirty="0">
                          <a:latin typeface="Calibri"/>
                          <a:ea typeface="Calibri"/>
                          <a:cs typeface="Times New Roman"/>
                        </a:rPr>
                        <a:t>de radio y tv</a:t>
                      </a:r>
                    </a:p>
                  </a:txBody>
                  <a:tcPr marL="45050" marR="4505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85000"/>
                      </a:schemeClr>
                    </a:solidFill>
                  </a:tcPr>
                </a:tc>
                <a:tc>
                  <a:txBody>
                    <a:bodyPr/>
                    <a:lstStyle/>
                    <a:p>
                      <a:pPr marL="71755" marR="71755" algn="ctr">
                        <a:lnSpc>
                          <a:spcPct val="100000"/>
                        </a:lnSpc>
                        <a:spcAft>
                          <a:spcPts val="0"/>
                        </a:spcAft>
                      </a:pPr>
                      <a:r>
                        <a:rPr lang="es-MX" sz="1400" b="0" dirty="0">
                          <a:latin typeface="Calibri"/>
                          <a:ea typeface="Calibri"/>
                          <a:cs typeface="Times New Roman"/>
                        </a:rPr>
                        <a:t>Organizaciones de ciudadanos</a:t>
                      </a:r>
                    </a:p>
                  </a:txBody>
                  <a:tcPr marL="45050" marR="4505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85000"/>
                      </a:schemeClr>
                    </a:solidFill>
                  </a:tcPr>
                </a:tc>
                <a:tc>
                  <a:txBody>
                    <a:bodyPr/>
                    <a:lstStyle/>
                    <a:p>
                      <a:pPr marL="71755" marR="71755" algn="ctr">
                        <a:lnSpc>
                          <a:spcPct val="100000"/>
                        </a:lnSpc>
                        <a:spcAft>
                          <a:spcPts val="0"/>
                        </a:spcAft>
                      </a:pPr>
                      <a:r>
                        <a:rPr lang="es-MX" sz="1400" b="0" dirty="0">
                          <a:latin typeface="Calibri"/>
                          <a:ea typeface="Calibri"/>
                          <a:cs typeface="Times New Roman"/>
                        </a:rPr>
                        <a:t>Organizaciones sindicales o laborales</a:t>
                      </a:r>
                    </a:p>
                  </a:txBody>
                  <a:tcPr marL="45050" marR="45050" marT="0" marB="0" vert="vert2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93075">
                <a:tc>
                  <a:txBody>
                    <a:bodyPr/>
                    <a:lstStyle/>
                    <a:p>
                      <a:pPr>
                        <a:lnSpc>
                          <a:spcPct val="100000"/>
                        </a:lnSpc>
                        <a:spcAft>
                          <a:spcPts val="0"/>
                        </a:spcAft>
                      </a:pPr>
                      <a:r>
                        <a:rPr lang="es-MX" sz="1400" b="0" dirty="0">
                          <a:latin typeface="Calibri"/>
                          <a:ea typeface="Calibri"/>
                          <a:cs typeface="Times New Roman"/>
                        </a:rPr>
                        <a:t>Amonestación pública</a:t>
                      </a:r>
                    </a:p>
                  </a:txBody>
                  <a:tcPr marL="45050" marR="45050" marT="0" marB="0" anchor="b">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MX" sz="1400" b="1" dirty="0">
                          <a:latin typeface="+mn-lt"/>
                          <a:ea typeface="Calibri"/>
                          <a:cs typeface="Times New Roman"/>
                        </a:rPr>
                        <a:t>X</a:t>
                      </a:r>
                    </a:p>
                  </a:txBody>
                  <a:tcPr marL="45050" marR="4505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algn="ctr">
                        <a:lnSpc>
                          <a:spcPct val="115000"/>
                        </a:lnSpc>
                        <a:spcAft>
                          <a:spcPts val="0"/>
                        </a:spcAft>
                      </a:pPr>
                      <a:r>
                        <a:rPr lang="es-MX" sz="1400" b="1" dirty="0">
                          <a:latin typeface="+mn-lt"/>
                          <a:ea typeface="Calibri"/>
                          <a:cs typeface="Times New Roman"/>
                        </a:rPr>
                        <a:t>X</a:t>
                      </a: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algn="ctr">
                        <a:lnSpc>
                          <a:spcPct val="115000"/>
                        </a:lnSpc>
                        <a:spcAft>
                          <a:spcPts val="0"/>
                        </a:spcAft>
                      </a:pPr>
                      <a:r>
                        <a:rPr lang="es-MX" sz="1400" b="1" dirty="0">
                          <a:latin typeface="+mn-lt"/>
                          <a:ea typeface="Calibri"/>
                          <a:cs typeface="Times New Roman"/>
                        </a:rPr>
                        <a:t>X</a:t>
                      </a: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algn="ctr">
                        <a:lnSpc>
                          <a:spcPct val="115000"/>
                        </a:lnSpc>
                        <a:spcAft>
                          <a:spcPts val="0"/>
                        </a:spcAft>
                      </a:pPr>
                      <a:r>
                        <a:rPr lang="es-MX" sz="1400" b="1" dirty="0">
                          <a:latin typeface="+mn-lt"/>
                          <a:ea typeface="Calibri"/>
                          <a:cs typeface="Times New Roman"/>
                        </a:rPr>
                        <a:t>X</a:t>
                      </a: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algn="ctr">
                        <a:lnSpc>
                          <a:spcPct val="115000"/>
                        </a:lnSpc>
                        <a:spcAft>
                          <a:spcPts val="0"/>
                        </a:spcAft>
                      </a:pPr>
                      <a:r>
                        <a:rPr lang="es-MX" sz="1400" b="1" dirty="0" smtClean="0">
                          <a:latin typeface="+mn-lt"/>
                          <a:ea typeface="Calibri"/>
                          <a:cs typeface="Arial" pitchFamily="34" charset="0"/>
                        </a:rPr>
                        <a:t>X</a:t>
                      </a:r>
                      <a:endParaRPr lang="es-MX" sz="1400" b="1" dirty="0">
                        <a:latin typeface="+mn-lt"/>
                        <a:ea typeface="Calibri"/>
                        <a:cs typeface="Arial" pitchFamily="34" charset="0"/>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algn="ctr">
                        <a:lnSpc>
                          <a:spcPct val="115000"/>
                        </a:lnSpc>
                        <a:spcAft>
                          <a:spcPts val="0"/>
                        </a:spcAft>
                      </a:pPr>
                      <a:r>
                        <a:rPr lang="es-MX" sz="1400" b="1" dirty="0" smtClean="0">
                          <a:latin typeface="+mn-lt"/>
                          <a:ea typeface="Calibri"/>
                          <a:cs typeface="Times New Roman"/>
                        </a:rPr>
                        <a:t>X</a:t>
                      </a:r>
                      <a:endParaRPr lang="es-MX" sz="1400" b="1" dirty="0">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algn="ctr">
                        <a:lnSpc>
                          <a:spcPct val="115000"/>
                        </a:lnSpc>
                        <a:spcAft>
                          <a:spcPts val="0"/>
                        </a:spcAft>
                      </a:pPr>
                      <a:r>
                        <a:rPr lang="es-MX" sz="1400" b="1" dirty="0" smtClean="0">
                          <a:latin typeface="+mn-lt"/>
                          <a:ea typeface="Calibri"/>
                          <a:cs typeface="Times New Roman"/>
                        </a:rPr>
                        <a:t>X</a:t>
                      </a:r>
                      <a:endParaRPr lang="es-MX" sz="1400" b="1" dirty="0">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algn="ctr">
                        <a:lnSpc>
                          <a:spcPct val="115000"/>
                        </a:lnSpc>
                        <a:spcAft>
                          <a:spcPts val="0"/>
                        </a:spcAft>
                      </a:pPr>
                      <a:r>
                        <a:rPr lang="es-MX" sz="1400" b="1" dirty="0" smtClean="0">
                          <a:latin typeface="+mn-lt"/>
                          <a:ea typeface="Calibri"/>
                          <a:cs typeface="Times New Roman"/>
                        </a:rPr>
                        <a:t>X</a:t>
                      </a:r>
                      <a:endParaRPr lang="es-MX" sz="1400" b="1" dirty="0">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algn="ctr">
                        <a:lnSpc>
                          <a:spcPct val="115000"/>
                        </a:lnSpc>
                        <a:spcAft>
                          <a:spcPts val="0"/>
                        </a:spcAft>
                      </a:pPr>
                      <a:r>
                        <a:rPr lang="es-MX" sz="1400" b="1" dirty="0" smtClean="0">
                          <a:latin typeface="+mn-lt"/>
                          <a:ea typeface="Calibri"/>
                          <a:cs typeface="Times New Roman"/>
                        </a:rPr>
                        <a:t>X</a:t>
                      </a:r>
                      <a:endParaRPr lang="es-MX" sz="1400" b="1" dirty="0">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extLst>
                  <a:ext uri="{0D108BD9-81ED-4DB2-BD59-A6C34878D82A}">
                    <a16:rowId xmlns:a16="http://schemas.microsoft.com/office/drawing/2014/main" val="10001"/>
                  </a:ext>
                </a:extLst>
              </a:tr>
              <a:tr h="380403">
                <a:tc>
                  <a:txBody>
                    <a:bodyPr/>
                    <a:lstStyle/>
                    <a:p>
                      <a:pPr marL="0" algn="l" defTabSz="457200" rtl="0" eaLnBrk="1" latinLnBrk="0" hangingPunct="1">
                        <a:lnSpc>
                          <a:spcPct val="100000"/>
                        </a:lnSpc>
                        <a:spcAft>
                          <a:spcPts val="0"/>
                        </a:spcAft>
                      </a:pPr>
                      <a:r>
                        <a:rPr lang="es-MX" sz="1400" b="0" kern="1200" dirty="0">
                          <a:solidFill>
                            <a:schemeClr val="tx1"/>
                          </a:solidFill>
                          <a:latin typeface="Calibri"/>
                          <a:ea typeface="Calibri"/>
                          <a:cs typeface="Times New Roman"/>
                        </a:rPr>
                        <a:t>Multa hasta 200 </a:t>
                      </a:r>
                      <a:r>
                        <a:rPr lang="es-MX" sz="1400" b="0" kern="1200" dirty="0" smtClean="0">
                          <a:solidFill>
                            <a:schemeClr val="tx1"/>
                          </a:solidFill>
                          <a:latin typeface="Calibri"/>
                          <a:ea typeface="Calibri"/>
                          <a:cs typeface="Times New Roman"/>
                        </a:rPr>
                        <a:t>días</a:t>
                      </a:r>
                    </a:p>
                  </a:txBody>
                  <a:tcPr marL="45050" marR="45050" marT="0" marB="0" anchor="b">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endParaRPr lang="es-MX" sz="1400" b="1" dirty="0">
                        <a:latin typeface="+mn-lt"/>
                        <a:ea typeface="Calibri"/>
                        <a:cs typeface="Times New Roman"/>
                      </a:endParaRPr>
                    </a:p>
                  </a:txBody>
                  <a:tcPr marL="45050" marR="4505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algn="ctr">
                        <a:lnSpc>
                          <a:spcPct val="115000"/>
                        </a:lnSpc>
                        <a:spcAft>
                          <a:spcPts val="0"/>
                        </a:spcAft>
                      </a:pPr>
                      <a:endParaRPr lang="es-MX" sz="1400" b="1" dirty="0">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algn="ctr">
                        <a:lnSpc>
                          <a:spcPct val="115000"/>
                        </a:lnSpc>
                        <a:spcAft>
                          <a:spcPts val="0"/>
                        </a:spcAft>
                      </a:pPr>
                      <a:endParaRPr lang="es-MX" sz="1400" b="1" dirty="0">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algn="ctr">
                        <a:lnSpc>
                          <a:spcPct val="115000"/>
                        </a:lnSpc>
                        <a:spcAft>
                          <a:spcPts val="0"/>
                        </a:spcAft>
                      </a:pPr>
                      <a:endParaRPr lang="es-MX" sz="1400" b="1" dirty="0">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algn="ctr">
                        <a:lnSpc>
                          <a:spcPct val="115000"/>
                        </a:lnSpc>
                        <a:spcAft>
                          <a:spcPts val="0"/>
                        </a:spcAft>
                      </a:pPr>
                      <a:endParaRPr lang="es-MX" sz="1400" b="1" dirty="0">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algn="ctr">
                        <a:lnSpc>
                          <a:spcPct val="115000"/>
                        </a:lnSpc>
                        <a:spcAft>
                          <a:spcPts val="0"/>
                        </a:spcAft>
                      </a:pPr>
                      <a:r>
                        <a:rPr lang="es-MX" sz="1400" b="1" dirty="0" smtClean="0">
                          <a:latin typeface="+mn-lt"/>
                          <a:ea typeface="Calibri"/>
                          <a:cs typeface="Times New Roman"/>
                        </a:rPr>
                        <a:t>X</a:t>
                      </a:r>
                      <a:endParaRPr lang="es-MX" sz="1400" b="1" dirty="0">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algn="ctr">
                        <a:lnSpc>
                          <a:spcPct val="115000"/>
                        </a:lnSpc>
                        <a:spcAft>
                          <a:spcPts val="0"/>
                        </a:spcAft>
                      </a:pPr>
                      <a:endParaRPr lang="es-MX" sz="1400" b="1" dirty="0">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algn="ctr">
                        <a:lnSpc>
                          <a:spcPct val="115000"/>
                        </a:lnSpc>
                        <a:spcAft>
                          <a:spcPts val="0"/>
                        </a:spcAft>
                      </a:pPr>
                      <a:endParaRPr lang="es-MX" sz="1400" b="1" dirty="0">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algn="ctr">
                        <a:lnSpc>
                          <a:spcPct val="115000"/>
                        </a:lnSpc>
                        <a:spcAft>
                          <a:spcPts val="0"/>
                        </a:spcAft>
                      </a:pPr>
                      <a:endParaRPr lang="es-MX" sz="1400" b="1" dirty="0">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extLst>
                  <a:ext uri="{0D108BD9-81ED-4DB2-BD59-A6C34878D82A}">
                    <a16:rowId xmlns:a16="http://schemas.microsoft.com/office/drawing/2014/main" val="10002"/>
                  </a:ext>
                </a:extLst>
              </a:tr>
              <a:tr h="3119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400" b="0" kern="1200" dirty="0" smtClean="0">
                          <a:solidFill>
                            <a:schemeClr val="tx1"/>
                          </a:solidFill>
                          <a:latin typeface="Calibri"/>
                          <a:ea typeface="Calibri"/>
                          <a:cs typeface="Times New Roman"/>
                        </a:rPr>
                        <a:t>Multa hasta 500 días</a:t>
                      </a:r>
                    </a:p>
                  </a:txBody>
                  <a:tcPr marL="45050" marR="45050" marT="0" marB="0" anchor="b">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r>
                        <a:rPr lang="es-MX" sz="1400" b="1" kern="1200" dirty="0" smtClean="0">
                          <a:solidFill>
                            <a:schemeClr val="tx1"/>
                          </a:solidFill>
                          <a:latin typeface="+mn-lt"/>
                          <a:ea typeface="Calibri"/>
                          <a:cs typeface="Times New Roman"/>
                        </a:rPr>
                        <a:t>X</a:t>
                      </a: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extLst>
                  <a:ext uri="{0D108BD9-81ED-4DB2-BD59-A6C34878D82A}">
                    <a16:rowId xmlns:a16="http://schemas.microsoft.com/office/drawing/2014/main" val="10003"/>
                  </a:ext>
                </a:extLst>
              </a:tr>
              <a:tr h="293075">
                <a:tc>
                  <a:txBody>
                    <a:bodyPr/>
                    <a:lstStyle/>
                    <a:p>
                      <a:pPr marL="0" algn="l" defTabSz="457200" rtl="0" eaLnBrk="1" latinLnBrk="0" hangingPunct="1">
                        <a:lnSpc>
                          <a:spcPct val="100000"/>
                        </a:lnSpc>
                        <a:spcAft>
                          <a:spcPts val="0"/>
                        </a:spcAft>
                      </a:pPr>
                      <a:r>
                        <a:rPr lang="es-MX" sz="1400" b="0" kern="1200" dirty="0">
                          <a:solidFill>
                            <a:schemeClr val="tx1"/>
                          </a:solidFill>
                          <a:latin typeface="Calibri"/>
                          <a:ea typeface="Calibri"/>
                          <a:cs typeface="Times New Roman"/>
                        </a:rPr>
                        <a:t>Multa hasta </a:t>
                      </a:r>
                      <a:r>
                        <a:rPr lang="es-MX" sz="1400" b="0" kern="1200" dirty="0" smtClean="0">
                          <a:solidFill>
                            <a:schemeClr val="tx1"/>
                          </a:solidFill>
                          <a:latin typeface="Calibri"/>
                          <a:ea typeface="Calibri"/>
                          <a:cs typeface="Times New Roman"/>
                        </a:rPr>
                        <a:t>2,000 </a:t>
                      </a:r>
                      <a:r>
                        <a:rPr lang="es-MX" sz="1400" b="0" kern="1200" dirty="0">
                          <a:solidFill>
                            <a:schemeClr val="tx1"/>
                          </a:solidFill>
                          <a:latin typeface="Calibri"/>
                          <a:ea typeface="Calibri"/>
                          <a:cs typeface="Times New Roman"/>
                        </a:rPr>
                        <a:t>días</a:t>
                      </a:r>
                    </a:p>
                  </a:txBody>
                  <a:tcPr marL="45050" marR="45050" marT="0" marB="0" anchor="b">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s-MX" sz="1400" b="1" kern="1200" dirty="0" smtClean="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r>
                        <a:rPr lang="es-MX" sz="1400" b="1" kern="1200" dirty="0" smtClean="0">
                          <a:solidFill>
                            <a:schemeClr val="tx1"/>
                          </a:solidFill>
                          <a:latin typeface="+mn-lt"/>
                          <a:ea typeface="Calibri"/>
                          <a:cs typeface="Times New Roman"/>
                        </a:rPr>
                        <a:t>X</a:t>
                      </a: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extLst>
                  <a:ext uri="{0D108BD9-81ED-4DB2-BD59-A6C34878D82A}">
                    <a16:rowId xmlns:a16="http://schemas.microsoft.com/office/drawing/2014/main" val="10004"/>
                  </a:ext>
                </a:extLst>
              </a:tr>
              <a:tr h="2930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400" b="0" kern="1200" dirty="0" smtClean="0">
                          <a:solidFill>
                            <a:schemeClr val="tx1"/>
                          </a:solidFill>
                          <a:latin typeface="Calibri"/>
                          <a:ea typeface="Calibri"/>
                          <a:cs typeface="Times New Roman"/>
                        </a:rPr>
                        <a:t>Multa hasta 5,000 días</a:t>
                      </a:r>
                    </a:p>
                  </a:txBody>
                  <a:tcPr marL="45050" marR="45050" marT="0" marB="0" anchor="b">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r>
                        <a:rPr lang="es-MX" sz="1400" b="1" kern="1200" dirty="0" smtClean="0">
                          <a:solidFill>
                            <a:schemeClr val="tx1"/>
                          </a:solidFill>
                          <a:latin typeface="+mn-lt"/>
                          <a:ea typeface="Calibri"/>
                          <a:cs typeface="Times New Roman"/>
                        </a:rPr>
                        <a:t>X</a:t>
                      </a: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r>
                        <a:rPr lang="es-MX" sz="1400" b="1" kern="1200" dirty="0" smtClean="0">
                          <a:solidFill>
                            <a:schemeClr val="tx1"/>
                          </a:solidFill>
                          <a:latin typeface="+mn-lt"/>
                          <a:ea typeface="Calibri"/>
                          <a:cs typeface="Times New Roman"/>
                        </a:rPr>
                        <a:t>X</a:t>
                      </a: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r>
                        <a:rPr lang="es-MX" sz="1400" b="1" kern="1200" dirty="0" smtClean="0">
                          <a:solidFill>
                            <a:schemeClr val="tx1"/>
                          </a:solidFill>
                          <a:latin typeface="+mn-lt"/>
                          <a:ea typeface="Calibri"/>
                          <a:cs typeface="Times New Roman"/>
                        </a:rPr>
                        <a:t>X</a:t>
                      </a: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r>
                        <a:rPr lang="es-MX" sz="1400" b="1" kern="1200" dirty="0" smtClean="0">
                          <a:solidFill>
                            <a:schemeClr val="tx1"/>
                          </a:solidFill>
                          <a:latin typeface="+mn-lt"/>
                          <a:ea typeface="Calibri"/>
                          <a:cs typeface="Times New Roman"/>
                        </a:rPr>
                        <a:t>X</a:t>
                      </a: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extLst>
                  <a:ext uri="{0D108BD9-81ED-4DB2-BD59-A6C34878D82A}">
                    <a16:rowId xmlns:a16="http://schemas.microsoft.com/office/drawing/2014/main" val="10005"/>
                  </a:ext>
                </a:extLst>
              </a:tr>
              <a:tr h="264410">
                <a:tc>
                  <a:txBody>
                    <a:bodyPr/>
                    <a:lstStyle/>
                    <a:p>
                      <a:pPr marL="0" algn="l" defTabSz="457200" rtl="0" eaLnBrk="1" latinLnBrk="0" hangingPunct="1">
                        <a:lnSpc>
                          <a:spcPct val="100000"/>
                        </a:lnSpc>
                        <a:spcAft>
                          <a:spcPts val="0"/>
                        </a:spcAft>
                      </a:pPr>
                      <a:r>
                        <a:rPr lang="es-MX" sz="1400" b="0" kern="1200" dirty="0">
                          <a:solidFill>
                            <a:schemeClr val="tx1"/>
                          </a:solidFill>
                          <a:latin typeface="Calibri"/>
                          <a:ea typeface="Calibri"/>
                          <a:cs typeface="Times New Roman"/>
                        </a:rPr>
                        <a:t>Multa hasta 10,000 días</a:t>
                      </a:r>
                    </a:p>
                  </a:txBody>
                  <a:tcPr marL="45050" marR="45050" marT="0" marB="0" anchor="b">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algn="ctr" defTabSz="457200" rtl="0" eaLnBrk="1" latinLnBrk="0" hangingPunct="1">
                        <a:lnSpc>
                          <a:spcPct val="115000"/>
                        </a:lnSpc>
                        <a:spcAft>
                          <a:spcPts val="0"/>
                        </a:spcAft>
                      </a:pPr>
                      <a:r>
                        <a:rPr lang="es-MX" sz="1400" b="1" kern="1200" dirty="0">
                          <a:solidFill>
                            <a:schemeClr val="tx1"/>
                          </a:solidFill>
                          <a:latin typeface="+mn-lt"/>
                          <a:ea typeface="Calibri"/>
                          <a:cs typeface="Times New Roman"/>
                        </a:rPr>
                        <a:t>X</a:t>
                      </a:r>
                    </a:p>
                  </a:txBody>
                  <a:tcPr marL="45050" marR="4505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r>
                        <a:rPr lang="es-MX" sz="1400" b="1" kern="1200" dirty="0">
                          <a:solidFill>
                            <a:schemeClr val="tx1"/>
                          </a:solidFill>
                          <a:latin typeface="+mn-lt"/>
                          <a:ea typeface="Calibri"/>
                          <a:cs typeface="Times New Roman"/>
                        </a:rPr>
                        <a:t>X</a:t>
                      </a: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extLst>
                  <a:ext uri="{0D108BD9-81ED-4DB2-BD59-A6C34878D82A}">
                    <a16:rowId xmlns:a16="http://schemas.microsoft.com/office/drawing/2014/main" val="10006"/>
                  </a:ext>
                </a:extLst>
              </a:tr>
              <a:tr h="293075">
                <a:tc>
                  <a:txBody>
                    <a:bodyPr/>
                    <a:lstStyle/>
                    <a:p>
                      <a:pPr>
                        <a:lnSpc>
                          <a:spcPct val="100000"/>
                        </a:lnSpc>
                        <a:spcAft>
                          <a:spcPts val="0"/>
                        </a:spcAft>
                      </a:pPr>
                      <a:r>
                        <a:rPr lang="es-MX" sz="1400" b="0" dirty="0">
                          <a:latin typeface="Calibri"/>
                          <a:ea typeface="Calibri"/>
                          <a:cs typeface="Times New Roman"/>
                        </a:rPr>
                        <a:t>Multa hasta 100,000 días</a:t>
                      </a:r>
                    </a:p>
                  </a:txBody>
                  <a:tcPr marL="45050" marR="45050" marT="0" marB="0" anchor="b">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r>
                        <a:rPr lang="es-MX" sz="1400" b="1" kern="1200" dirty="0" smtClean="0">
                          <a:solidFill>
                            <a:schemeClr val="tx1"/>
                          </a:solidFill>
                          <a:latin typeface="+mn-lt"/>
                          <a:ea typeface="Calibri"/>
                          <a:cs typeface="Times New Roman"/>
                        </a:rPr>
                        <a:t>X</a:t>
                      </a: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r>
                        <a:rPr lang="es-MX" sz="1400" b="1" kern="1200" dirty="0" smtClean="0">
                          <a:solidFill>
                            <a:schemeClr val="tx1"/>
                          </a:solidFill>
                          <a:latin typeface="+mn-lt"/>
                          <a:ea typeface="Calibri"/>
                          <a:cs typeface="Times New Roman"/>
                        </a:rPr>
                        <a:t>X</a:t>
                      </a: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extLst>
                  <a:ext uri="{0D108BD9-81ED-4DB2-BD59-A6C34878D82A}">
                    <a16:rowId xmlns:a16="http://schemas.microsoft.com/office/drawing/2014/main" val="10007"/>
                  </a:ext>
                </a:extLst>
              </a:tr>
              <a:tr h="436601">
                <a:tc>
                  <a:txBody>
                    <a:bodyPr/>
                    <a:lstStyle/>
                    <a:p>
                      <a:pPr>
                        <a:lnSpc>
                          <a:spcPct val="100000"/>
                        </a:lnSpc>
                        <a:spcAft>
                          <a:spcPts val="0"/>
                        </a:spcAft>
                      </a:pPr>
                      <a:r>
                        <a:rPr lang="es-MX" sz="1400" b="0" dirty="0">
                          <a:latin typeface="Calibri"/>
                          <a:ea typeface="Calibri"/>
                          <a:cs typeface="Times New Roman"/>
                        </a:rPr>
                        <a:t>Reducción de hasta el 50% de financiamiento público</a:t>
                      </a:r>
                    </a:p>
                  </a:txBody>
                  <a:tcPr marL="45050" marR="45050" marT="0" marB="0" anchor="b">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algn="ctr" defTabSz="457200" rtl="0" eaLnBrk="1" latinLnBrk="0" hangingPunct="1">
                        <a:lnSpc>
                          <a:spcPct val="115000"/>
                        </a:lnSpc>
                        <a:spcAft>
                          <a:spcPts val="0"/>
                        </a:spcAft>
                      </a:pPr>
                      <a:r>
                        <a:rPr lang="es-MX" sz="1400" b="1" kern="1200" dirty="0">
                          <a:solidFill>
                            <a:schemeClr val="tx1"/>
                          </a:solidFill>
                          <a:latin typeface="+mn-lt"/>
                          <a:ea typeface="Calibri"/>
                          <a:cs typeface="Times New Roman"/>
                        </a:rPr>
                        <a:t>X</a:t>
                      </a:r>
                    </a:p>
                  </a:txBody>
                  <a:tcPr marL="45050" marR="4505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extLst>
                  <a:ext uri="{0D108BD9-81ED-4DB2-BD59-A6C34878D82A}">
                    <a16:rowId xmlns:a16="http://schemas.microsoft.com/office/drawing/2014/main" val="10008"/>
                  </a:ext>
                </a:extLst>
              </a:tr>
              <a:tr h="449996">
                <a:tc>
                  <a:txBody>
                    <a:bodyPr/>
                    <a:lstStyle/>
                    <a:p>
                      <a:pPr>
                        <a:lnSpc>
                          <a:spcPct val="100000"/>
                        </a:lnSpc>
                        <a:spcAft>
                          <a:spcPts val="0"/>
                        </a:spcAft>
                      </a:pPr>
                      <a:r>
                        <a:rPr lang="es-MX" sz="1400" b="0" dirty="0">
                          <a:latin typeface="Calibri"/>
                          <a:ea typeface="Calibri"/>
                          <a:cs typeface="Times New Roman"/>
                        </a:rPr>
                        <a:t>Interrupción de la transmisión de propaganda</a:t>
                      </a:r>
                    </a:p>
                  </a:txBody>
                  <a:tcPr marL="45050" marR="45050" marT="0" marB="0" anchor="b">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algn="ctr" defTabSz="457200" rtl="0" eaLnBrk="1" latinLnBrk="0" hangingPunct="1">
                        <a:lnSpc>
                          <a:spcPct val="115000"/>
                        </a:lnSpc>
                        <a:spcAft>
                          <a:spcPts val="0"/>
                        </a:spcAft>
                      </a:pPr>
                      <a:r>
                        <a:rPr lang="es-MX" sz="1400" b="1" kern="1200" dirty="0">
                          <a:solidFill>
                            <a:schemeClr val="tx1"/>
                          </a:solidFill>
                          <a:latin typeface="+mn-lt"/>
                          <a:ea typeface="Calibri"/>
                          <a:cs typeface="Times New Roman"/>
                        </a:rPr>
                        <a:t>X</a:t>
                      </a:r>
                    </a:p>
                  </a:txBody>
                  <a:tcPr marL="45050" marR="4505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extLst>
                  <a:ext uri="{0D108BD9-81ED-4DB2-BD59-A6C34878D82A}">
                    <a16:rowId xmlns:a16="http://schemas.microsoft.com/office/drawing/2014/main" val="10009"/>
                  </a:ext>
                </a:extLst>
              </a:tr>
              <a:tr h="449996">
                <a:tc>
                  <a:txBody>
                    <a:bodyPr/>
                    <a:lstStyle/>
                    <a:p>
                      <a:pPr>
                        <a:lnSpc>
                          <a:spcPct val="100000"/>
                        </a:lnSpc>
                        <a:spcAft>
                          <a:spcPts val="0"/>
                        </a:spcAft>
                      </a:pPr>
                      <a:r>
                        <a:rPr lang="es-MX" sz="1400" b="0" dirty="0" smtClean="0">
                          <a:latin typeface="Calibri"/>
                          <a:ea typeface="Calibri"/>
                          <a:cs typeface="Times New Roman"/>
                        </a:rPr>
                        <a:t>Suspensión</a:t>
                      </a:r>
                      <a:r>
                        <a:rPr lang="es-MX" sz="1400" b="0" baseline="0" dirty="0" smtClean="0">
                          <a:latin typeface="Calibri"/>
                          <a:ea typeface="Calibri"/>
                          <a:cs typeface="Times New Roman"/>
                        </a:rPr>
                        <a:t> de  transmisión del tiempo comercializable</a:t>
                      </a:r>
                      <a:endParaRPr lang="es-MX" sz="1400" b="0" dirty="0">
                        <a:latin typeface="Calibri"/>
                        <a:ea typeface="Calibri"/>
                        <a:cs typeface="Times New Roman"/>
                      </a:endParaRPr>
                    </a:p>
                  </a:txBody>
                  <a:tcPr marL="45050" marR="45050" marT="0" marB="0" anchor="b">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r>
                        <a:rPr lang="es-MX" sz="1400" b="1" kern="1200" dirty="0" smtClean="0">
                          <a:solidFill>
                            <a:schemeClr val="tx1"/>
                          </a:solidFill>
                          <a:latin typeface="+mn-lt"/>
                          <a:ea typeface="Calibri"/>
                          <a:cs typeface="Times New Roman"/>
                        </a:rPr>
                        <a:t>X</a:t>
                      </a: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extLst>
                  <a:ext uri="{0D108BD9-81ED-4DB2-BD59-A6C34878D82A}">
                    <a16:rowId xmlns:a16="http://schemas.microsoft.com/office/drawing/2014/main" val="10010"/>
                  </a:ext>
                </a:extLst>
              </a:tr>
              <a:tr h="449966">
                <a:tc>
                  <a:txBody>
                    <a:bodyPr/>
                    <a:lstStyle/>
                    <a:p>
                      <a:pPr>
                        <a:lnSpc>
                          <a:spcPct val="100000"/>
                        </a:lnSpc>
                        <a:spcAft>
                          <a:spcPts val="0"/>
                        </a:spcAft>
                      </a:pPr>
                      <a:r>
                        <a:rPr lang="es-MX" sz="1400" b="0" dirty="0">
                          <a:latin typeface="Calibri"/>
                          <a:ea typeface="Calibri"/>
                          <a:cs typeface="Times New Roman"/>
                        </a:rPr>
                        <a:t>Cancelación del registro (</a:t>
                      </a:r>
                      <a:r>
                        <a:rPr lang="es-MX" sz="1400" b="0" dirty="0" smtClean="0">
                          <a:latin typeface="Calibri"/>
                          <a:ea typeface="Calibri"/>
                          <a:cs typeface="Times New Roman"/>
                        </a:rPr>
                        <a:t>o del </a:t>
                      </a:r>
                      <a:r>
                        <a:rPr lang="es-MX" sz="1400" b="0" dirty="0">
                          <a:latin typeface="Calibri"/>
                          <a:ea typeface="Calibri"/>
                          <a:cs typeface="Times New Roman"/>
                        </a:rPr>
                        <a:t>procedimiento para obtenerlo)</a:t>
                      </a:r>
                    </a:p>
                  </a:txBody>
                  <a:tcPr marL="45050" marR="45050" marT="0" marB="0" anchor="b">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algn="ctr" defTabSz="457200" rtl="0" eaLnBrk="1" latinLnBrk="0" hangingPunct="1">
                        <a:lnSpc>
                          <a:spcPct val="115000"/>
                        </a:lnSpc>
                        <a:spcAft>
                          <a:spcPts val="0"/>
                        </a:spcAft>
                      </a:pPr>
                      <a:r>
                        <a:rPr lang="es-MX" sz="1400" b="1" kern="1200" dirty="0" smtClean="0">
                          <a:solidFill>
                            <a:schemeClr val="tx1"/>
                          </a:solidFill>
                          <a:latin typeface="+mn-lt"/>
                          <a:ea typeface="Calibri"/>
                          <a:cs typeface="Times New Roman"/>
                        </a:rPr>
                        <a:t>X</a:t>
                      </a:r>
                      <a:endParaRPr lang="es-MX" sz="1400" b="1" kern="1200" dirty="0">
                        <a:solidFill>
                          <a:schemeClr val="tx1"/>
                        </a:solidFill>
                        <a:latin typeface="+mn-lt"/>
                        <a:ea typeface="Calibri"/>
                        <a:cs typeface="Times New Roman"/>
                      </a:endParaRPr>
                    </a:p>
                  </a:txBody>
                  <a:tcPr marL="45050" marR="4505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r>
                        <a:rPr lang="es-MX" sz="1400" b="1" kern="1200" dirty="0" smtClean="0">
                          <a:solidFill>
                            <a:schemeClr val="tx1"/>
                          </a:solidFill>
                          <a:latin typeface="+mn-lt"/>
                          <a:ea typeface="Calibri"/>
                          <a:cs typeface="Times New Roman"/>
                        </a:rPr>
                        <a:t>X</a:t>
                      </a: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r>
                        <a:rPr lang="es-MX" sz="1400" b="1" kern="1200" dirty="0">
                          <a:solidFill>
                            <a:schemeClr val="tx1"/>
                          </a:solidFill>
                          <a:latin typeface="+mn-lt"/>
                          <a:ea typeface="Calibri"/>
                          <a:cs typeface="Times New Roman"/>
                        </a:rPr>
                        <a:t>X</a:t>
                      </a: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r>
                        <a:rPr lang="es-MX" sz="1400" b="1" kern="1200" dirty="0" smtClean="0">
                          <a:solidFill>
                            <a:schemeClr val="tx1"/>
                          </a:solidFill>
                          <a:latin typeface="+mn-lt"/>
                          <a:ea typeface="Calibri"/>
                          <a:cs typeface="Times New Roman"/>
                        </a:rPr>
                        <a:t>X</a:t>
                      </a: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r>
                        <a:rPr lang="es-MX" sz="1400" b="1" kern="1200" dirty="0" smtClean="0">
                          <a:solidFill>
                            <a:schemeClr val="tx1"/>
                          </a:solidFill>
                          <a:latin typeface="+mn-lt"/>
                          <a:ea typeface="Calibri"/>
                          <a:cs typeface="Times New Roman"/>
                        </a:rPr>
                        <a:t>X</a:t>
                      </a: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r>
                        <a:rPr lang="es-MX" sz="1400" b="1" kern="1200" dirty="0" smtClean="0">
                          <a:solidFill>
                            <a:schemeClr val="tx1"/>
                          </a:solidFill>
                          <a:latin typeface="+mn-lt"/>
                          <a:ea typeface="Calibri"/>
                          <a:cs typeface="Times New Roman"/>
                        </a:rPr>
                        <a:t>X</a:t>
                      </a: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extLst>
                  <a:ext uri="{0D108BD9-81ED-4DB2-BD59-A6C34878D82A}">
                    <a16:rowId xmlns:a16="http://schemas.microsoft.com/office/drawing/2014/main" val="10011"/>
                  </a:ext>
                </a:extLst>
              </a:tr>
              <a:tr h="295713">
                <a:tc>
                  <a:txBody>
                    <a:bodyPr/>
                    <a:lstStyle/>
                    <a:p>
                      <a:pPr>
                        <a:lnSpc>
                          <a:spcPct val="100000"/>
                        </a:lnSpc>
                        <a:spcAft>
                          <a:spcPts val="0"/>
                        </a:spcAft>
                      </a:pPr>
                      <a:r>
                        <a:rPr lang="es-MX" sz="1400" b="0" dirty="0">
                          <a:latin typeface="Calibri"/>
                          <a:ea typeface="Calibri"/>
                          <a:cs typeface="Times New Roman"/>
                        </a:rPr>
                        <a:t>Suspensión del registro</a:t>
                      </a:r>
                    </a:p>
                  </a:txBody>
                  <a:tcPr marL="45050" marR="45050" marT="0" marB="0" anchor="b">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r>
                        <a:rPr lang="es-MX" sz="1400" b="1" kern="1200" dirty="0">
                          <a:solidFill>
                            <a:schemeClr val="tx1"/>
                          </a:solidFill>
                          <a:latin typeface="+mn-lt"/>
                          <a:ea typeface="Calibri"/>
                          <a:cs typeface="Times New Roman"/>
                        </a:rPr>
                        <a:t>X</a:t>
                      </a: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extLst>
                  <a:ext uri="{0D108BD9-81ED-4DB2-BD59-A6C34878D82A}">
                    <a16:rowId xmlns:a16="http://schemas.microsoft.com/office/drawing/2014/main" val="10012"/>
                  </a:ext>
                </a:extLst>
              </a:tr>
              <a:tr h="300737">
                <a:tc>
                  <a:txBody>
                    <a:bodyPr/>
                    <a:lstStyle/>
                    <a:p>
                      <a:pPr>
                        <a:lnSpc>
                          <a:spcPct val="100000"/>
                        </a:lnSpc>
                        <a:spcAft>
                          <a:spcPts val="0"/>
                        </a:spcAft>
                      </a:pPr>
                      <a:r>
                        <a:rPr lang="es-MX" sz="1400" b="0" dirty="0" smtClean="0">
                          <a:latin typeface="Calibri"/>
                          <a:ea typeface="Calibri"/>
                          <a:cs typeface="Times New Roman"/>
                        </a:rPr>
                        <a:t>Pérdida der.</a:t>
                      </a:r>
                      <a:r>
                        <a:rPr lang="es-MX" sz="1400" b="0" baseline="0" dirty="0" smtClean="0">
                          <a:latin typeface="Calibri"/>
                          <a:ea typeface="Calibri"/>
                          <a:cs typeface="Times New Roman"/>
                        </a:rPr>
                        <a:t> </a:t>
                      </a:r>
                      <a:r>
                        <a:rPr lang="es-MX" sz="1400" b="0" dirty="0" smtClean="0">
                          <a:latin typeface="Calibri"/>
                          <a:ea typeface="Calibri"/>
                          <a:cs typeface="Times New Roman"/>
                        </a:rPr>
                        <a:t>a  ser </a:t>
                      </a:r>
                      <a:r>
                        <a:rPr lang="es-MX" sz="1400" b="0" dirty="0">
                          <a:latin typeface="Calibri"/>
                          <a:ea typeface="Calibri"/>
                          <a:cs typeface="Times New Roman"/>
                        </a:rPr>
                        <a:t>registrado</a:t>
                      </a:r>
                    </a:p>
                  </a:txBody>
                  <a:tcPr marL="45050" marR="45050" marT="0" marB="0" anchor="b">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r>
                        <a:rPr lang="es-MX" sz="1400" b="1" kern="1200" dirty="0" smtClean="0">
                          <a:solidFill>
                            <a:schemeClr val="tx1"/>
                          </a:solidFill>
                          <a:latin typeface="+mn-lt"/>
                          <a:ea typeface="Calibri"/>
                          <a:cs typeface="Times New Roman"/>
                        </a:rPr>
                        <a:t>X</a:t>
                      </a: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r>
                        <a:rPr lang="es-MX" sz="1400" b="1" kern="1200" dirty="0" smtClean="0">
                          <a:solidFill>
                            <a:schemeClr val="tx1"/>
                          </a:solidFill>
                          <a:latin typeface="+mn-lt"/>
                          <a:ea typeface="Calibri"/>
                          <a:cs typeface="Times New Roman"/>
                        </a:rPr>
                        <a:t>X</a:t>
                      </a: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tc>
                  <a:txBody>
                    <a:bodyPr/>
                    <a:lstStyle/>
                    <a:p>
                      <a:pPr marL="0" algn="ctr" defTabSz="457200" rtl="0" eaLnBrk="1" latinLnBrk="0" hangingPunct="1">
                        <a:lnSpc>
                          <a:spcPct val="115000"/>
                        </a:lnSpc>
                        <a:spcAft>
                          <a:spcPts val="0"/>
                        </a:spcAft>
                      </a:pPr>
                      <a:endParaRPr lang="es-MX" sz="1400" b="1" kern="1200" dirty="0">
                        <a:solidFill>
                          <a:schemeClr val="tx1"/>
                        </a:solidFill>
                        <a:latin typeface="+mn-lt"/>
                        <a:ea typeface="Calibri"/>
                        <a:cs typeface="Times New Roman"/>
                      </a:endParaRPr>
                    </a:p>
                  </a:txBody>
                  <a:tcPr marL="45050" marR="450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0A1"/>
                    </a:solidFill>
                  </a:tcPr>
                </a:tc>
                <a:extLst>
                  <a:ext uri="{0D108BD9-81ED-4DB2-BD59-A6C34878D82A}">
                    <a16:rowId xmlns:a16="http://schemas.microsoft.com/office/drawing/2014/main" val="10013"/>
                  </a:ext>
                </a:extLst>
              </a:tr>
            </a:tbl>
          </a:graphicData>
        </a:graphic>
      </p:graphicFrame>
      <p:sp>
        <p:nvSpPr>
          <p:cNvPr id="28675" name="Text Box 14"/>
          <p:cNvSpPr txBox="1">
            <a:spLocks noChangeArrowheads="1"/>
          </p:cNvSpPr>
          <p:nvPr/>
        </p:nvSpPr>
        <p:spPr bwMode="auto">
          <a:xfrm>
            <a:off x="5000625" y="33338"/>
            <a:ext cx="403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50000"/>
              </a:spcBef>
              <a:spcAft>
                <a:spcPct val="0"/>
              </a:spcAft>
            </a:pPr>
            <a:r>
              <a:rPr lang="es-ES" altLang="es-MX" sz="2000" b="1" smtClean="0">
                <a:solidFill>
                  <a:srgbClr val="FFFFFF"/>
                </a:solidFill>
              </a:rPr>
              <a:t>Sujetos y sanciones</a:t>
            </a:r>
          </a:p>
        </p:txBody>
      </p:sp>
      <p:sp>
        <p:nvSpPr>
          <p:cNvPr id="28676" name="4 CuadroTexto"/>
          <p:cNvSpPr txBox="1">
            <a:spLocks noChangeArrowheads="1"/>
          </p:cNvSpPr>
          <p:nvPr/>
        </p:nvSpPr>
        <p:spPr bwMode="auto">
          <a:xfrm>
            <a:off x="5929313" y="6488113"/>
            <a:ext cx="19288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s-MX" altLang="es-MX" sz="1200" i="1" smtClean="0">
                <a:solidFill>
                  <a:srgbClr val="000000"/>
                </a:solidFill>
              </a:rPr>
              <a:t>Articulo 456 de la Lgipe</a:t>
            </a:r>
          </a:p>
        </p:txBody>
      </p:sp>
    </p:spTree>
    <p:extLst>
      <p:ext uri="{BB962C8B-B14F-4D97-AF65-F5344CB8AC3E}">
        <p14:creationId xmlns:p14="http://schemas.microsoft.com/office/powerpoint/2010/main" val="160494645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TotalTime>
  <Words>11326</Words>
  <Application>Microsoft Office PowerPoint</Application>
  <PresentationFormat>Presentación en pantalla (4:3)</PresentationFormat>
  <Paragraphs>896</Paragraphs>
  <Slides>68</Slides>
  <Notes>25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68</vt:i4>
      </vt:variant>
    </vt:vector>
  </HeadingPairs>
  <TitlesOfParts>
    <vt:vector size="75" baseType="lpstr">
      <vt:lpstr>ＭＳ Ｐゴシック</vt:lpstr>
      <vt:lpstr>Arial</vt:lpstr>
      <vt:lpstr>Arial Narrow</vt:lpstr>
      <vt:lpstr>Calibri</vt:lpstr>
      <vt:lpstr>Times New Roman</vt:lpstr>
      <vt:lpstr>Wingdings</vt:lpstr>
      <vt:lpstr>Diseño predeterminado</vt:lpstr>
      <vt:lpstr>Derecho Sancionador Electoral Procedimientos sancionadores e individualización de la sanción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TEPJF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presentación</dc:title>
  <dc:creator>Sandra_Brito</dc:creator>
  <cp:lastModifiedBy>René Casoluengo Méndez</cp:lastModifiedBy>
  <cp:revision>200</cp:revision>
  <dcterms:created xsi:type="dcterms:W3CDTF">2013-06-27T21:00:37Z</dcterms:created>
  <dcterms:modified xsi:type="dcterms:W3CDTF">2018-06-01T16:46:12Z</dcterms:modified>
</cp:coreProperties>
</file>